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0" r:id="rId5"/>
    <p:sldId id="257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152254-C63C-7F0D-AAC4-C6EB18130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6BFC7F-5150-FCEF-1678-AFF621ED7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9DA0E2-5F70-51FF-1F1A-3B083ABC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701B3F-FE62-E7F0-BC34-CAE55DEEA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49192E-1A3A-AE57-4B9F-44A93348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77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0819BB-87B5-CF45-6B29-83359A3CE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CEA6B4D-6207-4E28-D89D-54B453A55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797956-9E58-9D5C-C4A6-FC5DCBF74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7C0AC1-3E7C-5AC9-5695-701E5D04F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DB9D58-4826-F43D-2DFE-C0C60323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52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3C3AA9-A60B-8921-7747-F5D5D9198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2CAE9FB-BEA9-5D85-C8D2-29F7E51BA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C766DE-3138-BD27-7A3D-E4905F8F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3F7A87-209F-9431-6C01-81E47B11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3A1BAA-E5C9-A07B-96F5-3219EB543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1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83A889-F3F3-6091-BE87-23BC6B5FE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C452CB-153A-1459-F77D-E83810D64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013E5A-DE18-C0B3-627C-2366B745D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8C89D2-3D32-D335-27BF-12CF88AE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8F47DC-30B3-9F15-3B5C-E3C01ABE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68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FE11C-CD7D-E12A-F317-984C0A08F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7811E4-117A-F6B6-F5AF-FDC637749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E3C4D1-4306-5023-38C1-CEAFDB6D5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927490-5245-1FBA-4E05-74333C258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2B5120-CCD0-3AB0-A798-6CBEFE21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8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672407-A74E-AEB7-32E9-DF0EDDDF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A17474-6046-2E29-D5C5-4F73D0AF9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9CB9D8-E336-A32C-7A88-F4D0BE0B0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BB5159E-F41B-3D68-79B3-22790BA3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F6587C-632E-59F1-AE90-DB5C28D8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5B0725A-54DF-EA09-4ED0-6D55065A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00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6724B-AE88-D887-97BB-FF223B8C8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3DB643-1FF8-ADED-58AC-6B59AEC21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DF61B1-ACB5-9F4E-F78E-B849D7B6B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244F56A-8F22-6136-9E5E-72C4C42AE1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5915DFF-A570-3F37-F578-03C1A2F02B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FB357C0-90A0-007E-D21B-AEB892D5A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75A0223-D289-8987-D437-A8F23268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8FB6E11-7A01-9A15-ACF0-0E509DC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84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2EA403-21FA-F253-19D5-D612D8F9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655E4E3-BE46-A8F1-C4B7-B7CF65D9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DB30AC-3B52-A3D1-B6EE-0B8D0780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5139005-0FB5-4A7E-086D-A2956EBE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1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D8BD0F6-0A07-F676-5EE5-EEB945848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399670F-CC17-1374-5690-2AF08A0B4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6E735C1-2707-4F90-9862-EAFB85CC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91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0E20E5-A2DF-C4EA-DEC1-4309AB321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4AB025-B095-BD84-E9BB-605BE2AA7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A4224BA-9A4F-6DA3-CA9D-DE2699686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D4E77C-A785-8686-3214-1633C096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D593F9-6D17-5CFC-7BE8-AA0324330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C24427-E609-1D25-A153-820D9427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427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412B37-0689-BA91-7863-28657D146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508335A-584C-B649-FC02-13A41821B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B8A5F4C-8708-3C3D-BE10-D52B9DA38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EF40A5-4F7C-39BF-5251-2C4C7C6D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DFD2FC-F2C2-3001-0DC0-09D875A7C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E0E656-ACA2-D094-DA81-154AEA9B2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012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E1293A8-C747-55AC-0D76-F14539DFB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4FFB0E-A341-8DC7-8661-FF4E1CBC9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AD98F7-2904-7E6A-F104-5805E491D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8383C7-1F05-4768-B075-87CA0364BDD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38E558-D5AF-7534-AAD6-7CB11FCF6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309ECA-73DE-DE6A-88D6-EE2B0718E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972CD0-4DBD-4861-9E60-93835148D4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20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fW6r64GVC0?si=2Zap6pc4X6Pk3ybN&amp;t=17" TargetMode="External"/><Relationship Id="rId2" Type="http://schemas.openxmlformats.org/officeDocument/2006/relationships/hyperlink" Target="https://youtu.be/dmcfsEEogxs?si=DxyiQg9-sb16tR2Q&amp;t=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D4pQz3TC0Jo?si=8lVVIMlL7oIzZ1Vz&amp;t=7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7C0D2-6C22-4802-0FB4-6674E7F65D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Metallit ja jaksollinen järjestelmä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8C5B170-DFCD-9B84-1BC3-66DECCFA52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99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53A82A-A869-B992-7532-BE16A514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C05A993-A930-926F-24FC-ED67FA0D24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Muistikuvia</a:t>
                </a:r>
              </a:p>
              <a:p>
                <a:r>
                  <a:rPr lang="fi-FI" dirty="0" err="1"/>
                  <a:t>Orbitaaleja</a:t>
                </a:r>
                <a:r>
                  <a:rPr lang="fi-FI" dirty="0"/>
                  <a:t>, joiden sisällä on </a:t>
                </a:r>
                <a:r>
                  <a:rPr lang="fi-FI" dirty="0" err="1"/>
                  <a:t>maks</a:t>
                </a:r>
                <a:r>
                  <a:rPr lang="fi-FI" dirty="0"/>
                  <a:t> kaksi elektronia</a:t>
                </a:r>
              </a:p>
              <a:p>
                <a:r>
                  <a:rPr lang="fi-FI" dirty="0"/>
                  <a:t>Paulin kieltosääntö: ei voi olla kahta elektronia joilla on samat </a:t>
                </a:r>
                <a:r>
                  <a:rPr lang="fi-FI" dirty="0" err="1"/>
                  <a:t>orbitaali</a:t>
                </a:r>
                <a:r>
                  <a:rPr lang="fi-FI" dirty="0"/>
                  <a:t> luvut. Eli samalla </a:t>
                </a:r>
                <a:r>
                  <a:rPr lang="fi-FI" dirty="0" err="1"/>
                  <a:t>orbitaalilla</a:t>
                </a:r>
                <a:r>
                  <a:rPr lang="fi-FI" dirty="0"/>
                  <a:t> olevilla elektroneilla on eri spin</a:t>
                </a:r>
              </a:p>
              <a:p>
                <a:r>
                  <a:rPr lang="fi-FI" dirty="0" err="1"/>
                  <a:t>Hundin</a:t>
                </a:r>
                <a:r>
                  <a:rPr lang="fi-FI" dirty="0"/>
                  <a:t> sääntö: </a:t>
                </a:r>
                <a:r>
                  <a:rPr lang="fi-FI" dirty="0" err="1"/>
                  <a:t>orbitaalit</a:t>
                </a:r>
                <a:r>
                  <a:rPr lang="fi-FI" dirty="0"/>
                  <a:t> täyttyvät ensin puolittain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1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fi-FI" dirty="0"/>
                  <a:t> typpi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C05A993-A930-926F-24FC-ED67FA0D24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80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9A30D-509B-B629-6AFA-48C2077A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 ja 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25A585-725E-1A82-23AA-11E3965D4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Alkali- ja maa-alkalimetallit kuuluvat s-lohkoon. (S-</a:t>
            </a:r>
            <a:r>
              <a:rPr lang="fi-FI" dirty="0" err="1"/>
              <a:t>orbitaali</a:t>
            </a:r>
            <a:r>
              <a:rPr lang="fi-FI" dirty="0"/>
              <a:t> täytyy viimeisenä)</a:t>
            </a:r>
          </a:p>
          <a:p>
            <a:r>
              <a:rPr lang="fi-FI" dirty="0"/>
              <a:t>Hapetusluvut selittyvät s-</a:t>
            </a:r>
            <a:r>
              <a:rPr lang="fi-FI" dirty="0" err="1"/>
              <a:t>orbitaalin</a:t>
            </a:r>
            <a:r>
              <a:rPr lang="fi-FI" dirty="0"/>
              <a:t> tyhjentymisellä</a:t>
            </a:r>
          </a:p>
          <a:p>
            <a:r>
              <a:rPr lang="fi-FI" dirty="0"/>
              <a:t>Reagoivat ärhäkkäästi/herkästi/voimakkaasti</a:t>
            </a:r>
          </a:p>
          <a:p>
            <a:r>
              <a:rPr lang="fi-FI" dirty="0"/>
              <a:t>Siirtymämetalleja ovat metallit joiden d-</a:t>
            </a:r>
            <a:r>
              <a:rPr lang="fi-FI" dirty="0" err="1"/>
              <a:t>orbitaali</a:t>
            </a:r>
            <a:r>
              <a:rPr lang="fi-FI" dirty="0"/>
              <a:t> ei ole täysi</a:t>
            </a:r>
          </a:p>
          <a:p>
            <a:r>
              <a:rPr lang="fi-FI" dirty="0"/>
              <a:t>4s ja 3d-orbitaalit energeettisesti lähellä toisiaan -&gt; elektronit voivat vaihdella näiden välillä</a:t>
            </a:r>
          </a:p>
          <a:p>
            <a:r>
              <a:rPr lang="fi-FI" dirty="0"/>
              <a:t>Pysyviä rakenteita ovat puolitäysi ja täysi </a:t>
            </a:r>
            <a:r>
              <a:rPr lang="fi-FI" dirty="0" err="1"/>
              <a:t>orbitaali</a:t>
            </a:r>
            <a:endParaRPr lang="fi-FI" dirty="0"/>
          </a:p>
          <a:p>
            <a:r>
              <a:rPr lang="fi-FI" dirty="0"/>
              <a:t>ionit</a:t>
            </a:r>
          </a:p>
        </p:txBody>
      </p:sp>
    </p:spTree>
    <p:extLst>
      <p:ext uri="{BB962C8B-B14F-4D97-AF65-F5344CB8AC3E}">
        <p14:creationId xmlns:p14="http://schemas.microsoft.com/office/powerpoint/2010/main" val="382716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18C48-9D31-CD34-E428-BBB9658A7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Metalliyhdisteiden vesiliuokset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9720D0-E2F2-B2E5-B9DD-831DD6C9C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Väri: Siirtymä metalliyhdisteiden vesiliuokset ovat usein värillisiä, väri vaihtelee hapetusluvun mukaan</a:t>
            </a:r>
          </a:p>
          <a:p>
            <a:endParaRPr lang="fi-FI" dirty="0"/>
          </a:p>
          <a:p>
            <a:r>
              <a:rPr lang="fi-FI" dirty="0"/>
              <a:t>pH Metallioksidit: emäksiä. Karbonaatit: happamia</a:t>
            </a:r>
          </a:p>
          <a:p>
            <a:endParaRPr lang="fi-FI" dirty="0"/>
          </a:p>
          <a:p>
            <a:r>
              <a:rPr lang="fi-FI" dirty="0"/>
              <a:t>Liukeneminen</a:t>
            </a:r>
          </a:p>
          <a:p>
            <a:r>
              <a:rPr lang="fi-FI" dirty="0"/>
              <a:t>Ionisidos katkeaa ja vesimolekyylin ja ionin välille muodostuu ioni-dipolisidos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470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C0F0B1-6506-204A-1388-C6E30F5C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Alkalimetallien reaktiivisuus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F4C905-7F11-31A8-A1F0-9E4EC8112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Natrium ja vesi </a:t>
            </a:r>
            <a:r>
              <a:rPr lang="fi-FI" dirty="0">
                <a:hlinkClick r:id="rId2"/>
              </a:rPr>
              <a:t>https://youtu.be/dmcfsEEogxs?si=DxyiQg9-sb16tR2Q&amp;t=50</a:t>
            </a:r>
            <a:endParaRPr lang="fi-FI" dirty="0"/>
          </a:p>
          <a:p>
            <a:r>
              <a:rPr lang="fi-FI" dirty="0"/>
              <a:t>Kalium ja vesi https://youtu.be/oqMN3y8k9So?si=5usolaGvMwpi7IOR&amp;t=61</a:t>
            </a:r>
          </a:p>
          <a:p>
            <a:r>
              <a:rPr lang="fi-FI" dirty="0"/>
              <a:t>Rubidium ja vesi </a:t>
            </a:r>
            <a:r>
              <a:rPr lang="fi-FI" dirty="0">
                <a:hlinkClick r:id="rId3"/>
              </a:rPr>
              <a:t>https://youtu.be/XfW6r64GVC0?si=2Zap6pc4X6Pk3ybN&amp;t=17</a:t>
            </a:r>
            <a:endParaRPr lang="fi-FI" dirty="0"/>
          </a:p>
          <a:p>
            <a:r>
              <a:rPr lang="fi-FI" dirty="0"/>
              <a:t>Cesium ja vesi </a:t>
            </a:r>
            <a:r>
              <a:rPr lang="fi-FI" dirty="0">
                <a:hlinkClick r:id="rId4"/>
              </a:rPr>
              <a:t>https://youtu.be/D4pQz3TC0Jo?si=8lVVIMlL7oIzZ1Vz&amp;t=79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39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ADCB24-C5E1-AA48-3F6D-3CF58AAE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valmistus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6325E2-02B4-233A-C982-7A99611F5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Rikastus. Kasvatetaan mineraalin osuutta esim. magneettisuuden tai tiheyteen perustuvan erottelun avulla</a:t>
            </a:r>
          </a:p>
          <a:p>
            <a:r>
              <a:rPr lang="fi-FI" dirty="0"/>
              <a:t>Kemiallinen </a:t>
            </a:r>
            <a:r>
              <a:rPr lang="fi-FI" dirty="0" err="1"/>
              <a:t>pelkistäminen.Esim</a:t>
            </a:r>
            <a:r>
              <a:rPr lang="fi-FI" dirty="0"/>
              <a:t>. epäjalommalla metallilla, hiilellä tai hiilimonoksidilla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 descr="Kuva, joka sisältää kohteen Fontti, teksti, typografia, käsiala&#10;&#10;Tekoälyllä luotu sisältö voi olla virheellistä.">
            <a:extLst>
              <a:ext uri="{FF2B5EF4-FFF2-40B4-BE49-F238E27FC236}">
                <a16:creationId xmlns:a16="http://schemas.microsoft.com/office/drawing/2014/main" id="{DE9D0611-F110-E197-337B-C1AB30F37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356" y="3634530"/>
            <a:ext cx="3696216" cy="73352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6300547-BBC4-5093-1EE3-62C93477B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250" y="3820292"/>
            <a:ext cx="3724795" cy="3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06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28DE19-98FB-8124-372D-67949EA0F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kierrättäminen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9F0837-04CD-7834-B6DB-251FBAEA9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733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4C2A82-6600-7D67-3AEE-95EBF8495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B58A2-58E4-A6F5-DD05-27D97DC3C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3.14, 3.17, 3.18, 3.19 b ja c, 3.23,</a:t>
            </a:r>
          </a:p>
        </p:txBody>
      </p:sp>
    </p:spTree>
    <p:extLst>
      <p:ext uri="{BB962C8B-B14F-4D97-AF65-F5344CB8AC3E}">
        <p14:creationId xmlns:p14="http://schemas.microsoft.com/office/powerpoint/2010/main" val="163252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252</Words>
  <Application>Microsoft Office PowerPoint</Application>
  <PresentationFormat>Laajakuva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Office-teema</vt:lpstr>
      <vt:lpstr>Metallit ja jaksollinen järjestelmä</vt:lpstr>
      <vt:lpstr>Kvanttimekaaninen atomimalli</vt:lpstr>
      <vt:lpstr>Metallit ja kvanttimekaaninen atomimalli</vt:lpstr>
      <vt:lpstr>Metalliyhdisteiden vesiliuokset</vt:lpstr>
      <vt:lpstr>Alkalimetallien reaktiivisuus</vt:lpstr>
      <vt:lpstr>Metallien valmistus</vt:lpstr>
      <vt:lpstr>kierrättäminen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3</cp:revision>
  <dcterms:created xsi:type="dcterms:W3CDTF">2025-12-15T13:25:40Z</dcterms:created>
  <dcterms:modified xsi:type="dcterms:W3CDTF">2025-12-16T11:37:08Z</dcterms:modified>
</cp:coreProperties>
</file>