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4" r:id="rId3"/>
    <p:sldId id="265" r:id="rId4"/>
    <p:sldId id="266" r:id="rId5"/>
    <p:sldId id="267" r:id="rId6"/>
    <p:sldId id="270" r:id="rId7"/>
    <p:sldId id="268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96BE6B-8FF4-4729-A429-0024549D09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C5570BA-A2F0-4F23-832D-38AC7B0101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BBC780-C514-4213-A5D9-7C57E98D5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12.12.2025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4DF2193-BB47-41B9-80A3-2CAABE33A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44A7BFE-97F1-4528-95B0-36C784314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451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0B0D0F-5569-494C-87D0-ED92705DC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4785AB9-367A-4D56-8223-75100533F0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9E41D19-931D-42C2-B480-FF7BAC706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12.12.2025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F1CB173-E87C-43BB-A645-F5B74F4B7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75A82CA-CB83-49AE-926A-3E2C2673E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925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F2E6D96-3204-4D3E-B660-CCFED2A157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C9EAB6E-75A7-43E4-A3EF-7FB665761D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EDED382-8DA6-4A90-8910-312B48D03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12.12.2025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D6C30E6-2711-4EE2-88E4-C149AC60A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5A89464-31A2-4005-A66D-9E9FE5DBE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9922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46B41C-05C8-478A-8B73-DBB195474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8D01B5-C690-44A8-A7B8-96C8052E3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9E990E3-0928-4F2B-88CD-184A279BB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12.12.2025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66B206A-88C0-4EDC-9512-7A235485A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68D332B-D3C5-4D8B-A0F1-A5E84C48B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0131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B0B7F4-9FE8-477D-BF83-5D34D9969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3C51844-E3D1-417D-A782-D468233336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F1BDA7E-A0B2-4F4D-A1E5-8547858AB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12.12.2025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D4974EF-7E5E-46E4-BDAF-1A8F1E1E6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37CCB7-D1CF-41F4-82A7-72DFDD9DC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6998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EA8652-082C-4C85-8835-A7DDD39C8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8914A7-9E44-4A8D-8ABE-FBADE8B9E6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BD2834A-610D-4596-BEDE-82E8250728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2F08AA7-397E-4FAC-8A70-BC5375794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12.12.2025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7F744C2-1A87-4356-BE82-91396F802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5532B8E-BB29-47B4-9575-18B9ED19D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3452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05F06D-F716-4CA9-AC59-6630CC779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0961000-A6AE-4311-B17F-407070FFE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EB614C3-A291-4FF0-AB42-97B2A3326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1FF4F87-4B51-488F-AD7F-DE7C207833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A359BA8-A79C-4869-857F-DEE67D7612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427CC5A-0B66-4ACE-A36C-94271894F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12.12.2025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CE47378-E368-48E2-B56D-0F8E22704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1BFE311-2015-4EEE-92D6-5088FD522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6878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AC90DC-FFC8-422C-89EC-DABA9155C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D025BDE-92F9-4546-9417-60F8D4897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12.12.2025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25FFAE4-4C98-48C6-9936-D18B0A4CD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96BB64D-366E-4A91-AFCD-A639BC029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3822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75C404E-8B82-4D87-A6E5-68D2A6C46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12.12.2025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447410A-CF1F-412F-AA3E-A1B1DD832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8ACA519-6E37-402C-A376-A81EB3C1E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2517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F51272-9078-4FBC-8815-279F721B7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6F32D7-4F0F-419D-BCC5-78EC24F181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8CE029E-8351-46B7-8816-6B3B3765C9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2D00FC1-699F-4D9C-AA01-8BD031D5C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12.12.2025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20AE2FF-B94E-4331-8D05-A884A3381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245B260-0C23-4BE3-8541-1064EC9CE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6398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D1FF74-E3D7-4BF9-85A1-A1DA0AF94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A00F702-29F6-4C7F-92CA-C52ADCB01B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0ABDE59-8E37-4C45-8401-B909D4935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6D2789C-D20B-4BAE-9DE5-E6C005B4D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F706-1C0E-4D50-802F-0F2A7FA88870}" type="datetimeFigureOut">
              <a:rPr lang="fi-FI" smtClean="0"/>
              <a:t>12.12.2025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A4CA91C-DC27-4CA1-AD7D-793A3D9F2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6F052CE-7EE7-4A19-AAEE-8CA81CAF1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272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BE72850-2661-4804-B38F-068F337F3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9E7A03B-0E0B-49A4-970F-75D282223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FE45F29-8A99-493D-AF95-FB8DFF2F2F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0F706-1C0E-4D50-802F-0F2A7FA88870}" type="datetimeFigureOut">
              <a:rPr lang="fi-FI" smtClean="0"/>
              <a:t>12.12.2025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3F611CA-7B0F-4911-A6C6-35D302A4C1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6789645-C1BF-43A8-B439-213AA8ABCC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2A0B1-D072-4CD6-BBCB-B6B9FD8051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6835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Ainemäärän ja massan yhteys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0898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C6D6A0-24EB-4220-B279-1B2E6C32E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Ainemäärä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31CD10B-2E6F-46F2-AA2A-C449CC6E4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Tehtävä: mittaa yksi mooli C-12 atomeja?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887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D23C2A-4419-4016-99D7-536CEFCE0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Moolimassa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9ED21D06-875E-4A92-A1E2-51FEBD9A79F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Tunnus M</a:t>
                </a:r>
              </a:p>
              <a:p>
                <a:r>
                  <a:rPr lang="fi-FI" dirty="0"/>
                  <a:t>Yksikkö g/mol</a:t>
                </a:r>
              </a:p>
              <a:p>
                <a:r>
                  <a:rPr lang="fi-FI" dirty="0"/>
                  <a:t>Kertoo kuinka paljon yksi mooli ainetta painaa</a:t>
                </a:r>
              </a:p>
              <a:p>
                <a:r>
                  <a:rPr lang="fi-FI" dirty="0"/>
                  <a:t>Esim. Laske ruokasuolan moolimassa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𝑀</m:t>
                    </m:r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𝑁𝑎𝐶𝑙</m:t>
                        </m:r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=22,99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+35,45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=58,44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</m:den>
                    </m:f>
                  </m:oMath>
                </a14:m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9ED21D06-875E-4A92-A1E2-51FEBD9A79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4760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A9051E-B862-4AF4-B134-387EE16ED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Ainemäärän selvittäminen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A15BE7F-3296-4D8D-A017-228EE90F8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Pöydällä on 1,50g C-12 atomeja. Kuinka monta moolia ainetta on?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63228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AF366D-D11E-4211-BAF1-550F345BC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Ainemäärän selvittäminen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79F5ABD-8FE8-429E-82C0-4A72D317276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:r>
                  <a:rPr lang="fi-FI" dirty="0"/>
                  <a:t> </a:t>
                </a:r>
              </a:p>
              <a:p>
                <a:r>
                  <a:rPr lang="fi-FI" dirty="0"/>
                  <a:t>n = ainemäärä (mol)</a:t>
                </a:r>
              </a:p>
              <a:p>
                <a:r>
                  <a:rPr lang="fi-FI" dirty="0"/>
                  <a:t>m = massa (g)</a:t>
                </a:r>
              </a:p>
              <a:p>
                <a:r>
                  <a:rPr lang="fi-FI" dirty="0"/>
                  <a:t>M = moolimassa (g/mol)</a:t>
                </a:r>
              </a:p>
              <a:p>
                <a:r>
                  <a:rPr lang="fi-FI" dirty="0"/>
                  <a:t>Esim. Eräässä näytteessä oli 1,213g Kalsiumhydroksidia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𝐶𝑎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𝑂𝐻</m:t>
                            </m:r>
                          </m:e>
                        </m:d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fi-FI" dirty="0"/>
                  <a:t>. Mikä on kalsiumhydroksidin ainemäärä?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𝐶𝑎</m:t>
                        </m:r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ctrlP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𝑂𝐻</m:t>
                                </m:r>
                              </m:e>
                            </m:d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=1,213 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endParaRPr lang="fi-FI" b="0" dirty="0"/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𝑀</m:t>
                    </m:r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𝐶𝑎</m:t>
                        </m:r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ctrlP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𝑂𝐻</m:t>
                                </m:r>
                              </m:e>
                            </m:d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=40,08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+2∗16,00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+2∗1,008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fi-FI"/>
                      <m:t>74,096</m:t>
                    </m:r>
                    <m:r>
                      <m:rPr>
                        <m:nor/>
                      </m:rPr>
                      <a:rPr lang="fi-FI" b="0" i="0" smtClean="0"/>
                      <m:t> </m:t>
                    </m:r>
                    <m:r>
                      <m:rPr>
                        <m:nor/>
                      </m:rPr>
                      <a:rPr lang="fi-FI" b="0" i="0" smtClean="0"/>
                      <m:t>g</m:t>
                    </m:r>
                    <m:r>
                      <m:rPr>
                        <m:nor/>
                      </m:rPr>
                      <a:rPr lang="fi-FI" b="0" i="0" smtClean="0"/>
                      <m:t>/</m:t>
                    </m:r>
                    <m:r>
                      <m:rPr>
                        <m:nor/>
                      </m:rPr>
                      <a:rPr lang="fi-FI" b="0" i="0" smtClean="0"/>
                      <m:t>mol</m:t>
                    </m:r>
                  </m:oMath>
                </a14:m>
                <a:endParaRPr lang="fi-FI" dirty="0"/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𝑛</m:t>
                    </m:r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𝐶𝑎</m:t>
                        </m:r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ctrlP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𝑂𝐻</m:t>
                                </m:r>
                              </m:e>
                            </m:d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1,213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74,096</m:t>
                        </m:r>
                        <m:f>
                          <m:f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𝑔</m:t>
                            </m:r>
                          </m:num>
                          <m:den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𝑚𝑜𝑙</m:t>
                            </m:r>
                          </m:den>
                        </m:f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fi-FI"/>
                      <m:t>0,016370</m:t>
                    </m:r>
                    <m:r>
                      <m:rPr>
                        <m:nor/>
                      </m:rPr>
                      <a:rPr lang="fi-FI" b="0" i="0" smtClean="0"/>
                      <m:t> </m:t>
                    </m:r>
                    <m:r>
                      <m:rPr>
                        <m:nor/>
                      </m:rPr>
                      <a:rPr lang="fi-FI" b="0" i="0" smtClean="0"/>
                      <m:t>mol</m:t>
                    </m:r>
                    <m:r>
                      <m:rPr>
                        <m:nor/>
                      </m:rPr>
                      <a:rPr lang="fi-FI" b="0" i="0" smtClean="0"/>
                      <m:t> </m:t>
                    </m:r>
                    <m:r>
                      <a:rPr lang="fi-FI" b="0" i="1" smtClean="0"/>
                      <m:t>≈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0,01637 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𝑚𝑜𝑙</m:t>
                    </m:r>
                  </m:oMath>
                </a14:m>
                <a:endParaRPr lang="fi-FI" dirty="0"/>
              </a:p>
              <a:p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79F5ABD-8FE8-429E-82C0-4A72D317276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kti 3">
            <a:extLst>
              <a:ext uri="{FF2B5EF4-FFF2-40B4-BE49-F238E27FC236}">
                <a16:creationId xmlns:a16="http://schemas.microsoft.com/office/drawing/2014/main" id="{88F651C8-9D85-46CA-B9F6-CE90F69372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8612620"/>
              </p:ext>
            </p:extLst>
          </p:nvPr>
        </p:nvGraphicFramePr>
        <p:xfrm>
          <a:off x="1084407" y="1463040"/>
          <a:ext cx="1043881" cy="8988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57200" imgH="393480" progId="Equation.3">
                  <p:embed/>
                </p:oleObj>
              </mc:Choice>
              <mc:Fallback>
                <p:oleObj name="Equation" r:id="rId3" imgW="457200" imgH="393480" progId="Equation.3">
                  <p:embed/>
                  <p:pic>
                    <p:nvPicPr>
                      <p:cNvPr id="4" name="Objekti 3">
                        <a:extLst>
                          <a:ext uri="{FF2B5EF4-FFF2-40B4-BE49-F238E27FC236}">
                            <a16:creationId xmlns:a16="http://schemas.microsoft.com/office/drawing/2014/main" id="{88F651C8-9D85-46CA-B9F6-CE90F69372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4407" y="1463040"/>
                        <a:ext cx="1043881" cy="89889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5858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Sisällön paikkamerkki 4">
                <a:extLst>
                  <a:ext uri="{FF2B5EF4-FFF2-40B4-BE49-F238E27FC236}">
                    <a16:creationId xmlns:a16="http://schemas.microsoft.com/office/drawing/2014/main" id="{9513852F-2602-446A-FEB6-2D8FF7B07B1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Esim. Laboratoriossa halutaan valmistaa natriumoksidi </a:t>
                </a:r>
                <a14:m>
                  <m:oMath xmlns:m="http://schemas.openxmlformats.org/officeDocument/2006/math">
                    <m:r>
                      <a:rPr lang="fi-FI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𝑁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i-FI" dirty="0"/>
                  <a:t> liuos. Tätä varten tarvitaan 0,500 mol natriumoksidia. Kuinka paljon natriumoksidia pitää punnita?</a:t>
                </a:r>
              </a:p>
            </p:txBody>
          </p:sp>
        </mc:Choice>
        <mc:Fallback xmlns="">
          <p:sp>
            <p:nvSpPr>
              <p:cNvPr id="5" name="Sisällön paikkamerkki 4">
                <a:extLst>
                  <a:ext uri="{FF2B5EF4-FFF2-40B4-BE49-F238E27FC236}">
                    <a16:creationId xmlns:a16="http://schemas.microsoft.com/office/drawing/2014/main" id="{9513852F-2602-446A-FEB6-2D8FF7B07B1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29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Kuva 3">
            <a:extLst>
              <a:ext uri="{FF2B5EF4-FFF2-40B4-BE49-F238E27FC236}">
                <a16:creationId xmlns:a16="http://schemas.microsoft.com/office/drawing/2014/main" id="{BC7848FA-6D98-36CF-A90C-63EDAA7644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5680" y="3080294"/>
            <a:ext cx="8330919" cy="3691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751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8A1E5F-F1E0-4506-A8FB-D8B2C6AB2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2840A1-8FA3-4FB4-B296-0A00BD897B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kpl 4.2 s. 102 Tehtäviä</a:t>
            </a:r>
          </a:p>
          <a:p>
            <a:r>
              <a:rPr lang="fi-FI" dirty="0"/>
              <a:t>4.9, 4.10, 4.11, 4.12, 4.17</a:t>
            </a:r>
          </a:p>
        </p:txBody>
      </p:sp>
    </p:spTree>
    <p:extLst>
      <p:ext uri="{BB962C8B-B14F-4D97-AF65-F5344CB8AC3E}">
        <p14:creationId xmlns:p14="http://schemas.microsoft.com/office/powerpoint/2010/main" val="931112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171</Words>
  <Application>Microsoft Office PowerPoint</Application>
  <PresentationFormat>Laajakuva</PresentationFormat>
  <Paragraphs>23</Paragraphs>
  <Slides>7</Slides>
  <Notes>0</Notes>
  <HiddenSlides>0</HiddenSlides>
  <MMClips>0</MMClips>
  <ScaleCrop>false</ScaleCrop>
  <HeadingPairs>
    <vt:vector size="8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Office-teema</vt:lpstr>
      <vt:lpstr>Equation</vt:lpstr>
      <vt:lpstr>Ainemäärän ja massan yhteys</vt:lpstr>
      <vt:lpstr>Ainemäärä</vt:lpstr>
      <vt:lpstr>Moolimassa</vt:lpstr>
      <vt:lpstr>Ainemäärän selvittäminen</vt:lpstr>
      <vt:lpstr>Ainemäärän selvittäminen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Ainemäärä</dc:title>
  <dc:creator>Leppänen Riku Joonatan</dc:creator>
  <cp:lastModifiedBy>Leppänen Riku Joonatan</cp:lastModifiedBy>
  <cp:revision>14</cp:revision>
  <dcterms:created xsi:type="dcterms:W3CDTF">2022-01-11T16:26:23Z</dcterms:created>
  <dcterms:modified xsi:type="dcterms:W3CDTF">2025-12-12T07:57:46Z</dcterms:modified>
</cp:coreProperties>
</file>