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9" autoAdjust="0"/>
    <p:restoredTop sz="94660"/>
  </p:normalViewPr>
  <p:slideViewPr>
    <p:cSldViewPr snapToGrid="0">
      <p:cViewPr varScale="1">
        <p:scale>
          <a:sx n="59" d="100"/>
          <a:sy n="59" d="100"/>
        </p:scale>
        <p:origin x="77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F205FBD-B78E-735D-EF3C-A74C18799F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82C04F46-4186-B2AE-4876-3E9B35F84D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FBD9D71-B20A-9529-2922-7EDD6BA66C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CE26B-4F80-42B0-8BC1-80FCA19F5CC0}" type="datetimeFigureOut">
              <a:rPr lang="fi-FI" smtClean="0"/>
              <a:t>21.1.2026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A8C7F18-0342-863D-4020-3EE2B41B2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3803D5D-6A9B-C051-3750-F4770D2C2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DFC1E-EABA-4E73-A280-D71B4C4EBB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73181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605DA0B-5146-3E16-93B3-98F1676E0B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D4701568-8CDC-97E7-DB79-811FC5348A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984B396-99D9-1F88-B896-466194859F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CE26B-4F80-42B0-8BC1-80FCA19F5CC0}" type="datetimeFigureOut">
              <a:rPr lang="fi-FI" smtClean="0"/>
              <a:t>21.1.2026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34B440C-E9BE-624C-6F43-8458FE362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D0822E0-1D28-9FD5-27F6-191EF02417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DFC1E-EABA-4E73-A280-D71B4C4EBB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79455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7501075B-0F7B-487B-7777-C13300DECC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0357E606-BA67-29D5-FE3E-91346D45E8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7176C61-463A-3867-3F28-0BD212B974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CE26B-4F80-42B0-8BC1-80FCA19F5CC0}" type="datetimeFigureOut">
              <a:rPr lang="fi-FI" smtClean="0"/>
              <a:t>21.1.2026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77C00AB-422E-EF71-0199-94C093C93B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DF2D369-A429-8348-C7FD-B774799F65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DFC1E-EABA-4E73-A280-D71B4C4EBB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85621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D860CC8-ED4E-B801-CB23-0A9538ADB2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7ABC57E-75C5-E5B0-34FA-E261B64827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8EC43CA-5752-CB8C-3841-B8F0AEB83D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CE26B-4F80-42B0-8BC1-80FCA19F5CC0}" type="datetimeFigureOut">
              <a:rPr lang="fi-FI" smtClean="0"/>
              <a:t>21.1.2026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22795C9-6E8B-F41C-F840-D76B26722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1F31F59-8A98-B448-BA99-738B619B4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DFC1E-EABA-4E73-A280-D71B4C4EBB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89423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50DA4AB-E49F-E634-E1F7-6B9C732A49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8778F39-D5EE-08ED-2BF9-50992E82C9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BEC7CF3-19D7-1B28-8F12-2048FB9CD7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CE26B-4F80-42B0-8BC1-80FCA19F5CC0}" type="datetimeFigureOut">
              <a:rPr lang="fi-FI" smtClean="0"/>
              <a:t>21.1.2026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8DDD4D5-7660-9A22-13B4-75FF4EF72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1280965-16C7-A32C-E2F5-5EB3120C37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DFC1E-EABA-4E73-A280-D71B4C4EBB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395174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7E8E30B-0ACC-4D0E-15CE-FF74E62EBD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9DE4449-DA08-B1AE-BC8D-3BB027E429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8C800EDA-665C-AFEC-B272-1A26B7615E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DC68619-CB48-B7CA-BD48-BC898C11A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CE26B-4F80-42B0-8BC1-80FCA19F5CC0}" type="datetimeFigureOut">
              <a:rPr lang="fi-FI" smtClean="0"/>
              <a:t>21.1.2026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4B31AA1-0A9A-44FE-1441-8A664586CA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4DA0CA7-BD3C-2D0F-FE52-3B10245C4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DFC1E-EABA-4E73-A280-D71B4C4EBB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524825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1166FA2-26F6-B575-0363-CCAFF4875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B3C4E39-A3DC-34CC-E763-227EC2C1B6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16089DB-3398-46A6-7749-A3861AC21C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145FED98-1ADE-F9D8-5684-5C84A2EB8E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FA762EE5-3455-C6D3-2C68-2E426A4F1D2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6D1C1AD0-3BD0-31C7-73BE-45993CCDE0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CE26B-4F80-42B0-8BC1-80FCA19F5CC0}" type="datetimeFigureOut">
              <a:rPr lang="fi-FI" smtClean="0"/>
              <a:t>21.1.2026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08ADE0B9-8D1D-357B-9D52-677632ECA3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AA0B1FE7-CA2F-2E06-AEE9-4114E6562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DFC1E-EABA-4E73-A280-D71B4C4EBB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8180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B4B547E-88E2-3BC8-9AF7-30FD4D1C9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3F6D9C1B-3C82-F989-82E2-174F5A46F4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CE26B-4F80-42B0-8BC1-80FCA19F5CC0}" type="datetimeFigureOut">
              <a:rPr lang="fi-FI" smtClean="0"/>
              <a:t>21.1.2026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0EA7B734-8E5D-FD96-DF1D-8DEDA32148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7DF4B017-AFDC-C19D-B1D4-2FDC3FB1A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DFC1E-EABA-4E73-A280-D71B4C4EBB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32043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9E76567F-1B92-DC03-1D28-857C64CBC9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CE26B-4F80-42B0-8BC1-80FCA19F5CC0}" type="datetimeFigureOut">
              <a:rPr lang="fi-FI" smtClean="0"/>
              <a:t>21.1.2026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84346F34-7740-DE4A-FB6B-139B40026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211D2464-999D-6B12-2517-DAAF64BD2D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DFC1E-EABA-4E73-A280-D71B4C4EBB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47178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E971E29-9CF6-2298-952F-795D1FDFC1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7B6AFB1-015D-D3FE-EF3B-CDA07F780F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38082A1-F927-7E68-CDD3-F90459B2C4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190A7F8-9E1C-7CFE-5375-5218AA6EF3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CE26B-4F80-42B0-8BC1-80FCA19F5CC0}" type="datetimeFigureOut">
              <a:rPr lang="fi-FI" smtClean="0"/>
              <a:t>21.1.2026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B11C447-ECAF-2741-B0CF-40183DE1FC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B817139-F2CE-F724-9817-FAC939C7B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DFC1E-EABA-4E73-A280-D71B4C4EBB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97875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DD0F18-8FAA-A428-7D58-FA6B788D31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D24AA4F0-8841-E2E0-B257-D68AA2C742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5D0FD060-47E2-8F79-D06A-75E5EAE502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3F77A2C-BEFF-3F6E-43B8-80BB93B856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CE26B-4F80-42B0-8BC1-80FCA19F5CC0}" type="datetimeFigureOut">
              <a:rPr lang="fi-FI" smtClean="0"/>
              <a:t>21.1.2026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168FCEB-1315-B3CE-FED1-39FBC12A08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37583B5-8828-0510-DE7B-F1BA7D7F6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DFC1E-EABA-4E73-A280-D71B4C4EBB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30633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A20B906D-9626-7DD7-3CF6-CCABF22A99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10048BD-AD4B-596E-55D9-A620BB6B9C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471377A-33CB-C898-CD5F-7F110E0DD6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49CE26B-4F80-42B0-8BC1-80FCA19F5CC0}" type="datetimeFigureOut">
              <a:rPr lang="fi-FI" smtClean="0"/>
              <a:t>21.1.2026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C52347C-07E7-7DD7-31BC-177EC537F2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887C249-9969-71C4-9818-C29026A177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E9DFC1E-EABA-4E73-A280-D71B4C4EBB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9848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5F8ADC2-B61A-BD8C-686B-C268AC14547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KE1-2 Kertaus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60D90820-4E55-7C0D-F02E-E5F7545EC93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034126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19E234-D465-4AB0-F1C2-76A0F90DC0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D46FF35-D21E-BC65-5703-0312D4F29D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Molekyyliyhdisteet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3CBA091-A67F-06F0-BBFA-121DFEBFFA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Poolisuuden vaikutus liukoisuuteen</a:t>
            </a:r>
          </a:p>
          <a:p>
            <a:pPr lvl="1"/>
            <a:r>
              <a:rPr lang="fi-FI" dirty="0"/>
              <a:t>Poolinen liukenee pooliseen liuottimeen</a:t>
            </a:r>
          </a:p>
          <a:p>
            <a:pPr lvl="1"/>
            <a:r>
              <a:rPr lang="fi-FI" dirty="0"/>
              <a:t>Pooliton poolittomaan liuottimeen</a:t>
            </a:r>
          </a:p>
          <a:p>
            <a:r>
              <a:rPr lang="fi-FI" dirty="0"/>
              <a:t>Poolisilla aineilla suuremmat kiehumispisteet</a:t>
            </a:r>
          </a:p>
          <a:p>
            <a:pPr lvl="1"/>
            <a:r>
              <a:rPr lang="fi-FI" dirty="0"/>
              <a:t>Poolittomilla aineilla </a:t>
            </a:r>
            <a:r>
              <a:rPr lang="fi-FI" dirty="0" err="1"/>
              <a:t>super</a:t>
            </a:r>
            <a:r>
              <a:rPr lang="fi-FI" dirty="0"/>
              <a:t> heikkoja dispersiovoimia</a:t>
            </a:r>
          </a:p>
          <a:p>
            <a:pPr lvl="1"/>
            <a:r>
              <a:rPr lang="fi-FI" dirty="0"/>
              <a:t>Poolisilla vahvempia dipoli-dipolisidoksia</a:t>
            </a:r>
          </a:p>
          <a:p>
            <a:pPr lvl="1"/>
            <a:r>
              <a:rPr lang="fi-FI" dirty="0"/>
              <a:t>Joskus vielä vähän vahvempia vetysidoksia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524372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BE45A04-69B7-7FFB-FF0B-C57F83F394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Ioniyhdisteet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4DEF558-3688-13AB-0BC9-74E61E5875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Ionin muodostuminen piirtämällä</a:t>
            </a:r>
          </a:p>
          <a:p>
            <a:r>
              <a:rPr lang="fi-FI" dirty="0"/>
              <a:t>Ionien nimeäminen MAOLin avulla</a:t>
            </a:r>
          </a:p>
          <a:p>
            <a:r>
              <a:rPr lang="fi-FI" dirty="0"/>
              <a:t>Ionihila ja erittäin vahva ionisidos</a:t>
            </a:r>
          </a:p>
        </p:txBody>
      </p:sp>
    </p:spTree>
    <p:extLst>
      <p:ext uri="{BB962C8B-B14F-4D97-AF65-F5344CB8AC3E}">
        <p14:creationId xmlns:p14="http://schemas.microsoft.com/office/powerpoint/2010/main" val="10738927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A956D21-F74D-AA53-DF04-DA3F2F7CAB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koe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89085A6-8566-C88B-6D86-197A3E62A6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dirty="0"/>
              <a:t>Ke1.1 eli aamupalkki tunti joka on 8.45-10.00  koe on ke 28.1 </a:t>
            </a:r>
            <a:r>
              <a:rPr lang="fi-FI" dirty="0" err="1"/>
              <a:t>lk</a:t>
            </a:r>
            <a:r>
              <a:rPr lang="fi-FI" dirty="0"/>
              <a:t> k219</a:t>
            </a:r>
          </a:p>
          <a:p>
            <a:r>
              <a:rPr lang="fi-FI" dirty="0"/>
              <a:t>Ke 1.2 eli tunti joka on 12.15-13.30 koe on ti 28.1 </a:t>
            </a:r>
            <a:r>
              <a:rPr lang="fi-FI" dirty="0" err="1"/>
              <a:t>lk</a:t>
            </a:r>
            <a:r>
              <a:rPr lang="fi-FI" dirty="0"/>
              <a:t> 209</a:t>
            </a:r>
          </a:p>
          <a:p>
            <a:endParaRPr lang="fi-FI" dirty="0"/>
          </a:p>
          <a:p>
            <a:r>
              <a:rPr lang="fi-FI" dirty="0"/>
              <a:t>Kokeeseen mukaan</a:t>
            </a:r>
          </a:p>
          <a:p>
            <a:r>
              <a:rPr lang="fi-FI" dirty="0"/>
              <a:t>Kone</a:t>
            </a:r>
          </a:p>
          <a:p>
            <a:r>
              <a:rPr lang="fi-FI" dirty="0"/>
              <a:t>Kirja</a:t>
            </a:r>
          </a:p>
          <a:p>
            <a:r>
              <a:rPr lang="fi-FI"/>
              <a:t>Laturi</a:t>
            </a:r>
            <a:endParaRPr lang="fi-FI" dirty="0"/>
          </a:p>
          <a:p>
            <a:endParaRPr lang="fi-FI" dirty="0"/>
          </a:p>
          <a:p>
            <a:r>
              <a:rPr lang="fi-FI" dirty="0"/>
              <a:t>Muista palauttaa tutkielma kokeeseen mennessä</a:t>
            </a:r>
          </a:p>
          <a:p>
            <a:r>
              <a:rPr lang="fi-FI" dirty="0"/>
              <a:t>Lopputunti itsenäistä kertausta, voit esimerkiksi tehdä jokaisen jakson lopussa olevia kertaustehtäviä. Ensimmäiset näistä ovat sivulla 32.</a:t>
            </a:r>
          </a:p>
        </p:txBody>
      </p:sp>
    </p:spTree>
    <p:extLst>
      <p:ext uri="{BB962C8B-B14F-4D97-AF65-F5344CB8AC3E}">
        <p14:creationId xmlns:p14="http://schemas.microsoft.com/office/powerpoint/2010/main" val="2232608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9A40097-4794-38EB-FC1B-10328DE54F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Aineiden luokittelu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2B9DF71D-EBCE-9463-DC20-55B35F24AA3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i-FI" dirty="0"/>
                  <a:t>Olomuodot, niiden muutokset (nimet), symbolit (s, l ja g) ja energian olomuodon muutoksissa</a:t>
                </a:r>
              </a:p>
              <a:p>
                <a:pPr lvl="1"/>
                <a:r>
                  <a:rPr lang="fi-FI" dirty="0"/>
                  <a:t>Esim. sublimointi </a:t>
                </a:r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𝐶</m:t>
                    </m:r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𝑂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</m:d>
                    <m:r>
                      <a:rPr lang="fi-FI" b="0" i="1" smtClean="0">
                        <a:latin typeface="Cambria Math" panose="02040503050406030204" pitchFamily="18" charset="0"/>
                      </a:rPr>
                      <m:t>→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𝐶</m:t>
                    </m:r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𝑂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𝑔</m:t>
                        </m:r>
                      </m:e>
                    </m:d>
                  </m:oMath>
                </a14:m>
                <a:r>
                  <a:rPr lang="fi-FI" dirty="0"/>
                  <a:t> vaatii energiaa</a:t>
                </a:r>
              </a:p>
              <a:p>
                <a:r>
                  <a:rPr lang="fi-FI" dirty="0"/>
                  <a:t>Puhtaat aineet</a:t>
                </a:r>
              </a:p>
              <a:p>
                <a:pPr lvl="1"/>
                <a:r>
                  <a:rPr lang="fi-FI" dirty="0"/>
                  <a:t>Alkuaineet (sama määrä protoneja)</a:t>
                </a:r>
              </a:p>
              <a:p>
                <a:pPr lvl="1"/>
                <a:r>
                  <a:rPr lang="fi-FI" dirty="0"/>
                  <a:t>Yhdisteet (atomeja yhdistää kemialliset sidokset)</a:t>
                </a:r>
              </a:p>
              <a:p>
                <a:r>
                  <a:rPr lang="fi-FI" dirty="0"/>
                  <a:t>seokset</a:t>
                </a:r>
              </a:p>
              <a:p>
                <a:pPr lvl="1"/>
                <a:r>
                  <a:rPr lang="fi-FI" dirty="0"/>
                  <a:t>Heterogeeniset (vaahdot, lietteet, emulsiot, öljy ja vesi…)</a:t>
                </a:r>
              </a:p>
              <a:p>
                <a:pPr lvl="1"/>
                <a:r>
                  <a:rPr lang="fi-FI" dirty="0"/>
                  <a:t>Homogeeniset (liuokset, metalliseokset, kaasuseokset…)</a:t>
                </a:r>
              </a:p>
            </p:txBody>
          </p:sp>
        </mc:Choice>
        <mc:Fallback xmlns="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2B9DF71D-EBCE-9463-DC20-55B35F24AA3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38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39411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2561607-1FA4-4707-AC56-97A83E022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Pitoisuuslaskut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4A8619B8-8789-C384-4982-24A89B2E5B3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−%</m:t>
                    </m:r>
                    <m:d>
                      <m:d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𝑎𝑖𝑛𝑒</m:t>
                        </m:r>
                      </m:e>
                    </m:d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  <m:d>
                          <m:dPr>
                            <m:ctrlPr>
                              <a:rPr lang="fi-FI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𝑎𝑖𝑛𝑒</m:t>
                            </m:r>
                          </m:e>
                        </m:d>
                      </m:num>
                      <m:den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  <m:d>
                          <m:dPr>
                            <m:ctrlPr>
                              <a:rPr lang="fi-FI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𝑘𝑜𝑘𝑜</m:t>
                            </m:r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ä</m:t>
                            </m:r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𝑦𝑡𝑒</m:t>
                            </m:r>
                          </m:e>
                        </m:d>
                      </m:den>
                    </m:f>
                    <m:r>
                      <a:rPr lang="fi-FI" b="0" i="1" smtClean="0">
                        <a:latin typeface="Cambria Math" panose="02040503050406030204" pitchFamily="18" charset="0"/>
                      </a:rPr>
                      <m:t>∗100% </m:t>
                    </m:r>
                  </m:oMath>
                </a14:m>
                <a:endParaRPr lang="fi-FI" dirty="0"/>
              </a:p>
              <a:p>
                <a:r>
                  <a:rPr lang="fi-FI" dirty="0"/>
                  <a:t>Yksiköt laskuihin</a:t>
                </a:r>
              </a:p>
            </p:txBody>
          </p:sp>
        </mc:Choice>
        <mc:Fallback xmlns="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4A8619B8-8789-C384-4982-24A89B2E5B3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100059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8960713-2347-0387-1286-93F6A4F4F9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erotusmenetelmiä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72F515A-57EE-286C-3D88-28ECD2D258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Liuotus -&gt; Suodatus -&gt; haihdutus</a:t>
            </a:r>
          </a:p>
          <a:p>
            <a:r>
              <a:rPr lang="fi-FI" dirty="0"/>
              <a:t>Tislaus (kiehumispisteet)</a:t>
            </a:r>
          </a:p>
          <a:p>
            <a:r>
              <a:rPr lang="fi-FI" dirty="0"/>
              <a:t>Sentrifugointi (kiinteä aine painuu pohjalle)</a:t>
            </a:r>
          </a:p>
          <a:p>
            <a:r>
              <a:rPr lang="fi-FI" dirty="0"/>
              <a:t>Uutto (aineet liukenevat eri liuottimiin, liuottimet erotetaan erotussuppilolla)</a:t>
            </a:r>
          </a:p>
          <a:p>
            <a:r>
              <a:rPr lang="fi-FI" dirty="0"/>
              <a:t>Sublimointi</a:t>
            </a:r>
          </a:p>
          <a:p>
            <a:endParaRPr lang="fi-FI" dirty="0"/>
          </a:p>
          <a:p>
            <a:r>
              <a:rPr lang="fi-FI" dirty="0"/>
              <a:t>Labran työohje kannattaa kerrata, toisesta kysytään työhön suoraan liittyviä kysymyksiä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755413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748939B-E55F-A128-D17E-E6B4CCCA2A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Atomien rakenne ja jaksollinen järjestelmä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B1F305A-2EF9-37D8-2730-D8DA8A154F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Ydin</a:t>
            </a:r>
          </a:p>
          <a:p>
            <a:pPr lvl="1"/>
            <a:r>
              <a:rPr lang="fi-FI" dirty="0"/>
              <a:t>Protonien määrä vakio, neutronien määrä-&gt; eri isotoopit</a:t>
            </a:r>
          </a:p>
          <a:p>
            <a:r>
              <a:rPr lang="fi-FI" dirty="0"/>
              <a:t>Elektronit</a:t>
            </a:r>
          </a:p>
          <a:p>
            <a:pPr lvl="1"/>
            <a:r>
              <a:rPr lang="fi-FI" dirty="0"/>
              <a:t>Elektronikuoret ja niille mahtuvat elektronit</a:t>
            </a:r>
          </a:p>
          <a:p>
            <a:pPr lvl="1"/>
            <a:r>
              <a:rPr lang="fi-FI" dirty="0"/>
              <a:t>Elektronien virittyminen (näkyy ilotulitteissa)</a:t>
            </a:r>
          </a:p>
          <a:p>
            <a:r>
              <a:rPr lang="fi-FI" dirty="0"/>
              <a:t>Jaksollinen määrä</a:t>
            </a:r>
          </a:p>
          <a:p>
            <a:pPr lvl="1"/>
            <a:r>
              <a:rPr lang="fi-FI" dirty="0"/>
              <a:t>Pääryhmien nimet (alkalimetallit, maa-alkalimetallit, booriryhmä, hiiliryhmä, typpiryhmä, happiryhmä, halogeenit, jalokaasut)</a:t>
            </a:r>
          </a:p>
          <a:p>
            <a:pPr lvl="1"/>
            <a:r>
              <a:rPr lang="fi-FI" dirty="0"/>
              <a:t>Ulkoelektronien määrä ja pääryhmät</a:t>
            </a:r>
          </a:p>
          <a:p>
            <a:pPr lvl="1"/>
            <a:r>
              <a:rPr lang="fi-FI" dirty="0"/>
              <a:t>Jaksojen ja elektronikuorten määrän yhteys</a:t>
            </a:r>
          </a:p>
        </p:txBody>
      </p:sp>
    </p:spTree>
    <p:extLst>
      <p:ext uri="{BB962C8B-B14F-4D97-AF65-F5344CB8AC3E}">
        <p14:creationId xmlns:p14="http://schemas.microsoft.com/office/powerpoint/2010/main" val="21292289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A5A7725-BB17-FED9-A713-245B2E295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Mooli, ainemäärä ja konsentraatio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14F15A1A-F8F5-C61A-84F0-2A234FDBA2C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i-FI" dirty="0"/>
                  <a:t>Mooli kuvaa atomien lukumäärää (1 mooli on </a:t>
                </a:r>
                <a:r>
                  <a:rPr lang="fi-FI" dirty="0" err="1"/>
                  <a:t>avogadron</a:t>
                </a:r>
                <a:r>
                  <a:rPr lang="fi-FI" dirty="0"/>
                  <a:t> luvun verran atomeja)</a:t>
                </a:r>
              </a:p>
              <a:p>
                <a:r>
                  <a:rPr lang="fi-FI" dirty="0"/>
                  <a:t>Moolimassan laskeminen jaksollisesta järjestelmästä</a:t>
                </a:r>
              </a:p>
              <a:p>
                <a:r>
                  <a:rPr lang="fi-FI" dirty="0" err="1"/>
                  <a:t>Esim</a:t>
                </a:r>
                <a:r>
                  <a:rPr lang="fi-FI" dirty="0"/>
                  <a:t>.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fi-FI" dirty="0" smtClean="0"/>
                      <m:t>M</m:t>
                    </m:r>
                    <m:r>
                      <m:rPr>
                        <m:nor/>
                      </m:rPr>
                      <a:rPr lang="fi-FI" dirty="0" smtClean="0"/>
                      <m:t>(</m:t>
                    </m:r>
                    <m:r>
                      <m:rPr>
                        <m:nor/>
                      </m:rPr>
                      <a:rPr lang="fi-FI" dirty="0" smtClean="0"/>
                      <m:t>NaCl</m:t>
                    </m:r>
                    <m:r>
                      <m:rPr>
                        <m:nor/>
                      </m:rPr>
                      <a:rPr lang="fi-FI" dirty="0" smtClean="0"/>
                      <m:t>)=22,99 </m:t>
                    </m:r>
                    <m:r>
                      <m:rPr>
                        <m:nor/>
                      </m:rPr>
                      <a:rPr lang="fi-FI" b="0" i="0" dirty="0" smtClean="0"/>
                      <m:t>g</m:t>
                    </m:r>
                    <m:r>
                      <m:rPr>
                        <m:nor/>
                      </m:rPr>
                      <a:rPr lang="fi-FI" b="0" i="0" dirty="0" smtClean="0"/>
                      <m:t>/</m:t>
                    </m:r>
                    <m:r>
                      <m:rPr>
                        <m:nor/>
                      </m:rPr>
                      <a:rPr lang="fi-FI" b="0" i="0" dirty="0" smtClean="0"/>
                      <m:t>mol</m:t>
                    </m:r>
                    <m:r>
                      <m:rPr>
                        <m:nor/>
                      </m:rPr>
                      <a:rPr lang="fi-FI" b="0" i="0" dirty="0" smtClean="0"/>
                      <m:t> + 35,45 </m:t>
                    </m:r>
                    <m:r>
                      <m:rPr>
                        <m:nor/>
                      </m:rPr>
                      <a:rPr lang="fi-FI" b="0" i="0" dirty="0" smtClean="0"/>
                      <m:t>g</m:t>
                    </m:r>
                    <m:r>
                      <m:rPr>
                        <m:nor/>
                      </m:rPr>
                      <a:rPr lang="fi-FI" b="0" i="0" dirty="0" smtClean="0"/>
                      <m:t>/</m:t>
                    </m:r>
                    <m:r>
                      <m:rPr>
                        <m:nor/>
                      </m:rPr>
                      <a:rPr lang="fi-FI" b="0" i="0" dirty="0" smtClean="0"/>
                      <m:t>mol</m:t>
                    </m:r>
                    <m:r>
                      <m:rPr>
                        <m:nor/>
                      </m:rPr>
                      <a:rPr lang="fi-FI" b="0" i="0" dirty="0" smtClean="0"/>
                      <m:t>=58,44 </m:t>
                    </m:r>
                    <m:r>
                      <m:rPr>
                        <m:nor/>
                      </m:rPr>
                      <a:rPr lang="fi-FI" b="0" i="0" dirty="0" smtClean="0"/>
                      <m:t>g</m:t>
                    </m:r>
                    <m:r>
                      <m:rPr>
                        <m:nor/>
                      </m:rPr>
                      <a:rPr lang="fi-FI" b="0" i="0" dirty="0" smtClean="0"/>
                      <m:t>/</m:t>
                    </m:r>
                    <m:r>
                      <m:rPr>
                        <m:nor/>
                      </m:rPr>
                      <a:rPr lang="fi-FI" b="0" i="0" dirty="0" smtClean="0"/>
                      <m:t>mol</m:t>
                    </m:r>
                  </m:oMath>
                </a14:m>
                <a:endParaRPr lang="fi-FI" dirty="0"/>
              </a:p>
            </p:txBody>
          </p:sp>
        </mc:Choice>
        <mc:Fallback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14F15A1A-F8F5-C61A-84F0-2A234FDBA2C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38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Kuva 4">
            <a:extLst>
              <a:ext uri="{FF2B5EF4-FFF2-40B4-BE49-F238E27FC236}">
                <a16:creationId xmlns:a16="http://schemas.microsoft.com/office/drawing/2014/main" id="{01454093-A75F-BC86-CCA0-FD38A4A75D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3781219"/>
            <a:ext cx="7297168" cy="1476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10886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D87194-891E-42EF-CB6B-A49D908F0C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CABA676-1139-3690-38E5-C158C381E0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Mooli, ainemäärä ja konsentraatio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302515A1-9DD4-9E0D-34D0-721CB485F7A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i-FI" dirty="0"/>
                  <a:t>Mooli kuvaa atomien lukumäärää (1 mooli on </a:t>
                </a:r>
                <a:r>
                  <a:rPr lang="fi-FI" dirty="0" err="1"/>
                  <a:t>avogadron</a:t>
                </a:r>
                <a:r>
                  <a:rPr lang="fi-FI" dirty="0"/>
                  <a:t> luvun verran atomeja)</a:t>
                </a:r>
              </a:p>
              <a:p>
                <a:r>
                  <a:rPr lang="fi-FI" dirty="0"/>
                  <a:t>Moolimassan laskeminen jaksollisesta järjestelmästä</a:t>
                </a:r>
              </a:p>
              <a:p>
                <a:r>
                  <a:rPr lang="fi-FI" dirty="0" err="1"/>
                  <a:t>Esim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fi-FI" dirty="0" smtClean="0"/>
                      <m:t>M</m:t>
                    </m:r>
                    <m:r>
                      <m:rPr>
                        <m:nor/>
                      </m:rPr>
                      <a:rPr lang="fi-FI" dirty="0" smtClean="0"/>
                      <m:t>(</m:t>
                    </m:r>
                    <m:r>
                      <m:rPr>
                        <m:nor/>
                      </m:rPr>
                      <a:rPr lang="fi-FI" dirty="0" smtClean="0"/>
                      <m:t>NaCl</m:t>
                    </m:r>
                    <m:r>
                      <m:rPr>
                        <m:nor/>
                      </m:rPr>
                      <a:rPr lang="fi-FI" dirty="0" smtClean="0"/>
                      <m:t>)=22,99 </m:t>
                    </m:r>
                    <m:r>
                      <m:rPr>
                        <m:nor/>
                      </m:rPr>
                      <a:rPr lang="fi-FI" b="0" i="0" dirty="0" smtClean="0"/>
                      <m:t>g</m:t>
                    </m:r>
                    <m:r>
                      <m:rPr>
                        <m:nor/>
                      </m:rPr>
                      <a:rPr lang="fi-FI" b="0" i="0" dirty="0" smtClean="0"/>
                      <m:t>/</m:t>
                    </m:r>
                    <m:r>
                      <m:rPr>
                        <m:nor/>
                      </m:rPr>
                      <a:rPr lang="fi-FI" b="0" i="0" dirty="0" smtClean="0"/>
                      <m:t>mol</m:t>
                    </m:r>
                    <m:r>
                      <m:rPr>
                        <m:nor/>
                      </m:rPr>
                      <a:rPr lang="fi-FI" b="0" i="0" dirty="0" smtClean="0"/>
                      <m:t> + 35,45 </m:t>
                    </m:r>
                    <m:r>
                      <m:rPr>
                        <m:nor/>
                      </m:rPr>
                      <a:rPr lang="fi-FI" b="0" i="0" dirty="0" smtClean="0"/>
                      <m:t>g</m:t>
                    </m:r>
                    <m:r>
                      <m:rPr>
                        <m:nor/>
                      </m:rPr>
                      <a:rPr lang="fi-FI" b="0" i="0" dirty="0" smtClean="0"/>
                      <m:t>/</m:t>
                    </m:r>
                    <m:r>
                      <m:rPr>
                        <m:nor/>
                      </m:rPr>
                      <a:rPr lang="fi-FI" b="0" i="0" dirty="0" smtClean="0"/>
                      <m:t>mol</m:t>
                    </m:r>
                    <m:r>
                      <m:rPr>
                        <m:nor/>
                      </m:rPr>
                      <a:rPr lang="fi-FI" b="0" i="0" dirty="0" smtClean="0"/>
                      <m:t>=58,44 </m:t>
                    </m:r>
                    <m:r>
                      <m:rPr>
                        <m:nor/>
                      </m:rPr>
                      <a:rPr lang="fi-FI" b="0" i="0" dirty="0" smtClean="0"/>
                      <m:t>g</m:t>
                    </m:r>
                    <m:r>
                      <m:rPr>
                        <m:nor/>
                      </m:rPr>
                      <a:rPr lang="fi-FI" b="0" i="0" dirty="0" smtClean="0"/>
                      <m:t>/</m:t>
                    </m:r>
                    <m:r>
                      <m:rPr>
                        <m:nor/>
                      </m:rPr>
                      <a:rPr lang="fi-FI" b="0" i="0" dirty="0" smtClean="0"/>
                      <m:t>mol</m:t>
                    </m:r>
                  </m:oMath>
                </a14:m>
                <a:endParaRPr lang="fi-FI" dirty="0"/>
              </a:p>
              <a:p>
                <a:r>
                  <a:rPr lang="fi-FI" dirty="0"/>
                  <a:t>Ainemäärä </a:t>
                </a:r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den>
                    </m:f>
                  </m:oMath>
                </a14:m>
                <a:r>
                  <a:rPr lang="fi-FI" dirty="0"/>
                  <a:t>, m=massa, M=moolimassa</a:t>
                </a:r>
              </a:p>
              <a:p>
                <a:endParaRPr lang="fi-FI" dirty="0"/>
              </a:p>
              <a:p>
                <a:r>
                  <a:rPr lang="fi-FI" dirty="0"/>
                  <a:t>Konsentraatio </a:t>
                </a:r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num>
                      <m:den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den>
                    </m:f>
                  </m:oMath>
                </a14:m>
                <a:r>
                  <a:rPr lang="fi-FI" dirty="0"/>
                  <a:t>, n=ainemäärä, V=tilavuus</a:t>
                </a:r>
              </a:p>
            </p:txBody>
          </p:sp>
        </mc:Choice>
        <mc:Fallback xmlns="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302515A1-9DD4-9E0D-34D0-721CB485F7A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38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442328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759FA45-D2BC-E4C7-B311-54F2DA9978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Metallit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6A80D4B-9B26-A326-F7C3-40D8E40496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Ominaisuudet</a:t>
            </a:r>
          </a:p>
          <a:p>
            <a:pPr lvl="1"/>
            <a:r>
              <a:rPr lang="fi-FI" dirty="0"/>
              <a:t>Sähkönjohto, lämmönjohto, kovuus, sulamispisteet, kiilto, taottavuus</a:t>
            </a:r>
          </a:p>
          <a:p>
            <a:r>
              <a:rPr lang="fi-FI" dirty="0"/>
              <a:t>Ominaisuuksien selittäminen metallihilan ja elektronimeren avulla</a:t>
            </a:r>
          </a:p>
        </p:txBody>
      </p:sp>
    </p:spTree>
    <p:extLst>
      <p:ext uri="{BB962C8B-B14F-4D97-AF65-F5344CB8AC3E}">
        <p14:creationId xmlns:p14="http://schemas.microsoft.com/office/powerpoint/2010/main" val="20992141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F6D4163-C124-0513-6C1F-19A8CF1638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Molekyyliyhdisteet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EEFDE0A-4E44-2C4D-4ADD-1113CEEDF6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Molekyylin sisällä vahva kovalenttinen sidos</a:t>
            </a:r>
          </a:p>
          <a:p>
            <a:r>
              <a:rPr lang="fi-FI" dirty="0"/>
              <a:t>Kovalenttisen sidoksen poolisuuden selvittäminen elektronegatiivisuuden avulla</a:t>
            </a:r>
          </a:p>
          <a:p>
            <a:r>
              <a:rPr lang="fi-FI" dirty="0"/>
              <a:t>Molekyylin poolisuuden selvittäminen sidosten ja molekyylin muodon avulla (MAOL) tai CH-sidosten ja OH-sidosten määrän avulla</a:t>
            </a:r>
          </a:p>
          <a:p>
            <a:r>
              <a:rPr lang="fi-FI" dirty="0"/>
              <a:t>Labran työohje kannattaa kerrata, toisesta kysytään työhön suoraan liittyviä kysymyksiä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978032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442</Words>
  <Application>Microsoft Office PowerPoint</Application>
  <PresentationFormat>Laajakuva</PresentationFormat>
  <Paragraphs>74</Paragraphs>
  <Slides>12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7" baseType="lpstr">
      <vt:lpstr>Aptos</vt:lpstr>
      <vt:lpstr>Aptos Display</vt:lpstr>
      <vt:lpstr>Arial</vt:lpstr>
      <vt:lpstr>Cambria Math</vt:lpstr>
      <vt:lpstr>Office-teema</vt:lpstr>
      <vt:lpstr>KE1-2 Kertaus</vt:lpstr>
      <vt:lpstr>Aineiden luokittelu</vt:lpstr>
      <vt:lpstr>Pitoisuuslaskut</vt:lpstr>
      <vt:lpstr>erotusmenetelmiä</vt:lpstr>
      <vt:lpstr>Atomien rakenne ja jaksollinen järjestelmä</vt:lpstr>
      <vt:lpstr>Mooli, ainemäärä ja konsentraatio</vt:lpstr>
      <vt:lpstr>Mooli, ainemäärä ja konsentraatio</vt:lpstr>
      <vt:lpstr>Metallit</vt:lpstr>
      <vt:lpstr>Molekyyliyhdisteet</vt:lpstr>
      <vt:lpstr>Molekyyliyhdisteet</vt:lpstr>
      <vt:lpstr>Ioniyhdisteet</vt:lpstr>
      <vt:lpstr>koe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Leppänen Riku Joonatan</dc:creator>
  <cp:lastModifiedBy>Leppänen Riku Joonatan</cp:lastModifiedBy>
  <cp:revision>3</cp:revision>
  <dcterms:created xsi:type="dcterms:W3CDTF">2025-01-17T10:26:40Z</dcterms:created>
  <dcterms:modified xsi:type="dcterms:W3CDTF">2026-01-21T07:56:51Z</dcterms:modified>
</cp:coreProperties>
</file>