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2" r:id="rId6"/>
    <p:sldId id="263" r:id="rId7"/>
    <p:sldId id="265" r:id="rId8"/>
    <p:sldId id="266" r:id="rId9"/>
    <p:sldId id="267" r:id="rId10"/>
    <p:sldId id="268" r:id="rId11"/>
    <p:sldId id="269" r:id="rId12"/>
    <p:sldId id="270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>
        <p:scale>
          <a:sx n="79" d="100"/>
          <a:sy n="79" d="100"/>
        </p:scale>
        <p:origin x="188" y="-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9E89C1-196E-48F6-9707-8AE6E6112D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09BCDB2-E2E9-490E-B1D0-7B9FF7BE2F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1F021EC-3BC8-4ECB-9257-1DCDC9A82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0480600-C90A-4708-92CA-D0442C67C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FF7DC0A-F246-43DD-B3CA-20BF9C4C2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7227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BB3C1B-7471-4340-9AF4-81C057288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B8283AE-D8A8-4D95-A1A9-E7D8179A4E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7FA4C8C-5E3E-4684-A76E-73BB37065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821D0E4-4C34-454F-8707-A44339819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96AF39C-9EB2-4F63-974F-613FE2198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5563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E7B31C4-992B-4007-B5DF-44E35AF3F6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A75E82E-FEBF-425A-AB74-5272CAF8B6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D9A4CB-6379-4E4A-BEA2-E858A6303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C13D31D-B53E-4B87-BA91-1CB2E73A2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CFBB7EA-6DCA-4E59-B356-B3304EF45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0276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366AA0-C0C7-4D72-9360-BB7A38DBE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E64621-C0BF-4081-A7E2-2A45446F5C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195F81-D6A2-47C5-9723-92082A972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8025CF5-C16D-4176-862B-3717AF11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33E2637-32AC-4DE0-A8CE-FFDBE5655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3323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59A162-F4FF-4805-A319-8D13136CE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AB16099-31CD-4BA8-8802-C2898CCBC0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C91CB95-542C-4C29-8C5F-70247ED34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8268469-19A5-447D-9195-CEC675490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489AFDC-26A2-4262-9A6A-A2E7B7DE7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686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01075B-BBA9-4608-A78E-B46EAA850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6701D50-C3DF-448A-88A6-2A63E0062F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B21D572-9100-4DA8-A7F5-F4B5E001C4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74339B4-6CD9-4255-99BE-14219A62D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E646B05-7F68-4FE3-9441-AFDE5F69D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0FACA3A-6CA1-40FB-8E0D-8CC33CC66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461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B8529D-8C46-4F29-9E38-85C0252C5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F59F36E-12BB-438A-9E6D-227D8F0DBB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1126424-FAFB-4B2C-966C-A08AA67CA1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0F2CE24-B2D5-47C4-90BA-D76CD063E0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182C297-C8CF-476E-8F56-405A486BC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DED23B9-F404-4328-841C-7914F2F2A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C10AF22-5282-42D8-836B-3B3D87073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B12140F-E259-48DE-99F7-688269A26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5419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C20BD7-3E71-4101-8234-EB38714CC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4A54F2C-40EC-4118-ACC5-261550941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594F17A-C0A1-4E69-AD5B-32B1D61CA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6EACECF-E5B6-4EE2-A47E-F144ED0CB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7634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2AA9623-EF95-4A56-88AB-2BEA9B6FC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C66D1C7-4D6C-4783-96AA-C71CDF595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2AD5979-B9DF-46A7-910F-D82D799A8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6044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A9D6D7-BABB-43A1-A6E1-C5D05C677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52E8607-BDE2-4D9D-BE47-88BE4E60D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D134BDB-4C0F-4F64-8CEE-10C9011049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BB7B913-6F23-4982-80EC-FACBE2603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25A3D93-B964-4079-973C-2F8F81F09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4000AB2-5C07-43ED-841E-45B9FCB22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0284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84E4B2-9439-437C-AA57-2F93EC0E0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0B07E091-E7E0-409A-9983-CBEC693B9A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AAE1665-C01C-4288-831E-CA68067206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3A460B1-4F6D-48AB-A990-D25004A2A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FD92B22-33A5-4B34-938F-D28923677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BCA4B6B-0733-4791-90ED-866C24CD9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5568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9952BC6-F208-4C66-B554-C9AFC3FDF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AFCB5-B870-45DB-A1E6-02194B7F22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DB5A1F6-9A47-4734-9FFE-CC748F6F6F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BEFFB-8442-4082-A588-924116BA8CD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E1F53B2-5D0F-4050-8669-8E2BE6A4F8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FAA42A6-8F67-45EF-ABA2-BB03EC56E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1408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7EAE13-1160-44A3-8BAB-4F5DEC09F8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Ioniyhdisteet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0C6DB0A-7F8A-4E45-95FF-903D0E8BD1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147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CBCAD5-604D-4255-88BE-45A8580C8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4F1C43-148A-42EC-A170-0272D2F98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Kaavaan kirjoitetaan ensin positiivinen ioni eli kationi, ja sen jälkeen negatiivinen ioni eli anioni</a:t>
            </a:r>
          </a:p>
          <a:p>
            <a:r>
              <a:rPr lang="fi-FI" dirty="0"/>
              <a:t>Lisätään kaavaan tarvittavat alaindeksit kertomaan ionien lukumäärän, jotta varauksien summaksi tulee 0</a:t>
            </a:r>
          </a:p>
          <a:p>
            <a:r>
              <a:rPr lang="fi-FI" dirty="0"/>
              <a:t>Nimeen kirjoitetaan ensin positiivisen ionin nimi ja sen jälkeen negatiivisen ionin nimi</a:t>
            </a:r>
          </a:p>
          <a:p>
            <a:r>
              <a:rPr lang="fi-FI" dirty="0"/>
              <a:t>Näiden sääntöjen lisäksi joillain metalleilla on mahdollisuus muodostaa ioneja eri varauksilla tällöin ionin varaus laitetaan yhdisteen nimeen roomalaisella numerolla esim. FeCl</a:t>
            </a:r>
            <a:r>
              <a:rPr lang="fi-FI" baseline="-25000" dirty="0"/>
              <a:t>2</a:t>
            </a:r>
            <a:r>
              <a:rPr lang="fi-FI" dirty="0"/>
              <a:t> on nimeltään rauta(II)kloridi ja FeCl</a:t>
            </a:r>
            <a:r>
              <a:rPr lang="fi-FI" baseline="-25000" dirty="0"/>
              <a:t>3</a:t>
            </a:r>
            <a:r>
              <a:rPr lang="fi-FI" dirty="0"/>
              <a:t> on rauta(III)kloridi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705310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2FF951-AE6D-43C8-B690-C30849330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435"/>
            <a:ext cx="10515600" cy="6033528"/>
          </a:xfrm>
        </p:spPr>
        <p:txBody>
          <a:bodyPr>
            <a:normAutofit lnSpcReduction="10000"/>
          </a:bodyPr>
          <a:lstStyle/>
          <a:p>
            <a:r>
              <a:rPr lang="fi-FI" dirty="0"/>
              <a:t>Kaavaan kirjoitetaan ensin positiivinen ioni eli kationi, ja sen jälkeen negatiivinen ioni eli anioni</a:t>
            </a:r>
          </a:p>
          <a:p>
            <a:r>
              <a:rPr lang="fi-FI" dirty="0"/>
              <a:t>Lisätään kaavaan tarvittavat alaindeksit kertomaan ionien lukumäärän, jotta varauksien summaksi tulee 0</a:t>
            </a:r>
          </a:p>
          <a:p>
            <a:r>
              <a:rPr lang="fi-FI" dirty="0"/>
              <a:t>Nimeen kirjoitetaan ensin positiivisen ionin nimi ja sen jälkeen negatiivisen ionin nimi</a:t>
            </a:r>
          </a:p>
          <a:p>
            <a:r>
              <a:rPr lang="fi-FI" dirty="0"/>
              <a:t>Näiden sääntöjen lisäksi joillain metalleilla on mahdollisuus muodostaa ioneja eri varauksilla tällöin ionin varaus laitetaan yhdisteen nimeen roomalaisella numerolla esim. FeCl</a:t>
            </a:r>
            <a:r>
              <a:rPr lang="fi-FI" baseline="-25000" dirty="0"/>
              <a:t>2</a:t>
            </a:r>
            <a:r>
              <a:rPr lang="fi-FI" dirty="0"/>
              <a:t> on nimeltään rauta(II)kloridi ja FeCl</a:t>
            </a:r>
            <a:r>
              <a:rPr lang="fi-FI" baseline="-25000" dirty="0"/>
              <a:t>3</a:t>
            </a:r>
            <a:r>
              <a:rPr lang="fi-FI" dirty="0"/>
              <a:t> on rauta(III)kloridi</a:t>
            </a:r>
          </a:p>
          <a:p>
            <a:r>
              <a:rPr lang="fi-FI" dirty="0"/>
              <a:t>Esimerkkejä</a:t>
            </a:r>
          </a:p>
          <a:p>
            <a:r>
              <a:rPr lang="fi-FI" dirty="0"/>
              <a:t>Muodosta yhdiste ja nimeä: </a:t>
            </a:r>
            <a:r>
              <a:rPr lang="fi-FI" dirty="0" err="1"/>
              <a:t>Ca</a:t>
            </a:r>
            <a:r>
              <a:rPr lang="fi-FI" dirty="0"/>
              <a:t> + O, </a:t>
            </a:r>
          </a:p>
          <a:p>
            <a:r>
              <a:rPr lang="fi-FI" dirty="0"/>
              <a:t>Nimeä: Mn(ClO</a:t>
            </a:r>
            <a:r>
              <a:rPr lang="fi-FI" baseline="-25000" dirty="0"/>
              <a:t>3</a:t>
            </a:r>
            <a:r>
              <a:rPr lang="fi-FI" dirty="0"/>
              <a:t>)</a:t>
            </a:r>
            <a:r>
              <a:rPr lang="fi-FI" baseline="-25000" dirty="0"/>
              <a:t>2</a:t>
            </a:r>
            <a:r>
              <a:rPr lang="fi-FI" dirty="0"/>
              <a:t>, </a:t>
            </a:r>
          </a:p>
          <a:p>
            <a:r>
              <a:rPr lang="fi-FI" dirty="0"/>
              <a:t>Kirjoita kaava: lyijy(II)sulfaatti, </a:t>
            </a:r>
            <a:r>
              <a:rPr lang="fi-FI" dirty="0" err="1"/>
              <a:t>Natriumtiosulfaatti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86820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F63DD3-0AFC-4C86-AEDF-C9334EC15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D5BBB2-D445-41A0-BE85-0945A32D5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Tehtäviä 1, 3, 5, 6</a:t>
            </a:r>
          </a:p>
        </p:txBody>
      </p:sp>
    </p:spTree>
    <p:extLst>
      <p:ext uri="{BB962C8B-B14F-4D97-AF65-F5344CB8AC3E}">
        <p14:creationId xmlns:p14="http://schemas.microsoft.com/office/powerpoint/2010/main" val="2599833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ADBE89-A0C0-4CBE-A704-4E04254B1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Ioniyhdisteet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D59A78-266B-43FF-84EC-98620A728D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Mistä tietää että kyseessä on ioniyhdiste?</a:t>
            </a:r>
          </a:p>
          <a:p>
            <a:r>
              <a:rPr lang="fi-FI" dirty="0" err="1"/>
              <a:t>Metalli+epämetalli</a:t>
            </a:r>
            <a:endParaRPr lang="fi-FI" dirty="0"/>
          </a:p>
          <a:p>
            <a:r>
              <a:rPr lang="fi-FI" dirty="0"/>
              <a:t>Miten natriumista tulee ioni?</a:t>
            </a:r>
          </a:p>
          <a:p>
            <a:r>
              <a:rPr lang="fi-FI" dirty="0"/>
              <a:t>Natrium luovuttaa ainoan ulkoelektroninsa, natriumista tulee positiivinen ioni</a:t>
            </a:r>
          </a:p>
          <a:p>
            <a:r>
              <a:rPr lang="fi-FI" dirty="0"/>
              <a:t>Miten kloorista tulee ioni?</a:t>
            </a:r>
          </a:p>
          <a:p>
            <a:r>
              <a:rPr lang="fi-FI" dirty="0"/>
              <a:t>Kloori vastaanottaa yhden elektronin, kloorista tulee negatiivinen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40224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A6F3B2-E826-4E92-B4C7-299AC8C80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BBF5AC0-DBAF-4A24-A33D-266620231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Mitä tapahtuu, kun kationi (positiivinen ioni) ja anioni (negatiivinen ioni) ovat lähekkäin?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17723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A90E41-C17F-49C1-95E3-260B3E61F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67A5FC-FBDB-4C49-8A5F-5C78792816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Ionien muodostuminen.</a:t>
            </a:r>
          </a:p>
          <a:p>
            <a:pPr lvl="1"/>
            <a:r>
              <a:rPr lang="fi-FI" dirty="0"/>
              <a:t>Esimerkkinä Mg ja S</a:t>
            </a:r>
          </a:p>
          <a:p>
            <a:pPr lvl="1"/>
            <a:r>
              <a:rPr lang="fi-FI" dirty="0"/>
              <a:t>Esim. 2. </a:t>
            </a:r>
            <a:r>
              <a:rPr lang="fi-FI" dirty="0" err="1"/>
              <a:t>Ga</a:t>
            </a:r>
            <a:r>
              <a:rPr lang="fi-FI" dirty="0"/>
              <a:t> ja Cl</a:t>
            </a:r>
          </a:p>
          <a:p>
            <a:pPr lvl="1"/>
            <a:r>
              <a:rPr lang="fi-FI" dirty="0" err="1"/>
              <a:t>Be</a:t>
            </a:r>
            <a:r>
              <a:rPr lang="fi-FI" dirty="0"/>
              <a:t> ja Se</a:t>
            </a:r>
          </a:p>
          <a:p>
            <a:pPr lvl="1"/>
            <a:r>
              <a:rPr lang="fi-FI" dirty="0"/>
              <a:t>Na ja N</a:t>
            </a:r>
          </a:p>
          <a:p>
            <a:pPr lvl="1"/>
            <a:r>
              <a:rPr lang="fi-FI" dirty="0" err="1"/>
              <a:t>Ca</a:t>
            </a:r>
            <a:r>
              <a:rPr lang="fi-FI" dirty="0"/>
              <a:t> ja P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95212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C17F6D-972E-4F87-8D3F-BDE5B2158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Ionihila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70C293-B92E-4520-A1C4-73FB7BFD1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Kationit ja anionit järjestäytyvät siten että jokainen kationi on anionien ympäröimänä ja päinvastoin</a:t>
            </a:r>
          </a:p>
          <a:p>
            <a:r>
              <a:rPr lang="fi-FI" dirty="0"/>
              <a:t>Tätä rakennetta kutsutaan ionihilaksi</a:t>
            </a:r>
          </a:p>
          <a:p>
            <a:endParaRPr lang="fi-FI" dirty="0"/>
          </a:p>
          <a:p>
            <a:r>
              <a:rPr lang="fi-FI" dirty="0"/>
              <a:t>Kun ionihilaan kohdistuu isku, positiiviset ja negatiiviset ionit joutuvat kohdakkain ja ionihila hajoaa</a:t>
            </a:r>
          </a:p>
          <a:p>
            <a:r>
              <a:rPr lang="fi-FI" dirty="0"/>
              <a:t>Ioniyhdisteiden sulamispisteet ovat erittäin korkeat </a:t>
            </a:r>
          </a:p>
          <a:p>
            <a:r>
              <a:rPr lang="fi-FI" dirty="0"/>
              <a:t>Ionisidos on erittäin vahva</a:t>
            </a: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99397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F49E35-A9D0-437E-8F92-8EB8C5957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Ionihila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4B69A8-F344-4B09-9ABD-AD217F0E89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Mitä ionihilalle käy kun siihen kohdistuu voimakas isku?</a:t>
            </a:r>
          </a:p>
          <a:p>
            <a:endParaRPr lang="fi-FI" dirty="0"/>
          </a:p>
          <a:p>
            <a:r>
              <a:rPr lang="fi-FI" dirty="0"/>
              <a:t>Ioniyhdisteiden sulamispisteet?</a:t>
            </a:r>
          </a:p>
        </p:txBody>
      </p:sp>
    </p:spTree>
    <p:extLst>
      <p:ext uri="{BB962C8B-B14F-4D97-AF65-F5344CB8AC3E}">
        <p14:creationId xmlns:p14="http://schemas.microsoft.com/office/powerpoint/2010/main" val="2745283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FECD07-206D-4E95-ADCE-809342E4F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Ioniyhdisteiden liukeneminen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8D2C2FA-294F-484C-99CE-90CD1FF0B7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Kun ioniyhdiste liukenee veteen, sen positiiviset ja negatiiviset ionit ajautuvat erilleen.</a:t>
            </a:r>
          </a:p>
          <a:p>
            <a:r>
              <a:rPr lang="fi-FI" dirty="0"/>
              <a:t>Vedessä on siis tällöin vapaita negatiivisia ioneja ja vapaita positiivisia ioneja.</a:t>
            </a:r>
          </a:p>
          <a:p>
            <a:r>
              <a:rPr lang="fi-FI" dirty="0"/>
              <a:t>Vesiliuoksen sähkönjohtavuus?</a:t>
            </a:r>
          </a:p>
          <a:p>
            <a:r>
              <a:rPr lang="fi-FI" dirty="0"/>
              <a:t>Liuoksen sähköjohtokyky paranee</a:t>
            </a:r>
          </a:p>
          <a:p>
            <a:r>
              <a:rPr lang="fi-FI" dirty="0"/>
              <a:t>Vesiliuoksessa olevia ioneja kutsutaan elektrolyyteiksi</a:t>
            </a:r>
          </a:p>
        </p:txBody>
      </p:sp>
    </p:spTree>
    <p:extLst>
      <p:ext uri="{BB962C8B-B14F-4D97-AF65-F5344CB8AC3E}">
        <p14:creationId xmlns:p14="http://schemas.microsoft.com/office/powerpoint/2010/main" val="1200679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FBAA6C-7935-435F-B04C-AAC1146EA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16A3765-D03F-463D-82C3-FA5C44D8F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Kun ioniyhdiste liukenee veteen, sen positiiviset ja negatiiviset ionit ajautuvat erilleen.</a:t>
            </a:r>
          </a:p>
          <a:p>
            <a:r>
              <a:rPr lang="fi-FI" dirty="0"/>
              <a:t>Vedessä on siis tällöin vapaita negatiivisia ioneja ja vapaita positiivisia ioneja.</a:t>
            </a:r>
          </a:p>
          <a:p>
            <a:r>
              <a:rPr lang="fi-FI" dirty="0"/>
              <a:t>Vesiliuoksen sähkönjohtavuus?</a:t>
            </a:r>
          </a:p>
          <a:p>
            <a:r>
              <a:rPr lang="fi-FI" dirty="0"/>
              <a:t>Koska varatut hiukkaset toimivat sähkönkuljettajina, vesiliuos johtaa nyt sähköä</a:t>
            </a:r>
          </a:p>
          <a:p>
            <a:r>
              <a:rPr lang="fi-FI" dirty="0"/>
              <a:t>Näitä varattuja hiukkasia kutsutaan elektrolyyteiksi</a:t>
            </a:r>
          </a:p>
        </p:txBody>
      </p:sp>
    </p:spTree>
    <p:extLst>
      <p:ext uri="{BB962C8B-B14F-4D97-AF65-F5344CB8AC3E}">
        <p14:creationId xmlns:p14="http://schemas.microsoft.com/office/powerpoint/2010/main" val="620892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335543-4182-49FD-B56A-60954C8C6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Ioniyhdisteiden nimeäminen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32F71E5-3418-422D-8678-AC4DA6B1AF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Kaavaan kirjoitetaan ensin positiivinen ioni eli kationi, ja sen jälkeen negatiivinen ioni eli anioni</a:t>
            </a:r>
          </a:p>
          <a:p>
            <a:r>
              <a:rPr lang="fi-FI" dirty="0"/>
              <a:t>Lisätään kaavaan tarvittavat alaindeksit kertomaan ionien lukumäärän, jotta varauksien summaksi tulee 0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43102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433</Words>
  <Application>Microsoft Office PowerPoint</Application>
  <PresentationFormat>Laajakuva</PresentationFormat>
  <Paragraphs>53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Office-teema</vt:lpstr>
      <vt:lpstr>Ioniyhdisteet</vt:lpstr>
      <vt:lpstr>Ioniyhdisteet</vt:lpstr>
      <vt:lpstr>PowerPoint-esitys</vt:lpstr>
      <vt:lpstr>PowerPoint-esitys</vt:lpstr>
      <vt:lpstr>Ionihila</vt:lpstr>
      <vt:lpstr>Ionihila</vt:lpstr>
      <vt:lpstr>Ioniyhdisteiden liukeneminen</vt:lpstr>
      <vt:lpstr>PowerPoint-esitys</vt:lpstr>
      <vt:lpstr>Ioniyhdisteiden nimeäminen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Yhdisteet</dc:title>
  <dc:creator>User</dc:creator>
  <cp:lastModifiedBy>Leppänen Riku Joonatan</cp:lastModifiedBy>
  <cp:revision>10</cp:revision>
  <dcterms:created xsi:type="dcterms:W3CDTF">2018-01-05T08:31:01Z</dcterms:created>
  <dcterms:modified xsi:type="dcterms:W3CDTF">2026-01-20T12:54:44Z</dcterms:modified>
</cp:coreProperties>
</file>