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7" r:id="rId4"/>
    <p:sldId id="262" r:id="rId5"/>
    <p:sldId id="268" r:id="rId6"/>
    <p:sldId id="263" r:id="rId7"/>
    <p:sldId id="264" r:id="rId8"/>
    <p:sldId id="258" r:id="rId9"/>
    <p:sldId id="271" r:id="rId10"/>
    <p:sldId id="259" r:id="rId11"/>
    <p:sldId id="260" r:id="rId12"/>
    <p:sldId id="270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149948-BBE9-4415-9B12-7C94BBE9B6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474D25-0302-4C20-B7FB-6B5BC70356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0A3241D-9259-4B7B-9E36-40AADB59A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14856BE-3D8D-42A6-98B9-688646B09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7437CD3-C698-42BE-A550-C202D426D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7418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8625B0-8759-4507-8610-C82FC95D8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093B746-F693-4310-84F9-9FDA0F6A9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7D325F4-CFAE-4950-A0A6-A6473A64C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4DC0EF1-47AD-4E34-996E-0ABAFBB48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94B9F14-8B0F-4EF7-B9F0-4936405B9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2035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0779857B-EF74-4F2C-9252-47B905215D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0855BCD-EC1E-4128-94E6-C770F1C313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00B7B37-4D37-49C8-8F40-C8D501EBB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9344847-BEC3-40D8-9D4F-5F7F26DFD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8CF82E9-886F-4AB5-B916-416484D2A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1845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967FD6-EF69-45A0-8557-43D37518D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8DE6868-257C-44A8-BB4B-8C51E6BE9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43A1B9-D858-46EE-B3FE-08DD7F919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C38FED-47C3-4D2F-9113-BA01E1CFD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B69120D-0EBC-43E6-98ED-8BD5F107F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1220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F50111-B252-4624-99D3-AD856B2701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54BA263-7DDD-4ED0-B9EF-85CD4D8CD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2A2B2AB-0C78-4E81-91EF-391EC315D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0016C15-666B-4AC1-99BB-63750AB49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42B6F6-5C10-47EF-9373-EEF0AEB13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863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B51DB0-6691-400D-B09A-8D6CFD9D7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911E68-214D-4F0D-A487-04076F3E1F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1D53881-269D-4C1E-89F1-2E57D70EC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215310-E796-467F-A15A-6F5FD4929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07CCD5-5937-4E55-A3CA-B6E34FB7B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4FF4E1-C2B0-43F0-B658-DEA8AE07A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3263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9D4C3C-954A-48B2-A9B7-F79CF7E21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61F591E-F222-4E3E-A446-5B48CE2C86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96B948C-5565-4342-AE94-876E27E9B0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12DA6BF-7A94-42A4-9DF3-A719AEC42D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5C9997F-9EF6-4C06-A923-CFC888CBA7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6F8D3D34-99BC-414F-8EC6-4F3FA6057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29421F8-5200-4D36-92B4-ACB1DC32C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1413F14-F4B8-4A03-9A50-DEF90A511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66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85A330-DFCD-4B7E-B96C-709496EF4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6956309-9DB1-48F5-AFF9-B8ADDE2295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CF141F2-2582-4FC1-800F-44C893F8B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DDFEBA48-6CB2-44F1-A17B-D112F4C2B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344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42EC631-8A6F-49D4-90B2-2121B5706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5AE3F8F-06D5-48C1-AECF-3FE243674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FF9408B1-633B-415D-AAAF-AE97D416E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426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37D567-D44C-4B7E-8464-83709FD42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B289FBD-9046-494A-9BF0-C9B1441428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C16C8AF-A665-4EF5-8D14-B38BF5B31F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FA8D80D-F47B-41FB-B049-5730E5A8F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13844DC-6434-4A25-A734-C087F30F2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D51A918-DD06-447A-94BA-5431925D1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746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8E41513-8E86-48A0-8AA2-F8441D496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058CCC6-C466-42DB-9A71-91DE046404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77D6A61-AE4B-4639-ACB9-538E6412C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028D0AB-E112-433D-9A58-0FABFB2946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504DE10-5FFD-43E6-B6CD-90A80EE3F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F00368-FACF-4AFB-96F4-3F1257F89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103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BCEDEE4-FE47-48CF-8308-F6AE3ABD0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61F3C84-E4C4-4522-9F81-6AB29832FB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96DBB75-AB94-43E9-80F7-384307F22D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7219F-7AB0-40FA-AA54-703A0360FA2E}" type="datetimeFigureOut">
              <a:rPr lang="fi-FI" smtClean="0"/>
              <a:t>8.5.2026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45C90A-D1C5-4DD1-B078-0C725F75F3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C2B690-F21C-4FC7-AAD9-92A37A8F66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57FBA-257C-4A68-B2CF-8DCA218A2A2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626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ABC60C-040A-4FE5-A149-1661D2DF65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Stereoisomeria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5CB491D-5020-4B16-8DB8-12A5EE63FF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0267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B37EAE-4F16-40CE-8701-AE3148926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Optinen isomeria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5E98D77-9CE7-4A96-99B1-19DDF4D79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Millä seuraavista yhdisteistä esiintyy optista isomeriaa</a:t>
            </a:r>
          </a:p>
          <a:p>
            <a:endParaRPr lang="fi-FI" dirty="0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5D60B4AE-12EF-4E7D-8453-84C660270E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1397" y="2299727"/>
            <a:ext cx="64389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074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C20164-44C7-4F50-B45A-5D2C706A6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Optinen isomeria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20619D-072A-46E8-B734-339F0CB81A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Optisten isomeerien 3d- rakenne on toistensa peilikuva</a:t>
            </a:r>
          </a:p>
          <a:p>
            <a:r>
              <a:rPr lang="fi-FI" dirty="0"/>
              <a:t>Optisten isomeerien suhde voidaan havaita polarisoidun valon kiertymisen määränä </a:t>
            </a:r>
          </a:p>
          <a:p>
            <a:pPr lvl="1"/>
            <a:r>
              <a:rPr lang="fi-FI" dirty="0"/>
              <a:t>Toinen kiertää myötäpäivään toinen vastapäivään, joten jos aineita on yhtä paljon ei kiertymistä havaita</a:t>
            </a:r>
          </a:p>
        </p:txBody>
      </p:sp>
    </p:spTree>
    <p:extLst>
      <p:ext uri="{BB962C8B-B14F-4D97-AF65-F5344CB8AC3E}">
        <p14:creationId xmlns:p14="http://schemas.microsoft.com/office/powerpoint/2010/main" val="1458680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479345-56F6-485E-BF88-A3965BD91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37AD46-4755-4DBE-BE69-48089FF10A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Kpl 6.2 T: 8, 9 kpl 6.3 T: 14</a:t>
            </a:r>
            <a:r>
              <a:rPr lang="fi-FI"/>
              <a:t>, 15, 18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33694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799304-EA6A-4A25-9C04-013A30798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Orgaanisten yhdisteiden stereoisomeria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AD7F64-F34A-473C-8EF1-05C7E0F89E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Molekyylejä joilla on sama molekyylikaava ja jossa atomit ovat sitoutuneet samoin kutsutaan toistensa stereoisomeereiksi</a:t>
            </a:r>
          </a:p>
          <a:p>
            <a:r>
              <a:rPr lang="fi-FI" dirty="0"/>
              <a:t>Aloitetaan stereoisomerian tarkastelu etaanista</a:t>
            </a:r>
          </a:p>
        </p:txBody>
      </p:sp>
    </p:spTree>
    <p:extLst>
      <p:ext uri="{BB962C8B-B14F-4D97-AF65-F5344CB8AC3E}">
        <p14:creationId xmlns:p14="http://schemas.microsoft.com/office/powerpoint/2010/main" val="895914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0E3CB4-C253-4CC2-8397-5EA11B279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stereoisomeria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36B57B-7C3A-4A73-9045-D3AE9EB44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Yksöissidos pyörii -&gt; ääretön määrä </a:t>
            </a:r>
            <a:r>
              <a:rPr lang="fi-FI" dirty="0" err="1"/>
              <a:t>konformaatioisomeerejä</a:t>
            </a:r>
            <a:endParaRPr lang="fi-FI" dirty="0"/>
          </a:p>
          <a:p>
            <a:r>
              <a:rPr lang="fi-FI" dirty="0"/>
              <a:t>Iso molekyyli paljon vaihtoehtoja</a:t>
            </a:r>
          </a:p>
          <a:p>
            <a:r>
              <a:rPr lang="fi-FI" dirty="0"/>
              <a:t>Sykliset -&gt; tuolimuoto ja vene</a:t>
            </a:r>
          </a:p>
          <a:p>
            <a:r>
              <a:rPr lang="fi-FI" dirty="0"/>
              <a:t>Osa pysyvämpiä (energia)</a:t>
            </a:r>
          </a:p>
        </p:txBody>
      </p:sp>
    </p:spTree>
    <p:extLst>
      <p:ext uri="{BB962C8B-B14F-4D97-AF65-F5344CB8AC3E}">
        <p14:creationId xmlns:p14="http://schemas.microsoft.com/office/powerpoint/2010/main" val="2515741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B266A0-8BC7-402F-B5D8-530D0B519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Orgaanisten yhdisteiden stereoisomeria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80FC1FF-5C4B-4EAA-AC31-DDFA2A0E3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Yksöissidoksen pyörimisestä johtuvia isomeerejä kutsutaan </a:t>
            </a:r>
            <a:r>
              <a:rPr lang="fi-FI" b="1" dirty="0" err="1"/>
              <a:t>konformaatioisomeereiksi</a:t>
            </a:r>
            <a:endParaRPr lang="fi-FI" dirty="0"/>
          </a:p>
          <a:p>
            <a:r>
              <a:rPr lang="fi-FI" dirty="0"/>
              <a:t>Suuremmilla molekyyleillä yksöissidoksen pyöriminen saa aikaiseksi hyvin erilaisia kolmiulotteisia muotoja. </a:t>
            </a:r>
          </a:p>
          <a:p>
            <a:r>
              <a:rPr lang="fi-FI" dirty="0"/>
              <a:t>Esimerkiksi syklisillä </a:t>
            </a:r>
            <a:r>
              <a:rPr lang="fi-FI" dirty="0" err="1"/>
              <a:t>alkaaneilla</a:t>
            </a:r>
            <a:r>
              <a:rPr lang="fi-FI" dirty="0"/>
              <a:t> löytyy tuolimuoto ja venemuoto</a:t>
            </a:r>
          </a:p>
          <a:p>
            <a:r>
              <a:rPr lang="fi-FI" dirty="0"/>
              <a:t>Eri </a:t>
            </a:r>
            <a:r>
              <a:rPr lang="fi-FI" dirty="0" err="1"/>
              <a:t>konformaatiomuodoilla</a:t>
            </a:r>
            <a:r>
              <a:rPr lang="fi-FI" dirty="0"/>
              <a:t> on eri energia tasot, ja täten jotkut muodot ovat pysyvämpiä.</a:t>
            </a:r>
          </a:p>
        </p:txBody>
      </p:sp>
    </p:spTree>
    <p:extLst>
      <p:ext uri="{BB962C8B-B14F-4D97-AF65-F5344CB8AC3E}">
        <p14:creationId xmlns:p14="http://schemas.microsoft.com/office/powerpoint/2010/main" val="304898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06D0AC-AEBC-4162-ACE0-50452C8530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Cis-</a:t>
            </a:r>
            <a:r>
              <a:rPr lang="fi-FI" dirty="0" err="1"/>
              <a:t>trans</a:t>
            </a:r>
            <a:r>
              <a:rPr lang="fi-FI" dirty="0"/>
              <a:t>-isomeria (E- Z- isomeria)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078AF9-4BB4-4CC8-9812-698917079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Kaksoissidoksen hiilissä eri ryhmät-&gt; Cis-</a:t>
            </a:r>
            <a:r>
              <a:rPr lang="fi-FI" dirty="0" err="1"/>
              <a:t>Trans</a:t>
            </a:r>
            <a:r>
              <a:rPr lang="fi-FI" dirty="0"/>
              <a:t>-isomeria</a:t>
            </a:r>
          </a:p>
          <a:p>
            <a:r>
              <a:rPr lang="fi-FI" dirty="0"/>
              <a:t>Cis -&gt; samalla puolella (Z on sama)</a:t>
            </a:r>
          </a:p>
        </p:txBody>
      </p:sp>
    </p:spTree>
    <p:extLst>
      <p:ext uri="{BB962C8B-B14F-4D97-AF65-F5344CB8AC3E}">
        <p14:creationId xmlns:p14="http://schemas.microsoft.com/office/powerpoint/2010/main" val="2012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9C11816-0655-474E-98BB-FE180DFCC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Cis-</a:t>
            </a:r>
            <a:r>
              <a:rPr lang="fi-FI" dirty="0" err="1"/>
              <a:t>trans</a:t>
            </a:r>
            <a:r>
              <a:rPr lang="fi-FI" dirty="0"/>
              <a:t>-isomeria (E- Z- isomeria)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3CDFC5-479A-49D5-87CF-BE0EE5FB80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Jos kaksoissidoksella toisiinsa kiinni olevilla hiiliatomeilla on kaksi erilaista ryhmää kiinni, niin yhdisteellä esiintyy Cis-</a:t>
            </a:r>
            <a:r>
              <a:rPr lang="fi-FI" dirty="0" err="1"/>
              <a:t>Trans</a:t>
            </a:r>
            <a:r>
              <a:rPr lang="fi-FI" dirty="0"/>
              <a:t>-isomeriaa (E-Z- isomeriaa)</a:t>
            </a:r>
          </a:p>
          <a:p>
            <a:r>
              <a:rPr lang="fi-FI" dirty="0"/>
              <a:t>Cis-isomeriassa molekyylit ovat samalla puolella (samoin Z-isomeriassa)</a:t>
            </a:r>
          </a:p>
          <a:p>
            <a:r>
              <a:rPr lang="fi-FI" dirty="0"/>
              <a:t>Esimerkkejä</a:t>
            </a:r>
          </a:p>
          <a:p>
            <a:r>
              <a:rPr lang="fi-FI" dirty="0"/>
              <a:t>1,2 </a:t>
            </a:r>
            <a:r>
              <a:rPr lang="fi-FI" dirty="0" err="1"/>
              <a:t>dikloorieteeni</a:t>
            </a:r>
            <a:endParaRPr lang="fi-FI" dirty="0"/>
          </a:p>
          <a:p>
            <a:r>
              <a:rPr lang="fi-FI" dirty="0"/>
              <a:t>2-buteeni</a:t>
            </a:r>
          </a:p>
        </p:txBody>
      </p:sp>
    </p:spTree>
    <p:extLst>
      <p:ext uri="{BB962C8B-B14F-4D97-AF65-F5344CB8AC3E}">
        <p14:creationId xmlns:p14="http://schemas.microsoft.com/office/powerpoint/2010/main" val="2062058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9CD45F-E093-4A50-969A-2C8978850F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Optinen isomeria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FC5211-81DD-470B-960E-5FDB561FB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Yhdiste sisältää asymmetrisen hiilen</a:t>
            </a:r>
          </a:p>
          <a:p>
            <a:r>
              <a:rPr lang="fi-FI" dirty="0"/>
              <a:t>Neljä eri atomia/atomiryhmää</a:t>
            </a:r>
          </a:p>
          <a:p>
            <a:r>
              <a:rPr lang="fi-FI" dirty="0"/>
              <a:t>Kääntää tasopolaroidun valon (FY, auringonvalo vedenpinnasta)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27991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5C223C-3877-4D40-982C-A8FB953CA4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Optinen isomeria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5DB64D-937C-4CB4-A69A-12723B129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Optista isomeriaa esiintyy yhdisteillä joilla on vähintään yksi asymmetrinen hiili.</a:t>
            </a:r>
          </a:p>
          <a:p>
            <a:r>
              <a:rPr lang="fi-FI" dirty="0"/>
              <a:t>Asymmetriseen hiiliatomiin on liittynyt neljä erilaista atomia tai atomiryhmää.</a:t>
            </a:r>
          </a:p>
        </p:txBody>
      </p:sp>
    </p:spTree>
    <p:extLst>
      <p:ext uri="{BB962C8B-B14F-4D97-AF65-F5344CB8AC3E}">
        <p14:creationId xmlns:p14="http://schemas.microsoft.com/office/powerpoint/2010/main" val="2816040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ED3C0F-A0F3-7E38-E1B2-AB7A7ABE6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Optinen isomeria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8947D44-C984-AEEE-126C-90427E383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Optista isomeriaa esiintyy yhdisteillä joilla on vähintään yksi asymmetrinen hiili.</a:t>
            </a:r>
          </a:p>
          <a:p>
            <a:r>
              <a:rPr lang="fi-FI" dirty="0"/>
              <a:t>Asymmetriseen hiiliatomiin on liittynyt neljä erilaista atomia tai atomiryhmää.</a:t>
            </a:r>
          </a:p>
          <a:p>
            <a:r>
              <a:rPr lang="fi-FI" dirty="0"/>
              <a:t>Optisesti aktiivinen yhdiste (yhdiste jolla esiintyy asymmetrinen hiili) kääntää tasopolarisoidun valon värähtely suuntaa</a:t>
            </a:r>
          </a:p>
          <a:p>
            <a:r>
              <a:rPr lang="fi-FI" dirty="0"/>
              <a:t>Tasopolarisoitua valoa esiintyy esimerkiksi auringonvalon heijastuessa veden pinnasta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90948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291</Words>
  <Application>Microsoft Office PowerPoint</Application>
  <PresentationFormat>Laajakuva</PresentationFormat>
  <Paragraphs>43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Stereoisomeria</vt:lpstr>
      <vt:lpstr>Orgaanisten yhdisteiden stereoisomeria</vt:lpstr>
      <vt:lpstr>stereoisomeria</vt:lpstr>
      <vt:lpstr>Orgaanisten yhdisteiden stereoisomeria</vt:lpstr>
      <vt:lpstr>Cis-trans-isomeria (E- Z- isomeria)</vt:lpstr>
      <vt:lpstr>Cis-trans-isomeria (E- Z- isomeria)</vt:lpstr>
      <vt:lpstr>Optinen isomeria</vt:lpstr>
      <vt:lpstr>Optinen isomeria</vt:lpstr>
      <vt:lpstr>Optinen isomeria</vt:lpstr>
      <vt:lpstr>Optinen isomeria</vt:lpstr>
      <vt:lpstr>Optinen isomeria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Stereoisomeria</dc:title>
  <dc:creator>Leppänen Riku Joonatan</dc:creator>
  <cp:lastModifiedBy>Leppänen Riku Joonatan</cp:lastModifiedBy>
  <cp:revision>4</cp:revision>
  <dcterms:created xsi:type="dcterms:W3CDTF">2022-03-16T10:14:08Z</dcterms:created>
  <dcterms:modified xsi:type="dcterms:W3CDTF">2026-05-08T07:49:04Z</dcterms:modified>
</cp:coreProperties>
</file>