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66" r:id="rId4"/>
    <p:sldId id="257" r:id="rId5"/>
    <p:sldId id="259" r:id="rId6"/>
    <p:sldId id="258" r:id="rId7"/>
    <p:sldId id="260" r:id="rId8"/>
    <p:sldId id="261" r:id="rId9"/>
    <p:sldId id="262" r:id="rId10"/>
    <p:sldId id="265" r:id="rId11"/>
    <p:sldId id="264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846D0D-DE23-4E62-95C7-131114AE2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3F44C40-BCE4-421A-A562-52B21A488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3DEAC9-832B-424C-AC5F-AD2CE7AB3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E77F86-DF28-4170-9106-1302E1D4A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F89B5A-DA4D-4B62-B42B-6EFB3F46B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564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9E4097-D806-4D2D-A82B-8BCA0DD07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7BD614-E7DC-4949-B380-DDBD0842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1625C3-CA50-42E5-BAF5-0FC8F83D8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FEC5E87-AE19-4CEF-931D-9F505833E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3D51F5-8C3C-47C1-8DB9-E9D4939CB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215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C84CA6F-D650-40FA-955F-0866F7FF2F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7334136-F425-4BF1-89D6-7DCCD4B4C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9E2A43-C897-45DB-9AFF-E3158BD88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0B43BF-7B58-4273-8A9A-CF847492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4B7C20-806C-402D-B137-75AA52D68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44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C07C2C-F150-47E1-BC54-A3743C009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C641D5-093E-45EB-9F48-E175881E2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E0356B-D10E-4E8C-AF56-D5C9E7258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D13CF63-5EC5-47E2-B669-666ECCCEC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895E88-9856-4EAD-80C1-163C59192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802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31E72A-BCD5-4E96-90EB-3D6600DF1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45E754C-2042-4516-810B-272DC788B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0D3E08-A207-401A-A973-C5AA9A63E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214920-631F-4952-AD0E-665ECD19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18B34A-0226-4249-9B22-DCA34CBC5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110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766B3A-130F-4E82-A64B-1183DAD6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55A30A-0A3C-4B4E-A4DB-F74AF197B4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535CF8-F032-4E21-B202-4C821FC6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2B36B9-8331-43D8-8AD4-9B88DD7C9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B1CA2C0-00CC-4685-BD0B-C554A6489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1714B57-6EEB-4A77-8B6A-E68080C3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32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9D8DE-80F3-4799-A9F5-F90FF2DDE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00F136-DC97-4755-B30E-BD94E3882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F5E3A3-9BD1-43D3-9748-F54C7E811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34753B2-3E66-4D9B-973F-1DCB1638C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2A8FD0D-495E-4C9D-8B5C-731D6713E5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47EDE93-3989-4962-80F0-FDFAE1D7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CEFEE21-1497-45A2-9D0C-A287D826E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969332C-90C8-4A5D-9A7D-EDB1ED30A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785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3180CA-EA84-4595-9393-C18E0688A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C27072A-88D6-4D48-A96E-F93039330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26AC62F-412C-4D7E-9809-5AC4459EE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C56D4D6-7CE8-482C-AFDF-2DD4C23D7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428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4BAE57E-A43C-49B6-BF63-4170959B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4197745-2911-402D-9024-15C081A9A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DE0D28E-1E07-4155-9D1C-9BD5F71EC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9ACFB4-B5F3-4D9C-8ED9-4B82980D4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BC9ACD-4E86-4BE2-B1FC-48BB3EF9C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F9925F-73FF-4522-8736-1DBC99096A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606ECCA-C97B-4DE9-B103-B34DAA719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14A02B-1A95-49F6-8813-53CF30DE7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FC5F1E7-792F-4D2D-ABCD-1DC39148C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3752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30BD65-5400-48A5-AFE7-D60839465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1F62C9B-2532-4D0F-8E57-AC0B8E45AF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C988D13-E93C-40CF-AB13-111C7EDAC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5183FB4-0A01-4408-8678-22F228899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9E61340-7867-49E6-8337-83BF7CCC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ACC08A0-B3FD-49FF-A215-CB1FA05F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653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EE916B0-A6EC-4B3A-B532-C46FB58C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4772567-D0DE-420A-9520-10D6F3275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2C97E7-B21B-40E9-8586-68E3505AD3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6B780-F5CD-4E1F-9F95-570C606C8BD7}" type="datetimeFigureOut">
              <a:rPr lang="fi-FI" smtClean="0"/>
              <a:t>6.5.2026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9235ED2-A350-4E93-9573-C5FC2BF61B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14A125-BEBC-4293-AD00-AD564AFE6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27336-DB55-498A-AA63-157B2E7244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423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D575BE-EC2B-4780-4E0F-EF350C08D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Nimeämisiä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DBB17D-3C4E-C5F9-CF01-5602B5DA3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Nimeä seuraavat yhdisteet:</a:t>
            </a:r>
          </a:p>
          <a:p>
            <a:pPr lvl="1"/>
            <a:r>
              <a:rPr lang="fi-FI" dirty="0"/>
              <a:t>1) </a:t>
            </a:r>
          </a:p>
          <a:p>
            <a:pPr lvl="1"/>
            <a:r>
              <a:rPr lang="fi-FI" dirty="0"/>
              <a:t>2) 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3) </a:t>
            </a:r>
          </a:p>
          <a:p>
            <a:pPr lvl="1"/>
            <a:endParaRPr lang="fi-FI" dirty="0"/>
          </a:p>
          <a:p>
            <a:r>
              <a:rPr lang="fi-FI" dirty="0"/>
              <a:t>Piirrä seuraavat yhdisteet</a:t>
            </a:r>
          </a:p>
          <a:p>
            <a:pPr lvl="1"/>
            <a:r>
              <a:rPr lang="fi-FI" dirty="0"/>
              <a:t>4) 3-metyylifenoli</a:t>
            </a:r>
          </a:p>
          <a:p>
            <a:pPr lvl="1"/>
            <a:r>
              <a:rPr lang="fi-FI" dirty="0"/>
              <a:t>5) 3-heptanoni</a:t>
            </a:r>
          </a:p>
          <a:p>
            <a:pPr lvl="1"/>
            <a:r>
              <a:rPr lang="fi-FI" dirty="0"/>
              <a:t>6) etyylimetyyliamiini</a:t>
            </a:r>
          </a:p>
          <a:p>
            <a:pPr lvl="1"/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7D4B314-8907-3BAD-119E-D28793EF4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411" y="1148080"/>
            <a:ext cx="3982351" cy="1015109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489D9276-5986-A18C-D91E-DE16106D1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4412" y="2298341"/>
            <a:ext cx="2132628" cy="827313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52263EBE-24CE-A196-257D-4695CC83C9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2160" y="3173179"/>
            <a:ext cx="1300480" cy="84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191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472652-8BE3-4A01-9897-62CBE096C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Tyypillisiä hapettimia ja pelkistimiä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8519774-EA3F-4D76-AE4F-F391460695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b="0" dirty="0"/>
                  <a:t>Hapettimia:</a:t>
                </a: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i-FI" b="0" i="0" smtClean="0">
                        <a:latin typeface="Cambria Math" panose="02040503050406030204" pitchFamily="18" charset="0"/>
                      </a:rPr>
                      <m:t>K</m:t>
                    </m:r>
                    <m:r>
                      <a:rPr lang="fi-FI" i="1">
                        <a:latin typeface="Cambria Math" panose="02040503050406030204" pitchFamily="18" charset="0"/>
                      </a:rPr>
                      <m:t>𝑀𝑛</m:t>
                    </m:r>
                    <m:sSubSup>
                      <m:sSubSup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/>
                    </m:sSubSup>
                  </m:oMath>
                </a14:m>
                <a:r>
                  <a:rPr lang="fi-FI" b="0" dirty="0"/>
                  <a:t>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𝑀𝑛</m:t>
                    </m:r>
                    <m:sSubSup>
                      <m:sSub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fi-FI" b="0" i="0" smtClean="0"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fi-FI" b="0" i="0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fi-FI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i-FI" b="0" i="0" smtClean="0">
                            <a:latin typeface="Cambria Math" panose="02040503050406030204" pitchFamily="18" charset="0"/>
                          </a:rPr>
                          <m:t>K</m:t>
                        </m:r>
                      </m:e>
                      <m:sub>
                        <m:r>
                          <a:rPr lang="fi-FI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𝐶𝑟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Sup>
                      <m:sSubSupPr>
                        <m:ctrlPr>
                          <a:rPr lang="fi-FI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i="1"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  <m:sup/>
                    </m:sSubSup>
                  </m:oMath>
                </a14:m>
                <a:r>
                  <a:rPr lang="fi-FI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𝐶𝑟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Sup>
                      <m:sSubSup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fi-FI" b="0" i="1" smtClean="0">
                        <a:latin typeface="Cambria Math" panose="02040503050406030204" pitchFamily="18" charset="0"/>
                      </a:rPr>
                      <m:t>/</m:t>
                    </m:r>
                    <m:sSup>
                      <m:sSup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p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fi-FI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i-FI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fi-FI" dirty="0"/>
              </a:p>
              <a:p>
                <a:r>
                  <a:rPr lang="fi-FI" dirty="0"/>
                  <a:t>Pelkistimiä: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𝐿𝑖𝐴𝑙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8519774-EA3F-4D76-AE4F-F391460695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140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8189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FF1B38-FAA0-4AC7-B8C2-D356FDE9E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E78C3D-21B5-4C6E-8878-E2E96EAA1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5.2 T: 18, 19, 20, 21 </a:t>
            </a:r>
          </a:p>
        </p:txBody>
      </p:sp>
    </p:spTree>
    <p:extLst>
      <p:ext uri="{BB962C8B-B14F-4D97-AF65-F5344CB8AC3E}">
        <p14:creationId xmlns:p14="http://schemas.microsoft.com/office/powerpoint/2010/main" val="3611651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B3498F-6464-4F54-89EF-C381F862DB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Orgaanisten yhdisteiden hapettuminen ja pelkistyminen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F259F0E-9314-4346-ADB2-F19DFEABFB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9623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9DA098-4718-42DD-9BE6-FF1211F79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Tapaus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8612AA-1541-45FA-B79B-DAC14E837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Palaminen eli reagointi hapen kanssa on hapettumista</a:t>
            </a:r>
          </a:p>
          <a:p>
            <a:r>
              <a:rPr lang="fi-FI" dirty="0"/>
              <a:t>Syntyy hiilidioksidia ja vettä</a:t>
            </a:r>
          </a:p>
        </p:txBody>
      </p:sp>
    </p:spTree>
    <p:extLst>
      <p:ext uri="{BB962C8B-B14F-4D97-AF65-F5344CB8AC3E}">
        <p14:creationId xmlns:p14="http://schemas.microsoft.com/office/powerpoint/2010/main" val="2385294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438F2C-4D94-4BDC-ADDD-BD0184247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Primääriset, sekundääriset ja tertiääriset alkoholit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B22870-B166-47B9-A869-246D39BB2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Kertaus</a:t>
            </a:r>
          </a:p>
          <a:p>
            <a:r>
              <a:rPr lang="fi-FI" dirty="0"/>
              <a:t>OH ryhmä hiilessä jossa 2 vetyä (ketjun päässä). Primäärinen</a:t>
            </a:r>
          </a:p>
          <a:p>
            <a:r>
              <a:rPr lang="fi-FI" dirty="0"/>
              <a:t>Sekundäärinen: OH hiilessä 1 vety</a:t>
            </a:r>
          </a:p>
          <a:p>
            <a:r>
              <a:rPr lang="fi-FI" dirty="0"/>
              <a:t>Tertiäärinen: OH hiilessä ei vetyä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4142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B6489F-9A8D-4BD3-98DB-B853C6C40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Happiyhdisteiden hapettuminen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D1AB7C-424C-42EA-A192-48998A370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Happiyhdisteiden hapettuminen tarkoittaa joko happiatomien määrän kasvamista tai vetyatomien määrän vähenemistä.</a:t>
            </a:r>
          </a:p>
          <a:p>
            <a:r>
              <a:rPr lang="fi-FI" dirty="0"/>
              <a:t>Hapettuminen kohdistuu siihen hiileen jossa on jo happiatomi.</a:t>
            </a:r>
          </a:p>
        </p:txBody>
      </p:sp>
    </p:spTree>
    <p:extLst>
      <p:ext uri="{BB962C8B-B14F-4D97-AF65-F5344CB8AC3E}">
        <p14:creationId xmlns:p14="http://schemas.microsoft.com/office/powerpoint/2010/main" val="85829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3AF7F-6558-4279-B7AF-2940925CD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Primääriset alkoholit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DEF750-5D78-4780-AE27-A07F8FF2C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217" y="1825625"/>
            <a:ext cx="10515600" cy="4351338"/>
          </a:xfrm>
        </p:spPr>
        <p:txBody>
          <a:bodyPr/>
          <a:lstStyle/>
          <a:p>
            <a:r>
              <a:rPr lang="fi-FI" dirty="0"/>
              <a:t>A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Primäärinen hapettuu aldehydiksi ja edelleen karboksyylihapoksi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153E95A4-D986-41A7-2E55-0375B1918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67" y="1690688"/>
            <a:ext cx="9688277" cy="128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94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3CE9D8-CE6C-4F57-87BB-DDBC3C249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Sekundääriset alkoholit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B62235-E7E6-4504-99EF-7A6963C81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5560" y="2038985"/>
            <a:ext cx="10515600" cy="4351338"/>
          </a:xfrm>
        </p:spPr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 err="1"/>
              <a:t>Sek</a:t>
            </a:r>
            <a:r>
              <a:rPr lang="fi-FI" dirty="0"/>
              <a:t>. Alkoholi hapettuu ketoniksi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CF1D0968-75A9-0D16-523D-62253637E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668" y="1371483"/>
            <a:ext cx="5315692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304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0DDEC9-580E-488D-BE2B-327CA7B23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Tertiääriset alkoholit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7E5278-4230-4BE5-BFCE-2BF5133F4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Ei hapetu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F2777F9-78E9-67C0-024E-DE15EABA18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74678"/>
            <a:ext cx="1362265" cy="157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346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A27D08-3309-4231-BC77-95FBA3367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Happiyhdisteiden pelkistyminen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E81FB6-8D7D-41DA-AFC9-080913AE9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Samat mutta toiseen suuntaan</a:t>
            </a:r>
          </a:p>
          <a:p>
            <a:r>
              <a:rPr lang="fi-FI" dirty="0" err="1"/>
              <a:t>Karb.happo</a:t>
            </a:r>
            <a:r>
              <a:rPr lang="fi-FI" dirty="0"/>
              <a:t> -&gt; aldehydi -&gt; </a:t>
            </a:r>
            <a:r>
              <a:rPr lang="fi-FI" dirty="0" err="1"/>
              <a:t>prim</a:t>
            </a:r>
            <a:r>
              <a:rPr lang="fi-FI" dirty="0"/>
              <a:t> alkoholi</a:t>
            </a:r>
          </a:p>
          <a:p>
            <a:r>
              <a:rPr lang="fi-FI" dirty="0"/>
              <a:t>Ketoni -&gt; </a:t>
            </a:r>
            <a:r>
              <a:rPr lang="fi-FI" dirty="0" err="1"/>
              <a:t>sek</a:t>
            </a:r>
            <a:r>
              <a:rPr lang="fi-FI" dirty="0"/>
              <a:t> alkoholi</a:t>
            </a:r>
          </a:p>
          <a:p>
            <a:r>
              <a:rPr lang="fi-FI" dirty="0" err="1"/>
              <a:t>Tert</a:t>
            </a:r>
            <a:r>
              <a:rPr lang="fi-FI" dirty="0"/>
              <a:t> ei tee mitään</a:t>
            </a:r>
          </a:p>
          <a:p>
            <a:r>
              <a:rPr lang="fi-FI" dirty="0"/>
              <a:t>Merkitään [H]</a:t>
            </a:r>
          </a:p>
        </p:txBody>
      </p:sp>
    </p:spTree>
    <p:extLst>
      <p:ext uri="{BB962C8B-B14F-4D97-AF65-F5344CB8AC3E}">
        <p14:creationId xmlns:p14="http://schemas.microsoft.com/office/powerpoint/2010/main" val="268818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2853</TotalTime>
  <Words>182</Words>
  <Application>Microsoft Office PowerPoint</Application>
  <PresentationFormat>Laajakuva</PresentationFormat>
  <Paragraphs>50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Office-teema</vt:lpstr>
      <vt:lpstr>Nimeämisiä</vt:lpstr>
      <vt:lpstr>Orgaanisten yhdisteiden hapettuminen ja pelkistyminen</vt:lpstr>
      <vt:lpstr>Tapaus 1</vt:lpstr>
      <vt:lpstr>Primääriset, sekundääriset ja tertiääriset alkoholit </vt:lpstr>
      <vt:lpstr>Happiyhdisteiden hapettuminen</vt:lpstr>
      <vt:lpstr>Primääriset alkoholit</vt:lpstr>
      <vt:lpstr>Sekundääriset alkoholit</vt:lpstr>
      <vt:lpstr>Tertiääriset alkoholit</vt:lpstr>
      <vt:lpstr>Happiyhdisteiden pelkistyminen</vt:lpstr>
      <vt:lpstr>Tyypillisiä hapettimia ja pelkistimiä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Happiyhdisteiden hapettuminen ja pelkistyminen</dc:title>
  <dc:creator>Riku</dc:creator>
  <cp:lastModifiedBy>Leppänen Riku Joonatan</cp:lastModifiedBy>
  <cp:revision>7</cp:revision>
  <dcterms:created xsi:type="dcterms:W3CDTF">2019-12-17T10:46:32Z</dcterms:created>
  <dcterms:modified xsi:type="dcterms:W3CDTF">2026-05-08T10:41:46Z</dcterms:modified>
</cp:coreProperties>
</file>