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6"/>
  </p:notesMasterIdLst>
  <p:handoutMasterIdLst>
    <p:handoutMasterId r:id="rId37"/>
  </p:handoutMasterIdLst>
  <p:sldIdLst>
    <p:sldId id="256" r:id="rId5"/>
    <p:sldId id="257" r:id="rId6"/>
    <p:sldId id="258" r:id="rId7"/>
    <p:sldId id="282" r:id="rId8"/>
    <p:sldId id="259" r:id="rId9"/>
    <p:sldId id="260" r:id="rId10"/>
    <p:sldId id="261" r:id="rId11"/>
    <p:sldId id="262" r:id="rId12"/>
    <p:sldId id="281" r:id="rId13"/>
    <p:sldId id="263" r:id="rId14"/>
    <p:sldId id="284" r:id="rId15"/>
    <p:sldId id="268" r:id="rId16"/>
    <p:sldId id="285" r:id="rId17"/>
    <p:sldId id="269" r:id="rId18"/>
    <p:sldId id="286" r:id="rId19"/>
    <p:sldId id="270" r:id="rId20"/>
    <p:sldId id="287" r:id="rId21"/>
    <p:sldId id="271" r:id="rId22"/>
    <p:sldId id="272" r:id="rId23"/>
    <p:sldId id="273" r:id="rId24"/>
    <p:sldId id="274" r:id="rId25"/>
    <p:sldId id="278" r:id="rId26"/>
    <p:sldId id="276" r:id="rId27"/>
    <p:sldId id="277" r:id="rId28"/>
    <p:sldId id="280" r:id="rId29"/>
    <p:sldId id="279" r:id="rId30"/>
    <p:sldId id="275" r:id="rId31"/>
    <p:sldId id="264" r:id="rId32"/>
    <p:sldId id="265" r:id="rId33"/>
    <p:sldId id="266" r:id="rId34"/>
    <p:sldId id="283" r:id="rId35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AD777-3E32-466D-91D8-B71071CF6919}" v="1303" dt="2021-08-24T14:26:45.368"/>
    <p1510:client id="{339D50B6-C17E-4146-F868-EBC510294519}" v="19" dt="2023-02-20T07:36:05.275"/>
    <p1510:client id="{3870880C-D184-D42D-CBF2-76105EBE244E}" v="272" dt="2023-02-21T09:14:04.492"/>
    <p1510:client id="{4F442CD4-19DB-71A2-11AB-54B1A8D7777F}" v="189" dt="2022-02-21T10:49:50.318"/>
    <p1510:client id="{580B4A3E-9834-1E88-36DB-991328EC926C}" v="20" dt="2022-02-22T13:50:10.488"/>
    <p1510:client id="{723D36C5-3860-7DB4-1A17-ECF947717F61}" v="707" dt="2021-09-02T08:24:43.149"/>
    <p1510:client id="{9C86E6E2-4429-58B3-12D5-AE090BE7C4C6}" v="3" dt="2023-03-06T10:37:58.125"/>
    <p1510:client id="{CAB636D6-66F6-45BF-CB40-67763AD5DC93}" v="1462" dt="2021-08-31T16:00:24.218"/>
    <p1510:client id="{F2A4B8A8-39B9-89AA-FEB3-114318936A3B}" v="419" dt="2023-02-21T06:45:49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54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7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EE18FA9B-3E06-41AF-BDF7-6710797097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0F9B942-99CF-4AC4-9F77-E625D2C71C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D0FECFA-2BF2-4F2F-B95B-CBAD11B45EDF}" type="datetime1">
              <a:rPr lang="fi-FI" smtClean="0"/>
              <a:t>7.3.2023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CAD4C1D-64AA-4DA1-8A75-FCF5ECA450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D886DA9-2A38-4F39-B33B-4F7B5E4444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775EF03-110B-4710-A708-FEF192761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214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84FFCA4-1FF1-4830-AF8C-941660028FE8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18CCA95-4F40-4CDD-BF1E-B8C9EB86EE7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5662959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918CCA95-4F40-4CDD-BF1E-B8C9EB86EE73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18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Suorakulmio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rtlCol="0" anchor="t">
            <a:normAutofit/>
          </a:bodyPr>
          <a:lstStyle>
            <a:lvl1pPr algn="r">
              <a:defRPr sz="6000"/>
            </a:lvl1pPr>
          </a:lstStyle>
          <a:p>
            <a:pPr rtl="0"/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2772274" y="2268786"/>
            <a:ext cx="5357600" cy="1160213"/>
          </a:xfrm>
        </p:spPr>
        <p:txBody>
          <a:bodyPr tIns="0" rtlCol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BBB0357-48F7-4163-96E9-C9F6683DF442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Ins="45720"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13" name="Tekstiruutu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24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24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87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Suorakulmio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kstiruutu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611808" y="808056"/>
            <a:ext cx="7954091" cy="1077229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770CD2-5B24-4A8B-93EE-E6B1D5C0F4DF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617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Suorakulmio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kstiruutu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9239380" y="805818"/>
            <a:ext cx="1326519" cy="5244126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 hasCustomPrompt="1"/>
          </p:nvPr>
        </p:nvSpPr>
        <p:spPr>
          <a:xfrm>
            <a:off x="2608751" y="970410"/>
            <a:ext cx="6466903" cy="5079534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BBF204-A14D-40BD-9872-FDD1DB5830D2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16423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orakulmio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uorakulmio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7CF73D-DEB6-4DEC-A763-18477B9274D3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7" name="Tekstiruutu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02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uorakulmio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Suorakulmio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kstiruutu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609873" y="3147254"/>
            <a:ext cx="7956560" cy="1424746"/>
          </a:xfrm>
        </p:spPr>
        <p:txBody>
          <a:bodyPr rtlCol="0" anchor="t">
            <a:normAutofit/>
          </a:bodyPr>
          <a:lstStyle>
            <a:lvl1pPr algn="r"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773968" y="2268786"/>
            <a:ext cx="7791931" cy="878468"/>
          </a:xfrm>
        </p:spPr>
        <p:txBody>
          <a:bodyPr tIns="0" rtlCol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772905-1495-41CF-9139-CA815F5A175E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63646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uorakulmio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Suorakulmio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609873" y="805817"/>
            <a:ext cx="7950984" cy="1081705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 hasCustomPrompt="1"/>
          </p:nvPr>
        </p:nvSpPr>
        <p:spPr>
          <a:xfrm>
            <a:off x="2605374" y="2052116"/>
            <a:ext cx="3891960" cy="3997828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6666636" y="2052114"/>
            <a:ext cx="3894222" cy="3997829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F64D16-A44B-4061-B3E3-5E8BAD73D7CA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10" name="Tekstiruutu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5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uorakulmio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Suorakulmio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kstiruutu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609873" y="805818"/>
            <a:ext cx="7956560" cy="1078348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609285" y="2052115"/>
            <a:ext cx="3896467" cy="713818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2609285" y="2851331"/>
            <a:ext cx="3893623" cy="3071434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 hasCustomPrompt="1"/>
          </p:nvPr>
        </p:nvSpPr>
        <p:spPr>
          <a:xfrm>
            <a:off x="6666634" y="2052115"/>
            <a:ext cx="3899798" cy="713818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 hasCustomPrompt="1"/>
          </p:nvPr>
        </p:nvSpPr>
        <p:spPr>
          <a:xfrm>
            <a:off x="6666635" y="2851331"/>
            <a:ext cx="3899798" cy="3071434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B5F92A1-48D9-4AA6-B085-8971803FADBB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22361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Suorakulmio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173DDD-D5C2-4B70-A335-5F15FFB51F02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8" name="Tekstiruutu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6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Suorakulmio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1DD3FE-69E7-48FC-8274-939EC4ABB48C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92467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Suorakulmio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kstiruutu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970323" y="1282451"/>
            <a:ext cx="2664361" cy="1903241"/>
          </a:xfrm>
        </p:spPr>
        <p:txBody>
          <a:bodyPr rtlCol="0" anchor="b">
            <a:normAutofit/>
          </a:bodyPr>
          <a:lstStyle>
            <a:lvl1pPr algn="l">
              <a:defRPr sz="24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5120154" y="805818"/>
            <a:ext cx="5446278" cy="5244126"/>
          </a:xfrm>
        </p:spPr>
        <p:txBody>
          <a:bodyPr rtlCol="0" anchor="ctr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1970322" y="3186154"/>
            <a:ext cx="2664361" cy="2386397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7FF6E9-E9B1-4F20-A0F5-0722A3A7B91A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65036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orakulmio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Suorakulmio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fi-FI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fi-FI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971241" y="1282452"/>
            <a:ext cx="3970986" cy="1900473"/>
          </a:xfrm>
        </p:spPr>
        <p:txBody>
          <a:bodyPr rtlCol="0" anchor="b">
            <a:normAutofit/>
          </a:bodyPr>
          <a:lstStyle>
            <a:lvl1pPr algn="l">
              <a:defRPr sz="3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1970322" y="3182928"/>
            <a:ext cx="3971874" cy="2386394"/>
          </a:xfrm>
        </p:spPr>
        <p:txBody>
          <a:bodyPr rtlCol="0"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75F703-5B0C-4EB4-8961-0958EB568F5E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7467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Kuva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Suorakulmio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  <a:p>
            <a:pPr lvl="5" rtl="0"/>
            <a:r>
              <a:rPr lang="fi-FI" noProof="0"/>
              <a:t>Kuudes taso</a:t>
            </a:r>
          </a:p>
          <a:p>
            <a:pPr lvl="6" rtl="0"/>
            <a:r>
              <a:rPr lang="fi-FI" noProof="0"/>
              <a:t>Seitsemäs taso</a:t>
            </a:r>
          </a:p>
          <a:p>
            <a:pPr lvl="7" rtl="0"/>
            <a:r>
              <a:rPr lang="fi-FI" noProof="0"/>
              <a:t>Kahdeksas taso</a:t>
            </a:r>
          </a:p>
          <a:p>
            <a:pPr lvl="8" rtl="0"/>
            <a:r>
              <a:rPr lang="fi-FI" noProof="0"/>
              <a:t>Yhdeksäs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/>
            <a:fld id="{AEFA4EBF-4B80-4549-87EC-FF3AA58B0A91}" type="datetime1">
              <a:rPr lang="fi-FI" noProof="0" smtClean="0"/>
              <a:t>7.3.2023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00CBFCC-E1FF-473E-BF42-70E7405CF173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57" name="Suorakulmio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1758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plus/abitreenit/2022/Syksy/2022-09-12_A_X_fi/attachments/index.html#1.A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le.fi/plus/abitreenit/2022/Syksy/2022-09-12_A_X_fi/attachments/index.html#1.C" TargetMode="External"/><Relationship Id="rId4" Type="http://schemas.openxmlformats.org/officeDocument/2006/relationships/hyperlink" Target="https://yle.fi/plus/abitreenit/2022/Syksy/2022-09-12_A_X_fi/attachments/index.html#1.B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FB28281-3783-403A-B1AB-0182A003D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9048" y="2568817"/>
            <a:ext cx="7155598" cy="3133968"/>
          </a:xfrm>
        </p:spPr>
        <p:txBody>
          <a:bodyPr rtlCol="0">
            <a:normAutofit/>
          </a:bodyPr>
          <a:lstStyle/>
          <a:p>
            <a:pPr algn="l"/>
            <a:r>
              <a:rPr lang="fi-FI" sz="6600">
                <a:solidFill>
                  <a:srgbClr val="1F2D29"/>
                </a:solidFill>
                <a:cs typeface="Arial"/>
              </a:rPr>
              <a:t>Äidinkielen tentti</a:t>
            </a:r>
            <a:endParaRPr lang="fi-FI" sz="6600">
              <a:solidFill>
                <a:srgbClr val="1F2D29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4542EAC-8BF3-4BFD-9891-145BC4940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9048" y="1325691"/>
            <a:ext cx="4355178" cy="1138426"/>
          </a:xfrm>
        </p:spPr>
        <p:txBody>
          <a:bodyPr rtlCol="0">
            <a:normAutofit/>
          </a:bodyPr>
          <a:lstStyle/>
          <a:p>
            <a:pPr algn="l" rtl="0"/>
            <a:endParaRPr lang="fi-FI" sz="1600">
              <a:solidFill>
                <a:srgbClr val="1F2D29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2663C086-1480-4E81-BD6F-3E43A4C38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85313" y="2747897"/>
            <a:ext cx="353147" cy="353147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26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19EF3C-3276-4F66-A400-D1DF3B29E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Esimerkki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luetelma-tehtävästä</a:t>
            </a:r>
            <a:endParaRPr lang="en-US" sz="3600">
              <a:cs typeface="Arial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F09D2-AA43-4868-BB44-E08F13AD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5850936" cy="557106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dirty="0" err="1">
                <a:ea typeface="+mn-lt"/>
                <a:cs typeface="+mn-lt"/>
              </a:rPr>
              <a:t>Laadi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luettelo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uutisen</a:t>
            </a:r>
            <a:r>
              <a:rPr lang="en-US" dirty="0">
                <a:ea typeface="+mn-lt"/>
                <a:cs typeface="+mn-lt"/>
              </a:rPr>
              <a:t> ja </a:t>
            </a:r>
            <a:r>
              <a:rPr lang="en-US" dirty="0" err="1">
                <a:ea typeface="+mn-lt"/>
                <a:cs typeface="+mn-lt"/>
              </a:rPr>
              <a:t>sadun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eroista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>
              <a:cs typeface="Arial" panose="020B0604020202020204"/>
            </a:endParaRPr>
          </a:p>
          <a:p>
            <a:pPr marL="344170" indent="-344170"/>
            <a:endParaRPr lang="en-US"/>
          </a:p>
          <a:p>
            <a:pPr marL="344170" indent="-344170"/>
            <a:r>
              <a:rPr lang="en-US" dirty="0" err="1">
                <a:ea typeface="+mn-lt"/>
                <a:cs typeface="+mn-lt"/>
              </a:rPr>
              <a:t>Muistettava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luettelossa</a:t>
            </a:r>
            <a:r>
              <a:rPr lang="en-US" dirty="0">
                <a:ea typeface="+mn-lt"/>
                <a:cs typeface="+mn-lt"/>
              </a:rPr>
              <a:t>:</a:t>
            </a:r>
            <a:endParaRPr lang="en-US" dirty="0"/>
          </a:p>
          <a:p>
            <a:pPr marL="795020" lvl="1" indent="-337820"/>
            <a:r>
              <a:rPr lang="en-US" dirty="0" err="1">
                <a:ea typeface="+mn-lt"/>
                <a:cs typeface="+mn-lt"/>
              </a:rPr>
              <a:t>johtolause</a:t>
            </a:r>
            <a:endParaRPr lang="en-US">
              <a:cs typeface="Arial"/>
            </a:endParaRPr>
          </a:p>
          <a:p>
            <a:pPr marL="795020" lvl="1" indent="-337820"/>
            <a:r>
              <a:rPr lang="en-US" dirty="0" err="1">
                <a:ea typeface="+mn-lt"/>
                <a:cs typeface="+mn-lt"/>
              </a:rPr>
              <a:t>samanmuotoiset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luetelmakohdat</a:t>
            </a:r>
            <a:endParaRPr lang="en-US">
              <a:cs typeface="Arial"/>
            </a:endParaRPr>
          </a:p>
          <a:p>
            <a:pPr marL="795020" lvl="1" indent="-337820"/>
            <a:r>
              <a:rPr lang="en-US" dirty="0" err="1">
                <a:ea typeface="+mn-lt"/>
                <a:cs typeface="+mn-lt"/>
              </a:rPr>
              <a:t>alkukirjaimet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välimerkit</a:t>
            </a:r>
            <a:endParaRPr lang="en-US"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F37F38-0E70-4C0A-835F-630EBD46C658}"/>
              </a:ext>
            </a:extLst>
          </p:cNvPr>
          <p:cNvSpPr txBox="1"/>
          <p:nvPr/>
        </p:nvSpPr>
        <p:spPr>
          <a:xfrm>
            <a:off x="4278702" y="1072551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8674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2D17F59-6331-0065-9E08-AB22203C3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58" y="619983"/>
            <a:ext cx="9956782" cy="761723"/>
          </a:xfrm>
        </p:spPr>
        <p:txBody>
          <a:bodyPr anchor="b">
            <a:normAutofit/>
          </a:bodyPr>
          <a:lstStyle/>
          <a:p>
            <a:pPr algn="l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</a:pPr>
            <a:endParaRPr lang="en-US" sz="2000" dirty="0">
              <a:cs typeface="Arial"/>
            </a:endParaRPr>
          </a:p>
          <a:p>
            <a:pPr algn="l"/>
            <a:endParaRPr lang="fi-FI" sz="4400" dirty="0">
              <a:solidFill>
                <a:srgbClr val="1F2D29"/>
              </a:solidFill>
              <a:cs typeface="Arial"/>
            </a:endParaRPr>
          </a:p>
        </p:txBody>
      </p:sp>
      <p:sp>
        <p:nvSpPr>
          <p:cNvPr id="36" name="Sisällön paikkamerkki 2">
            <a:extLst>
              <a:ext uri="{FF2B5EF4-FFF2-40B4-BE49-F238E27FC236}">
                <a16:creationId xmlns:a16="http://schemas.microsoft.com/office/drawing/2014/main" id="{94CED056-0483-CDE5-4807-956F11D80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122" y="758172"/>
            <a:ext cx="11029038" cy="5556576"/>
          </a:xfrm>
        </p:spPr>
        <p:txBody>
          <a:bodyPr anchor="t">
            <a:normAutofit/>
          </a:bodyPr>
          <a:lstStyle/>
          <a:p>
            <a:pPr marL="344170" indent="-344170"/>
            <a:endParaRPr lang="en-US" sz="1600" dirty="0">
              <a:cs typeface="Arial"/>
            </a:endParaRPr>
          </a:p>
          <a:p>
            <a:pPr marL="344170" indent="-344170"/>
            <a:endParaRPr lang="en-US" sz="2400" dirty="0">
              <a:cs typeface="Arial"/>
            </a:endParaRPr>
          </a:p>
          <a:p>
            <a:pPr marL="0" indent="0">
              <a:buNone/>
            </a:pPr>
            <a:r>
              <a:rPr lang="en-US" sz="2400" dirty="0" err="1">
                <a:cs typeface="Arial"/>
              </a:rPr>
              <a:t>Mitä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käsitteitä</a:t>
            </a:r>
            <a:r>
              <a:rPr lang="en-US" sz="2400" dirty="0">
                <a:cs typeface="Arial"/>
              </a:rPr>
              <a:t> </a:t>
            </a:r>
            <a:r>
              <a:rPr lang="en-US" sz="2400" dirty="0" err="1">
                <a:cs typeface="Arial"/>
              </a:rPr>
              <a:t>käytät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seuraavassa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tehtävässä</a:t>
            </a:r>
            <a:r>
              <a:rPr lang="en-US" sz="2400" dirty="0">
                <a:cs typeface="Arial"/>
              </a:rPr>
              <a:t>?</a:t>
            </a:r>
            <a:endParaRPr lang="fi-FI" sz="2400" dirty="0">
              <a:solidFill>
                <a:srgbClr val="1F2D29"/>
              </a:solidFill>
              <a:cs typeface="Arial"/>
            </a:endParaRPr>
          </a:p>
          <a:p>
            <a:pPr marL="344170" indent="-344170"/>
            <a:endParaRPr lang="en-US" sz="2400" dirty="0">
              <a:cs typeface="Arial"/>
            </a:endParaRPr>
          </a:p>
          <a:p>
            <a:pPr marL="0" indent="0">
              <a:buNone/>
            </a:pPr>
            <a:r>
              <a:rPr lang="en-US" sz="2400" dirty="0" err="1">
                <a:cs typeface="Arial"/>
              </a:rPr>
              <a:t>Analysoi</a:t>
            </a:r>
            <a:r>
              <a:rPr lang="en-US" sz="2400" dirty="0">
                <a:cs typeface="Arial"/>
              </a:rPr>
              <a:t> </a:t>
            </a:r>
            <a:r>
              <a:rPr lang="en-US" sz="2400" dirty="0" err="1">
                <a:cs typeface="Arial"/>
              </a:rPr>
              <a:t>Pihlajalinnan</a:t>
            </a:r>
            <a:r>
              <a:rPr lang="en-US" sz="2400" dirty="0">
                <a:cs typeface="Arial"/>
              </a:rPr>
              <a:t> </a:t>
            </a:r>
            <a:r>
              <a:rPr lang="en-US" sz="2400" dirty="0" err="1">
                <a:cs typeface="Arial"/>
              </a:rPr>
              <a:t>mainoksen</a:t>
            </a:r>
            <a:r>
              <a:rPr lang="en-US" sz="2400" dirty="0">
                <a:cs typeface="Arial"/>
              </a:rPr>
              <a:t> </a:t>
            </a:r>
            <a:r>
              <a:rPr lang="en-US" sz="2400" b="1" dirty="0" err="1">
                <a:cs typeface="Arial"/>
              </a:rPr>
              <a:t>rakennetta</a:t>
            </a:r>
            <a:r>
              <a:rPr lang="en-US" sz="2400" dirty="0">
                <a:cs typeface="Arial"/>
              </a:rPr>
              <a:t> ja </a:t>
            </a:r>
            <a:r>
              <a:rPr lang="en-US" sz="2400" b="1" dirty="0" err="1">
                <a:cs typeface="Arial"/>
              </a:rPr>
              <a:t>muita</a:t>
            </a:r>
            <a:r>
              <a:rPr lang="en-US" sz="2400" b="1" dirty="0">
                <a:cs typeface="Arial"/>
              </a:rPr>
              <a:t> </a:t>
            </a:r>
            <a:r>
              <a:rPr lang="en-US" sz="2400" b="1" dirty="0" err="1">
                <a:cs typeface="Arial"/>
              </a:rPr>
              <a:t>vaikuttamisen</a:t>
            </a:r>
            <a:r>
              <a:rPr lang="en-US" sz="2400" b="1" dirty="0">
                <a:cs typeface="Arial"/>
              </a:rPr>
              <a:t> </a:t>
            </a:r>
            <a:r>
              <a:rPr lang="en-US" sz="2400" b="1" dirty="0" err="1">
                <a:cs typeface="Arial"/>
              </a:rPr>
              <a:t>keinoja</a:t>
            </a:r>
            <a:r>
              <a:rPr lang="en-US" sz="2400" dirty="0">
                <a:cs typeface="Arial"/>
              </a:rPr>
              <a:t>. (S19)</a:t>
            </a:r>
            <a:endParaRPr lang="fi-FI" sz="2400" dirty="0">
              <a:solidFill>
                <a:srgbClr val="1F2D29"/>
              </a:solidFill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4254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D5A2D7-80BF-4E36-9E0D-A33C4357A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1150" y="1201723"/>
            <a:ext cx="3333816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>
                <a:cs typeface="Arial"/>
              </a:rPr>
              <a:t>Esimerkkejä </a:t>
            </a:r>
            <a:r>
              <a:rPr lang="en-US" sz="3600">
                <a:cs typeface="Arial"/>
              </a:rPr>
              <a:t>argumentaatio-tehtävistä</a:t>
            </a:r>
            <a:endParaRPr lang="en-US" sz="3600" dirty="0">
              <a:cs typeface="Arial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21B3B-D1A8-45B8-BED6-855C4ED75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6138483" cy="557106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sz="1800">
                <a:cs typeface="Arial"/>
              </a:rPr>
              <a:t>Mihin </a:t>
            </a:r>
            <a:r>
              <a:rPr lang="en-US" sz="1800" b="1">
                <a:cs typeface="Arial"/>
              </a:rPr>
              <a:t>kohderyhmiin</a:t>
            </a:r>
            <a:r>
              <a:rPr lang="en-US" sz="1800">
                <a:cs typeface="Arial"/>
              </a:rPr>
              <a:t> ja</a:t>
            </a:r>
            <a:r>
              <a:rPr lang="en-US" sz="1800" b="1">
                <a:cs typeface="Arial"/>
              </a:rPr>
              <a:t> miten</a:t>
            </a:r>
            <a:r>
              <a:rPr lang="en-US" sz="1800">
                <a:cs typeface="Arial"/>
              </a:rPr>
              <a:t> Kirkon ulkomaanavun tiedotuslehdessä pyritään vetoamaan? (K17)</a:t>
            </a:r>
          </a:p>
          <a:p>
            <a:pPr marL="344170" indent="-344170"/>
            <a:r>
              <a:rPr lang="en-US" sz="1800">
                <a:cs typeface="Arial"/>
              </a:rPr>
              <a:t>Tutki Mannerheimin päiväkäskyä </a:t>
            </a:r>
            <a:r>
              <a:rPr lang="en-US" sz="1800" b="1">
                <a:cs typeface="Arial"/>
              </a:rPr>
              <a:t>esimerkkinä vaikuttavasta puheesta</a:t>
            </a:r>
            <a:r>
              <a:rPr lang="en-US" sz="1800">
                <a:cs typeface="Arial"/>
              </a:rPr>
              <a:t>. (K16)</a:t>
            </a:r>
          </a:p>
          <a:p>
            <a:pPr marL="344170" indent="-344170"/>
            <a:r>
              <a:rPr lang="en-US" sz="1800">
                <a:cs typeface="Arial"/>
              </a:rPr>
              <a:t>Analysoi Pihlajalinnan mainoksen </a:t>
            </a:r>
            <a:r>
              <a:rPr lang="en-US" sz="1800" b="1">
                <a:cs typeface="Arial"/>
              </a:rPr>
              <a:t>rakennetta</a:t>
            </a:r>
            <a:r>
              <a:rPr lang="en-US" sz="1800">
                <a:cs typeface="Arial"/>
              </a:rPr>
              <a:t> ja </a:t>
            </a:r>
            <a:r>
              <a:rPr lang="en-US" sz="1800" b="1">
                <a:cs typeface="Arial"/>
              </a:rPr>
              <a:t>muita vaikuttamisen keinoja</a:t>
            </a:r>
            <a:r>
              <a:rPr lang="en-US" sz="1800">
                <a:cs typeface="Arial"/>
              </a:rPr>
              <a:t>. (S19)</a:t>
            </a:r>
          </a:p>
          <a:p>
            <a:pPr marL="344170" indent="-344170"/>
            <a:r>
              <a:rPr lang="en-US" sz="1800">
                <a:cs typeface="Arial"/>
              </a:rPr>
              <a:t>Analysoi Tiede-lehden </a:t>
            </a:r>
            <a:r>
              <a:rPr lang="en-US" sz="1800" b="1">
                <a:cs typeface="Arial"/>
              </a:rPr>
              <a:t>artikkeliin rakennettua argumentaatiota</a:t>
            </a:r>
            <a:r>
              <a:rPr lang="en-US" sz="1800">
                <a:cs typeface="Arial"/>
              </a:rPr>
              <a:t> ja </a:t>
            </a:r>
            <a:r>
              <a:rPr lang="en-US" sz="1800" b="1">
                <a:cs typeface="Arial"/>
              </a:rPr>
              <a:t>artikkelin kirjoittajan roolia</a:t>
            </a:r>
            <a:r>
              <a:rPr lang="en-US" sz="1800" dirty="0">
                <a:cs typeface="Arial"/>
              </a:rPr>
              <a:t> </a:t>
            </a:r>
            <a:r>
              <a:rPr lang="en-US" sz="1800">
                <a:cs typeface="Arial"/>
              </a:rPr>
              <a:t>siinä. (K20)</a:t>
            </a:r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3240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8B8BFF-ABC6-4302-9767-D2ADEE381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F431FD-989C-4F7B-9EF1-BDED51AED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FFF3F7-4395-4F19-BC12-8940796BE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85906" y="0"/>
            <a:ext cx="10906093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3533FB-A751-925E-01DE-3F5A3CA6D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081" y="448622"/>
            <a:ext cx="8006760" cy="426255"/>
          </a:xfrm>
        </p:spPr>
        <p:txBody>
          <a:bodyPr anchor="t">
            <a:normAutofit fontScale="90000"/>
          </a:bodyPr>
          <a:lstStyle/>
          <a:p>
            <a:pPr algn="l"/>
            <a:endParaRPr lang="fi-FI" sz="5000">
              <a:solidFill>
                <a:schemeClr val="tx2"/>
              </a:solidFill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0BFD2628-8E1E-4A9C-8CC0-A04332683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809734" y="808056"/>
            <a:ext cx="239869" cy="239869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446A2C-0309-3FD3-DE41-E4FBC67F7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251" y="1469407"/>
            <a:ext cx="10810343" cy="458053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fi-FI" dirty="0">
                <a:solidFill>
                  <a:schemeClr val="tx2"/>
                </a:solidFill>
                <a:cs typeface="Arial"/>
              </a:rPr>
              <a:t>Mitä käsitteitä käytät seuraavassa tehtävässä?</a:t>
            </a:r>
          </a:p>
          <a:p>
            <a:pPr marL="344170" indent="-344170"/>
            <a:endParaRPr lang="fi-FI" dirty="0">
              <a:solidFill>
                <a:schemeClr val="tx2"/>
              </a:solidFill>
              <a:cs typeface="Arial"/>
            </a:endParaRPr>
          </a:p>
          <a:p>
            <a:pPr marL="344170" indent="-344170"/>
            <a:r>
              <a:rPr lang="en-US" b="1" dirty="0" err="1">
                <a:cs typeface="Arial"/>
              </a:rPr>
              <a:t>Millä</a:t>
            </a:r>
            <a:r>
              <a:rPr lang="en-US" b="1" dirty="0">
                <a:cs typeface="Arial"/>
              </a:rPr>
              <a:t> </a:t>
            </a:r>
            <a:r>
              <a:rPr lang="en-US" b="1" dirty="0" err="1">
                <a:cs typeface="Arial"/>
              </a:rPr>
              <a:t>kielen</a:t>
            </a:r>
            <a:r>
              <a:rPr lang="en-US" b="1" dirty="0">
                <a:cs typeface="Arial"/>
              </a:rPr>
              <a:t> ja </a:t>
            </a:r>
            <a:r>
              <a:rPr lang="en-US" b="1" dirty="0" err="1">
                <a:cs typeface="Arial"/>
              </a:rPr>
              <a:t>tyylin</a:t>
            </a:r>
            <a:r>
              <a:rPr lang="en-US" b="1" dirty="0">
                <a:cs typeface="Arial"/>
              </a:rPr>
              <a:t> </a:t>
            </a:r>
            <a:r>
              <a:rPr lang="en-US" b="1" dirty="0" err="1">
                <a:cs typeface="Arial"/>
              </a:rPr>
              <a:t>keinoilla</a:t>
            </a:r>
            <a:r>
              <a:rPr lang="en-US" dirty="0">
                <a:cs typeface="Arial"/>
              </a:rPr>
              <a:t> Johann Wolfgang von </a:t>
            </a:r>
            <a:r>
              <a:rPr lang="en-US" dirty="0" err="1">
                <a:cs typeface="Arial"/>
              </a:rPr>
              <a:t>Goethen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teoksessa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Nuoren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Wertherin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kärsimykset</a:t>
            </a:r>
            <a:r>
              <a:rPr lang="en-US" dirty="0">
                <a:cs typeface="Arial"/>
              </a:rPr>
              <a:t> </a:t>
            </a:r>
            <a:r>
              <a:rPr lang="en-US" b="1" dirty="0" err="1">
                <a:cs typeface="Arial"/>
              </a:rPr>
              <a:t>kuvataan</a:t>
            </a:r>
            <a:r>
              <a:rPr lang="en-US" b="1" dirty="0">
                <a:cs typeface="Arial"/>
              </a:rPr>
              <a:t> </a:t>
            </a:r>
            <a:r>
              <a:rPr lang="en-US" b="1" dirty="0" err="1">
                <a:cs typeface="Arial"/>
              </a:rPr>
              <a:t>päähenkilön</a:t>
            </a:r>
            <a:r>
              <a:rPr lang="en-US" b="1" dirty="0">
                <a:cs typeface="Arial"/>
              </a:rPr>
              <a:t> </a:t>
            </a:r>
            <a:r>
              <a:rPr lang="en-US" b="1" dirty="0" err="1">
                <a:cs typeface="Arial"/>
              </a:rPr>
              <a:t>tunteita</a:t>
            </a:r>
            <a:r>
              <a:rPr lang="en-US" dirty="0">
                <a:cs typeface="Arial"/>
              </a:rPr>
              <a:t>? (S15)</a:t>
            </a:r>
            <a:endParaRPr lang="en-US" dirty="0">
              <a:ea typeface="+mn-lt"/>
              <a:cs typeface="+mn-lt"/>
            </a:endParaRPr>
          </a:p>
          <a:p>
            <a:pPr marL="344170" indent="-344170"/>
            <a:endParaRPr lang="fi-FI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0DAE048-BF8A-4A95-8DBC-D3A926B94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71960" y="0"/>
            <a:ext cx="32004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38428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CB0514-A398-4BDB-9212-74496351D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>
                <a:cs typeface="Arial"/>
              </a:rPr>
              <a:t>Esimerkkejä kieleen ja tyyliin liittyvistä tehtävistä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2AA62-D99F-4EE1-B944-2C6C57484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6253502" cy="557106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sz="1800" b="1">
                <a:ea typeface="+mn-lt"/>
                <a:cs typeface="+mn-lt"/>
              </a:rPr>
              <a:t>Millä kielen ja tyylin keinoilla</a:t>
            </a:r>
            <a:r>
              <a:rPr lang="en-US" sz="1800">
                <a:ea typeface="+mn-lt"/>
                <a:cs typeface="+mn-lt"/>
              </a:rPr>
              <a:t> Johann Wolfgang von Goethen teoksessa Nuoren Wertherin kärsimykset </a:t>
            </a:r>
            <a:r>
              <a:rPr lang="en-US" sz="1800" b="1">
                <a:ea typeface="+mn-lt"/>
                <a:cs typeface="+mn-lt"/>
              </a:rPr>
              <a:t>kuvataan päähenkilön tunteita</a:t>
            </a:r>
            <a:r>
              <a:rPr lang="en-US" sz="1800">
                <a:ea typeface="+mn-lt"/>
                <a:cs typeface="+mn-lt"/>
              </a:rPr>
              <a:t>? (S15)</a:t>
            </a:r>
          </a:p>
          <a:p>
            <a:pPr marL="344170" indent="-344170"/>
            <a:r>
              <a:rPr lang="en-US" sz="1800" b="1">
                <a:cs typeface="Arial" panose="020B0604020202020204"/>
              </a:rPr>
              <a:t>Erittele ja arvioi</a:t>
            </a:r>
            <a:r>
              <a:rPr lang="en-US" sz="1800">
                <a:cs typeface="Arial" panose="020B0604020202020204"/>
              </a:rPr>
              <a:t> Johannes Enrothin artikkelin</a:t>
            </a:r>
            <a:r>
              <a:rPr lang="en-US" sz="1800" i="1">
                <a:cs typeface="Arial" panose="020B0604020202020204"/>
              </a:rPr>
              <a:t> Tullako vai eikö tulla?</a:t>
            </a:r>
            <a:r>
              <a:rPr lang="en-US" sz="1800" dirty="0">
                <a:cs typeface="Arial" panose="020B0604020202020204"/>
              </a:rPr>
              <a:t> </a:t>
            </a:r>
            <a:r>
              <a:rPr lang="en-US" sz="1800" b="1">
                <a:cs typeface="Arial" panose="020B0604020202020204"/>
              </a:rPr>
              <a:t>tyyliä</a:t>
            </a:r>
            <a:r>
              <a:rPr lang="en-US" sz="1800">
                <a:cs typeface="Arial" panose="020B0604020202020204"/>
              </a:rPr>
              <a:t>. (S17)</a:t>
            </a:r>
          </a:p>
          <a:p>
            <a:pPr marL="344170" indent="-344170"/>
            <a:r>
              <a:rPr lang="en-US" sz="1800" b="1">
                <a:cs typeface="Arial" panose="020B0604020202020204"/>
              </a:rPr>
              <a:t>Mistä eri seikoista</a:t>
            </a:r>
            <a:r>
              <a:rPr lang="en-US" sz="1800">
                <a:cs typeface="Arial" panose="020B0604020202020204"/>
              </a:rPr>
              <a:t> voi päätellä, että </a:t>
            </a:r>
            <a:r>
              <a:rPr lang="en-US" sz="1800" i="1">
                <a:cs typeface="Arial" panose="020B0604020202020204"/>
              </a:rPr>
              <a:t>Miehen kirjan</a:t>
            </a:r>
            <a:r>
              <a:rPr lang="en-US" sz="1800">
                <a:cs typeface="Arial" panose="020B0604020202020204"/>
              </a:rPr>
              <a:t> katkelmaa </a:t>
            </a:r>
            <a:r>
              <a:rPr lang="en-US" sz="1800" b="1">
                <a:cs typeface="Arial" panose="020B0604020202020204"/>
              </a:rPr>
              <a:t>ei ole kirjoitettu tällä vuosisadalla</a:t>
            </a:r>
            <a:r>
              <a:rPr lang="en-US" sz="1800">
                <a:cs typeface="Arial" panose="020B0604020202020204"/>
              </a:rPr>
              <a:t>? (K15)</a:t>
            </a:r>
            <a:endParaRPr lang="en-US" sz="1800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648610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8B8BFF-ABC6-4302-9767-D2ADEE381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F431FD-989C-4F7B-9EF1-BDED51AED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FFF3F7-4395-4F19-BC12-8940796BE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85906" y="0"/>
            <a:ext cx="10906093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FA6F3A3-1BC6-C1DC-4936-053A3922C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081" y="808056"/>
            <a:ext cx="8006760" cy="354368"/>
          </a:xfrm>
        </p:spPr>
        <p:txBody>
          <a:bodyPr anchor="t">
            <a:normAutofit fontScale="90000"/>
          </a:bodyPr>
          <a:lstStyle/>
          <a:p>
            <a:pPr algn="l"/>
            <a:endParaRPr lang="fi-FI" sz="5000">
              <a:solidFill>
                <a:schemeClr val="tx2"/>
              </a:solidFill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0BFD2628-8E1E-4A9C-8CC0-A04332683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809734" y="808056"/>
            <a:ext cx="239869" cy="239869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3B5F94-6B9F-1263-C690-A9988AC37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798" y="1239369"/>
            <a:ext cx="8970042" cy="4810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dirty="0">
                <a:solidFill>
                  <a:schemeClr val="tx2"/>
                </a:solidFill>
                <a:cs typeface="Arial"/>
              </a:rPr>
              <a:t>Mitä käsitteitä käytät seuraavassa tehtävässä?</a:t>
            </a:r>
            <a:endParaRPr lang="fi-FI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0" indent="0">
              <a:buNone/>
            </a:pPr>
            <a:r>
              <a:rPr lang="en-US" dirty="0" err="1">
                <a:cs typeface="Arial"/>
              </a:rPr>
              <a:t>Tutustu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katkelmaan</a:t>
            </a:r>
            <a:r>
              <a:rPr lang="en-US" dirty="0">
                <a:cs typeface="Arial"/>
              </a:rPr>
              <a:t> Tommi </a:t>
            </a:r>
            <a:r>
              <a:rPr lang="en-US" dirty="0" err="1">
                <a:cs typeface="Arial"/>
              </a:rPr>
              <a:t>Kinnusen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romaanista</a:t>
            </a:r>
            <a:r>
              <a:rPr lang="en-US" dirty="0">
                <a:cs typeface="Arial"/>
              </a:rPr>
              <a:t> </a:t>
            </a:r>
            <a:r>
              <a:rPr lang="en-US" i="1" dirty="0" err="1">
                <a:cs typeface="Arial"/>
              </a:rPr>
              <a:t>Lopotti</a:t>
            </a:r>
            <a:r>
              <a:rPr lang="en-US" i="1" dirty="0">
                <a:cs typeface="Arial"/>
              </a:rPr>
              <a:t>. </a:t>
            </a:r>
            <a:r>
              <a:rPr lang="en-US" dirty="0" err="1">
                <a:cs typeface="Arial"/>
              </a:rPr>
              <a:t>Analysoi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katkelman</a:t>
            </a:r>
            <a:r>
              <a:rPr lang="en-US" dirty="0">
                <a:cs typeface="Arial"/>
              </a:rPr>
              <a:t> </a:t>
            </a:r>
            <a:r>
              <a:rPr lang="en-US" b="1" dirty="0" err="1">
                <a:cs typeface="Arial"/>
              </a:rPr>
              <a:t>miljöötä</a:t>
            </a:r>
            <a:r>
              <a:rPr lang="en-US" dirty="0">
                <a:cs typeface="Arial"/>
              </a:rPr>
              <a:t>.</a:t>
            </a:r>
            <a:endParaRPr lang="fi-FI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0DAE048-BF8A-4A95-8DBC-D3A926B94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71960" y="0"/>
            <a:ext cx="32004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57065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A4CBC3-0EFC-4211-85AF-DB5074AE1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>
                <a:cs typeface="Arial"/>
              </a:rPr>
              <a:t>Esimerkkejä proosa-tehtävistä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2B7E1-777A-450A-B7EF-A5C336235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7970" y="144543"/>
            <a:ext cx="7446821" cy="6591857"/>
          </a:xfrm>
        </p:spPr>
        <p:txBody>
          <a:bodyPr anchor="ctr">
            <a:normAutofit/>
          </a:bodyPr>
          <a:lstStyle/>
          <a:p>
            <a:pPr marL="344170" indent="-344170"/>
            <a:endParaRPr lang="en-US" b="1" dirty="0">
              <a:ea typeface="+mn-lt"/>
              <a:cs typeface="+mn-lt"/>
            </a:endParaRPr>
          </a:p>
          <a:p>
            <a:pPr marL="344170" indent="-344170"/>
            <a:endParaRPr lang="en-US" b="1" dirty="0">
              <a:ea typeface="+mn-lt"/>
              <a:cs typeface="+mn-lt"/>
            </a:endParaRPr>
          </a:p>
          <a:p>
            <a:pPr marL="344170" indent="-344170"/>
            <a:r>
              <a:rPr lang="en-US" b="1" dirty="0" err="1">
                <a:ea typeface="+mn-lt"/>
                <a:cs typeface="+mn-lt"/>
              </a:rPr>
              <a:t>Analysoi</a:t>
            </a:r>
            <a:r>
              <a:rPr lang="en-US" b="1" dirty="0">
                <a:ea typeface="+mn-lt"/>
                <a:cs typeface="+mn-lt"/>
              </a:rPr>
              <a:t> ja </a:t>
            </a:r>
            <a:r>
              <a:rPr lang="en-US" b="1" dirty="0" err="1">
                <a:ea typeface="+mn-lt"/>
                <a:cs typeface="+mn-lt"/>
              </a:rPr>
              <a:t>tulkitse</a:t>
            </a:r>
            <a:r>
              <a:rPr lang="en-US" dirty="0">
                <a:ea typeface="+mn-lt"/>
                <a:cs typeface="+mn-lt"/>
              </a:rPr>
              <a:t> George </a:t>
            </a:r>
            <a:r>
              <a:rPr lang="en-US" dirty="0" err="1">
                <a:ea typeface="+mn-lt"/>
                <a:cs typeface="+mn-lt"/>
              </a:rPr>
              <a:t>Saundersin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novellia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i="1" dirty="0" err="1">
                <a:ea typeface="+mn-lt"/>
                <a:cs typeface="+mn-lt"/>
              </a:rPr>
              <a:t>Oksat</a:t>
            </a:r>
            <a:r>
              <a:rPr lang="en-US" i="1" dirty="0">
                <a:ea typeface="+mn-lt"/>
                <a:cs typeface="+mn-lt"/>
              </a:rPr>
              <a:t>. </a:t>
            </a:r>
            <a:r>
              <a:rPr lang="en-US" dirty="0">
                <a:ea typeface="+mn-lt"/>
                <a:cs typeface="+mn-lt"/>
              </a:rPr>
              <a:t>(S18)</a:t>
            </a:r>
            <a:endParaRPr lang="en-US">
              <a:cs typeface="Arial"/>
            </a:endParaRPr>
          </a:p>
          <a:p>
            <a:pPr marL="344170" indent="-344170"/>
            <a:r>
              <a:rPr lang="en-US" b="1" dirty="0" err="1">
                <a:ea typeface="+mn-lt"/>
                <a:cs typeface="+mn-lt"/>
              </a:rPr>
              <a:t>Analysoi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tapoja</a:t>
            </a:r>
            <a:r>
              <a:rPr lang="en-US" b="1" dirty="0">
                <a:ea typeface="+mn-lt"/>
                <a:cs typeface="+mn-lt"/>
              </a:rPr>
              <a:t>, </a:t>
            </a:r>
            <a:r>
              <a:rPr lang="en-US" b="1" dirty="0" err="1">
                <a:ea typeface="+mn-lt"/>
                <a:cs typeface="+mn-lt"/>
              </a:rPr>
              <a:t>joilla</a:t>
            </a:r>
            <a:r>
              <a:rPr lang="en-US" b="1" dirty="0">
                <a:ea typeface="+mn-lt"/>
                <a:cs typeface="+mn-lt"/>
              </a:rPr>
              <a:t> pelon </a:t>
            </a:r>
            <a:r>
              <a:rPr lang="en-US" b="1" dirty="0" err="1">
                <a:ea typeface="+mn-lt"/>
                <a:cs typeface="+mn-lt"/>
              </a:rPr>
              <a:t>ilmapiiriä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luodaan</a:t>
            </a:r>
            <a:r>
              <a:rPr lang="en-US" dirty="0">
                <a:ea typeface="+mn-lt"/>
                <a:cs typeface="+mn-lt"/>
              </a:rPr>
              <a:t> Tove </a:t>
            </a:r>
            <a:r>
              <a:rPr lang="en-US" dirty="0" err="1">
                <a:ea typeface="+mn-lt"/>
                <a:cs typeface="+mn-lt"/>
              </a:rPr>
              <a:t>Janssonin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i="1" dirty="0" err="1">
                <a:ea typeface="+mn-lt"/>
                <a:cs typeface="+mn-lt"/>
              </a:rPr>
              <a:t>Kesäkirja</a:t>
            </a:r>
            <a:r>
              <a:rPr lang="en-US" dirty="0" err="1">
                <a:ea typeface="+mn-lt"/>
                <a:cs typeface="+mn-lt"/>
              </a:rPr>
              <a:t>-romaanin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luvussa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i="1" dirty="0" err="1">
                <a:ea typeface="+mn-lt"/>
                <a:cs typeface="+mn-lt"/>
              </a:rPr>
              <a:t>Kummitusmetsä</a:t>
            </a:r>
            <a:r>
              <a:rPr lang="en-US" i="1" dirty="0">
                <a:ea typeface="+mn-lt"/>
                <a:cs typeface="+mn-lt"/>
              </a:rPr>
              <a:t>. </a:t>
            </a:r>
            <a:r>
              <a:rPr lang="en-US" dirty="0">
                <a:ea typeface="+mn-lt"/>
                <a:cs typeface="+mn-lt"/>
              </a:rPr>
              <a:t>(K19) </a:t>
            </a:r>
          </a:p>
          <a:p>
            <a:pPr marL="344170" indent="-344170"/>
            <a:r>
              <a:rPr lang="en-US" b="1" dirty="0" err="1"/>
              <a:t>Vertaile</a:t>
            </a:r>
            <a:r>
              <a:rPr lang="en-US" dirty="0"/>
              <a:t> </a:t>
            </a:r>
            <a:r>
              <a:rPr lang="en-US" dirty="0" err="1"/>
              <a:t>romaanin</a:t>
            </a:r>
            <a:r>
              <a:rPr lang="en-US" dirty="0"/>
              <a:t> </a:t>
            </a:r>
            <a:r>
              <a:rPr lang="en-US" i="1" dirty="0" err="1"/>
              <a:t>Liian</a:t>
            </a:r>
            <a:r>
              <a:rPr lang="en-US" i="1" dirty="0"/>
              <a:t> </a:t>
            </a:r>
            <a:r>
              <a:rPr lang="en-US" i="1" dirty="0" err="1"/>
              <a:t>paksu</a:t>
            </a:r>
            <a:r>
              <a:rPr lang="en-US" i="1" dirty="0"/>
              <a:t> </a:t>
            </a:r>
            <a:r>
              <a:rPr lang="en-US" i="1" dirty="0" err="1"/>
              <a:t>perhoseksi</a:t>
            </a:r>
            <a:r>
              <a:rPr lang="en-US" dirty="0"/>
              <a:t> ja </a:t>
            </a:r>
            <a:r>
              <a:rPr lang="en-US" dirty="0" err="1"/>
              <a:t>sen</a:t>
            </a:r>
            <a:r>
              <a:rPr lang="en-US" dirty="0"/>
              <a:t> </a:t>
            </a:r>
            <a:r>
              <a:rPr lang="en-US" dirty="0" err="1"/>
              <a:t>elokuvaversion</a:t>
            </a:r>
            <a:r>
              <a:rPr lang="en-US" dirty="0"/>
              <a:t> </a:t>
            </a:r>
            <a:r>
              <a:rPr lang="en-US" b="1" dirty="0" err="1"/>
              <a:t>henkilökuvia</a:t>
            </a:r>
            <a:r>
              <a:rPr lang="en-US" dirty="0"/>
              <a:t>. (K20)</a:t>
            </a:r>
            <a:endParaRPr lang="en-US" sz="1800" dirty="0">
              <a:cs typeface="Arial" panose="020B0604020202020204"/>
            </a:endParaRPr>
          </a:p>
          <a:p>
            <a:pPr marL="344170" indent="-344170"/>
            <a:r>
              <a:rPr lang="en-US" b="1" dirty="0" err="1">
                <a:ea typeface="+mn-lt"/>
                <a:cs typeface="+mn-lt"/>
              </a:rPr>
              <a:t>Analysoi</a:t>
            </a:r>
            <a:r>
              <a:rPr lang="en-US" b="1" dirty="0">
                <a:ea typeface="+mn-lt"/>
                <a:cs typeface="+mn-lt"/>
              </a:rPr>
              <a:t> ja </a:t>
            </a:r>
            <a:r>
              <a:rPr lang="en-US" b="1" dirty="0" err="1">
                <a:ea typeface="+mn-lt"/>
                <a:cs typeface="+mn-lt"/>
              </a:rPr>
              <a:t>tulkitse</a:t>
            </a:r>
            <a:r>
              <a:rPr lang="en-US" dirty="0">
                <a:ea typeface="+mn-lt"/>
                <a:cs typeface="+mn-lt"/>
              </a:rPr>
              <a:t> Petri </a:t>
            </a:r>
            <a:r>
              <a:rPr lang="en-US" dirty="0" err="1">
                <a:ea typeface="+mn-lt"/>
                <a:cs typeface="+mn-lt"/>
              </a:rPr>
              <a:t>Tammisen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i="1" dirty="0" err="1">
                <a:ea typeface="+mn-lt"/>
                <a:cs typeface="+mn-lt"/>
              </a:rPr>
              <a:t>Isiä</a:t>
            </a:r>
            <a:r>
              <a:rPr lang="en-US" i="1" dirty="0">
                <a:ea typeface="+mn-lt"/>
                <a:cs typeface="+mn-lt"/>
              </a:rPr>
              <a:t> ja </a:t>
            </a:r>
            <a:r>
              <a:rPr lang="en-US" i="1" dirty="0" err="1">
                <a:ea typeface="+mn-lt"/>
                <a:cs typeface="+mn-lt"/>
              </a:rPr>
              <a:t>sankareita</a:t>
            </a:r>
            <a:r>
              <a:rPr lang="en-US" i="1" dirty="0">
                <a:ea typeface="+mn-lt"/>
                <a:cs typeface="+mn-lt"/>
              </a:rPr>
              <a:t> </a:t>
            </a:r>
            <a:r>
              <a:rPr lang="en-US" dirty="0">
                <a:ea typeface="+mn-lt"/>
                <a:cs typeface="+mn-lt"/>
              </a:rPr>
              <a:t>-</a:t>
            </a:r>
            <a:r>
              <a:rPr lang="en-US" dirty="0" err="1">
                <a:ea typeface="+mn-lt"/>
                <a:cs typeface="+mn-lt"/>
              </a:rPr>
              <a:t>novellin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rakentamaa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kuvaa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sankaruudesta</a:t>
            </a:r>
            <a:r>
              <a:rPr lang="en-US" dirty="0">
                <a:ea typeface="+mn-lt"/>
                <a:cs typeface="+mn-lt"/>
              </a:rPr>
              <a:t>. (S20)</a:t>
            </a:r>
            <a:endParaRPr lang="en-US" dirty="0">
              <a:cs typeface="Arial" panose="020B0604020202020204"/>
            </a:endParaRPr>
          </a:p>
          <a:p>
            <a:pPr marL="344170" indent="-344170"/>
            <a:r>
              <a:rPr lang="en-US" dirty="0" err="1">
                <a:ea typeface="+mn-lt"/>
                <a:cs typeface="+mn-lt"/>
              </a:rPr>
              <a:t>Tutustu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katkelmaan</a:t>
            </a:r>
            <a:r>
              <a:rPr lang="en-US" dirty="0">
                <a:ea typeface="+mn-lt"/>
                <a:cs typeface="+mn-lt"/>
              </a:rPr>
              <a:t> Tommi </a:t>
            </a:r>
            <a:r>
              <a:rPr lang="en-US" dirty="0" err="1">
                <a:ea typeface="+mn-lt"/>
                <a:cs typeface="+mn-lt"/>
              </a:rPr>
              <a:t>Kinnusen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romaanista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i="1" dirty="0" err="1">
                <a:ea typeface="+mn-lt"/>
                <a:cs typeface="+mn-lt"/>
              </a:rPr>
              <a:t>Lopotti</a:t>
            </a:r>
            <a:r>
              <a:rPr lang="en-US" i="1" dirty="0">
                <a:ea typeface="+mn-lt"/>
                <a:cs typeface="+mn-lt"/>
              </a:rPr>
              <a:t>. </a:t>
            </a:r>
            <a:r>
              <a:rPr lang="en-US" b="1" dirty="0" err="1">
                <a:ea typeface="+mn-lt"/>
                <a:cs typeface="+mn-lt"/>
              </a:rPr>
              <a:t>Analysoi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katkelman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miljöötä</a:t>
            </a:r>
            <a:r>
              <a:rPr lang="en-US" dirty="0">
                <a:ea typeface="+mn-lt"/>
                <a:cs typeface="+mn-lt"/>
              </a:rPr>
              <a:t>. (</a:t>
            </a:r>
            <a:r>
              <a:rPr lang="en-US" dirty="0" err="1">
                <a:ea typeface="+mn-lt"/>
                <a:cs typeface="+mn-lt"/>
              </a:rPr>
              <a:t>preli</a:t>
            </a:r>
            <a:r>
              <a:rPr lang="en-US" dirty="0">
                <a:ea typeface="+mn-lt"/>
                <a:cs typeface="+mn-lt"/>
              </a:rPr>
              <a:t> 23)</a:t>
            </a:r>
            <a:endParaRPr lang="en-US" dirty="0">
              <a:cs typeface="Arial" panose="020B0604020202020204"/>
            </a:endParaRPr>
          </a:p>
          <a:p>
            <a:pPr marL="344170" indent="-344170"/>
            <a:endParaRPr lang="en-US" dirty="0">
              <a:cs typeface="Arial" panose="020B0604020202020204"/>
            </a:endParaRPr>
          </a:p>
          <a:p>
            <a:pPr marL="344170" indent="-344170"/>
            <a:endParaRPr lang="en-US" sz="1800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424691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8B8BFF-ABC6-4302-9767-D2ADEE381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F431FD-989C-4F7B-9EF1-BDED51AED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FFF3F7-4395-4F19-BC12-8940796BE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85906" y="0"/>
            <a:ext cx="10906093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8C7AE71-C8C8-5727-8AD1-5096357C8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081" y="808056"/>
            <a:ext cx="8006760" cy="498142"/>
          </a:xfrm>
        </p:spPr>
        <p:txBody>
          <a:bodyPr anchor="t">
            <a:normAutofit fontScale="90000"/>
          </a:bodyPr>
          <a:lstStyle/>
          <a:p>
            <a:pPr algn="l"/>
            <a:endParaRPr lang="fi-FI" sz="5000">
              <a:solidFill>
                <a:schemeClr val="tx2"/>
              </a:solidFill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0BFD2628-8E1E-4A9C-8CC0-A04332683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809734" y="808056"/>
            <a:ext cx="239869" cy="239869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2C3CCB-80EB-E27C-D589-2FDDA2CD3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099" y="1239369"/>
            <a:ext cx="10077099" cy="4810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dirty="0">
                <a:solidFill>
                  <a:schemeClr val="tx2"/>
                </a:solidFill>
                <a:cs typeface="Arial"/>
              </a:rPr>
              <a:t>Mitä käsitteitä käytät seuraavassa tehtävässä?</a:t>
            </a:r>
            <a:endParaRPr lang="fi-FI" dirty="0">
              <a:solidFill>
                <a:schemeClr val="tx2"/>
              </a:solidFill>
            </a:endParaRPr>
          </a:p>
          <a:p>
            <a:pPr marL="344170" indent="-344170"/>
            <a:endParaRPr lang="fi-FI" dirty="0">
              <a:solidFill>
                <a:schemeClr val="tx2"/>
              </a:solidFill>
              <a:cs typeface="Arial"/>
            </a:endParaRPr>
          </a:p>
          <a:p>
            <a:pPr marL="0" indent="0">
              <a:buNone/>
            </a:pPr>
            <a:r>
              <a:rPr lang="en-US" dirty="0" err="1">
                <a:cs typeface="Arial"/>
              </a:rPr>
              <a:t>Poimi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Pyhimyksen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räpistä</a:t>
            </a:r>
            <a:r>
              <a:rPr lang="en-US" dirty="0">
                <a:cs typeface="Arial"/>
              </a:rPr>
              <a:t> </a:t>
            </a:r>
            <a:r>
              <a:rPr lang="en-US" b="1" dirty="0" err="1">
                <a:cs typeface="Arial"/>
              </a:rPr>
              <a:t>runoudelle</a:t>
            </a:r>
            <a:r>
              <a:rPr lang="en-US" b="1" dirty="0">
                <a:cs typeface="Arial"/>
              </a:rPr>
              <a:t> </a:t>
            </a:r>
            <a:r>
              <a:rPr lang="en-US" b="1" dirty="0" err="1">
                <a:cs typeface="Arial"/>
              </a:rPr>
              <a:t>tyypillisiä</a:t>
            </a:r>
            <a:r>
              <a:rPr lang="en-US" b="1" dirty="0">
                <a:cs typeface="Arial"/>
              </a:rPr>
              <a:t> </a:t>
            </a:r>
            <a:r>
              <a:rPr lang="en-US" b="1" dirty="0" err="1">
                <a:cs typeface="Arial"/>
              </a:rPr>
              <a:t>piirteitä</a:t>
            </a:r>
            <a:r>
              <a:rPr lang="en-US" dirty="0">
                <a:cs typeface="Arial"/>
              </a:rPr>
              <a:t> ja anna </a:t>
            </a:r>
            <a:r>
              <a:rPr lang="en-US" dirty="0" err="1">
                <a:cs typeface="Arial"/>
              </a:rPr>
              <a:t>niistä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esimerkit</a:t>
            </a:r>
            <a:r>
              <a:rPr lang="en-US" dirty="0">
                <a:cs typeface="Arial"/>
              </a:rPr>
              <a:t>. (S18)</a:t>
            </a:r>
            <a:endParaRPr lang="en-US" dirty="0">
              <a:ea typeface="+mn-lt"/>
              <a:cs typeface="+mn-lt"/>
            </a:endParaRPr>
          </a:p>
          <a:p>
            <a:pPr marL="344170" indent="-344170"/>
            <a:endParaRPr lang="fi-FI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0DAE048-BF8A-4A95-8DBC-D3A926B94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71960" y="0"/>
            <a:ext cx="32004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4101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27512B-E061-47E0-8F64-934AEB0F5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4885" y="1201723"/>
            <a:ext cx="3132535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>
                <a:cs typeface="Arial"/>
              </a:rPr>
              <a:t>Esimerkkejä runotehtävistä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A592B-EC8F-455E-9079-9E1029EFE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649" y="647750"/>
            <a:ext cx="7058632" cy="557106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>
                <a:ea typeface="+mn-lt"/>
                <a:cs typeface="+mn-lt"/>
              </a:rPr>
              <a:t>Tutustu Claes Anderssonin ja Carol Ann Duffyn runoihin. A) </a:t>
            </a:r>
            <a:r>
              <a:rPr lang="en-US" b="1">
                <a:ea typeface="+mn-lt"/>
                <a:cs typeface="+mn-lt"/>
              </a:rPr>
              <a:t>Vertaile</a:t>
            </a:r>
            <a:r>
              <a:rPr lang="en-US">
                <a:ea typeface="+mn-lt"/>
                <a:cs typeface="+mn-lt"/>
              </a:rPr>
              <a:t> runojen </a:t>
            </a:r>
            <a:r>
              <a:rPr lang="en-US" b="1">
                <a:ea typeface="+mn-lt"/>
                <a:cs typeface="+mn-lt"/>
              </a:rPr>
              <a:t>rakenteita</a:t>
            </a:r>
            <a:r>
              <a:rPr lang="en-US">
                <a:ea typeface="+mn-lt"/>
                <a:cs typeface="+mn-lt"/>
              </a:rPr>
              <a:t>. B) </a:t>
            </a:r>
            <a:r>
              <a:rPr lang="en-US" b="1">
                <a:ea typeface="+mn-lt"/>
                <a:cs typeface="+mn-lt"/>
              </a:rPr>
              <a:t>Analysoi</a:t>
            </a:r>
            <a:r>
              <a:rPr lang="en-US">
                <a:ea typeface="+mn-lt"/>
                <a:cs typeface="+mn-lt"/>
              </a:rPr>
              <a:t> runojen </a:t>
            </a:r>
            <a:r>
              <a:rPr lang="en-US" b="1">
                <a:ea typeface="+mn-lt"/>
                <a:cs typeface="+mn-lt"/>
              </a:rPr>
              <a:t>puhujia</a:t>
            </a:r>
            <a:r>
              <a:rPr lang="en-US">
                <a:ea typeface="+mn-lt"/>
                <a:cs typeface="+mn-lt"/>
              </a:rPr>
              <a:t>. (S19)</a:t>
            </a:r>
          </a:p>
          <a:p>
            <a:pPr marL="344170" indent="-344170"/>
            <a:r>
              <a:rPr lang="en-US">
                <a:ea typeface="+mn-lt"/>
                <a:cs typeface="+mn-lt"/>
              </a:rPr>
              <a:t>Poimi Pyhimyksen räpistä </a:t>
            </a:r>
            <a:r>
              <a:rPr lang="en-US" b="1">
                <a:ea typeface="+mn-lt"/>
                <a:cs typeface="+mn-lt"/>
              </a:rPr>
              <a:t>runoudelle tyypillisiä piirteitä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>
                <a:ea typeface="+mn-lt"/>
                <a:cs typeface="+mn-lt"/>
              </a:rPr>
              <a:t>ja anna niistä esimerkit. (S18)</a:t>
            </a:r>
            <a:endParaRPr lang="en-US">
              <a:cs typeface="Arial" panose="020B0604020202020204"/>
            </a:endParaRPr>
          </a:p>
          <a:p>
            <a:pPr marL="344170" indent="-344170"/>
            <a:r>
              <a:rPr lang="en-US">
                <a:ea typeface="+mn-lt"/>
                <a:cs typeface="+mn-lt"/>
              </a:rPr>
              <a:t>Tutustu J. L. Runebergin runoon ja </a:t>
            </a:r>
            <a:r>
              <a:rPr lang="en-US" b="1">
                <a:ea typeface="+mn-lt"/>
                <a:cs typeface="+mn-lt"/>
              </a:rPr>
              <a:t>analysoi Saarijärven Paavon henkilökuvaa</a:t>
            </a:r>
            <a:r>
              <a:rPr lang="en-US">
                <a:ea typeface="+mn-lt"/>
                <a:cs typeface="+mn-lt"/>
              </a:rPr>
              <a:t>. (K19)</a:t>
            </a:r>
            <a:endParaRPr lang="en-US">
              <a:cs typeface="Arial" panose="020B0604020202020204"/>
            </a:endParaRPr>
          </a:p>
          <a:p>
            <a:pPr marL="344170" indent="-344170"/>
            <a:r>
              <a:rPr lang="en-US">
                <a:ea typeface="+mn-lt"/>
                <a:cs typeface="+mn-lt"/>
              </a:rPr>
              <a:t>Tutustu </a:t>
            </a:r>
            <a:r>
              <a:rPr lang="en-US" i="1">
                <a:ea typeface="+mn-lt"/>
                <a:cs typeface="+mn-lt"/>
              </a:rPr>
              <a:t>Missä muruseni on</a:t>
            </a:r>
            <a:r>
              <a:rPr lang="en-US">
                <a:ea typeface="+mn-lt"/>
                <a:cs typeface="+mn-lt"/>
              </a:rPr>
              <a:t> -kappaleen sanoitukseen ja musiikkivideoon. </a:t>
            </a:r>
            <a:r>
              <a:rPr lang="en-US" b="1"/>
              <a:t>Erittele</a:t>
            </a:r>
            <a:r>
              <a:rPr lang="en-US"/>
              <a:t> sanoituksen </a:t>
            </a:r>
            <a:r>
              <a:rPr lang="en-US" b="1"/>
              <a:t>äänteellisiä ja muita rakenteellisia ominaisuuksia</a:t>
            </a:r>
            <a:r>
              <a:rPr lang="en-US"/>
              <a:t>. (S20)</a:t>
            </a:r>
            <a:endParaRPr lang="en-US" sz="1800" dirty="0">
              <a:ea typeface="+mn-lt"/>
              <a:cs typeface="+mn-lt"/>
            </a:endParaRPr>
          </a:p>
          <a:p>
            <a:pPr marL="344170" indent="-344170"/>
            <a:endParaRPr lang="en-US" sz="1800" dirty="0">
              <a:cs typeface="Arial" panose="020B0604020202020204"/>
            </a:endParaRPr>
          </a:p>
          <a:p>
            <a:pPr marL="344170" indent="-344170"/>
            <a:endParaRPr lang="en-US" sz="1800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683914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4D2AD3-422F-4202-A8BD-963FB58B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3089403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 panose="020B0604020202020204"/>
              </a:rPr>
              <a:t>Yleistä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kirjoitustaidon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kokeesta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ED822-8C14-4E95-8B28-7A8B1632B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0498" y="647750"/>
            <a:ext cx="7303048" cy="5571066"/>
          </a:xfrm>
        </p:spPr>
        <p:txBody>
          <a:bodyPr anchor="ctr">
            <a:normAutofit/>
          </a:bodyPr>
          <a:lstStyle/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Tehtävänä on tuottaa pohtiva, näkökulmia avaava tai kantaa ottava teksti </a:t>
            </a:r>
            <a:r>
              <a:rPr lang="fi-FI" sz="2400" b="1" dirty="0">
                <a:ea typeface="+mn-lt"/>
                <a:cs typeface="+mn-lt"/>
              </a:rPr>
              <a:t>aineiston pohjalta</a:t>
            </a:r>
            <a:r>
              <a:rPr lang="fi-FI" sz="2400" dirty="0">
                <a:ea typeface="+mn-lt"/>
                <a:cs typeface="+mn-lt"/>
              </a:rPr>
              <a:t>.</a:t>
            </a:r>
            <a:endParaRPr lang="en-US" sz="2400">
              <a:ea typeface="+mn-lt"/>
              <a:cs typeface="+mn-lt"/>
            </a:endParaRP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Kokeessa on aina yhtenäinen teema.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Teemaan liittyviä aiheita on 5-7, ja niistä opiskelija valitsee yhden.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Aineistoja on 6-8, joista on käytettävä </a:t>
            </a:r>
            <a:r>
              <a:rPr lang="fi-FI" sz="2400" b="1" dirty="0">
                <a:solidFill>
                  <a:srgbClr val="FF0000"/>
                </a:solidFill>
                <a:ea typeface="+mn-lt"/>
                <a:cs typeface="+mn-lt"/>
              </a:rPr>
              <a:t>vähintään kahta</a:t>
            </a:r>
            <a:r>
              <a:rPr lang="fi-FI" sz="2400" dirty="0">
                <a:ea typeface="+mn-lt"/>
                <a:cs typeface="+mn-lt"/>
              </a:rPr>
              <a:t>.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Opiskelija rajaa itse </a:t>
            </a:r>
            <a:r>
              <a:rPr lang="fi-FI" sz="2400" b="1" dirty="0">
                <a:ea typeface="+mn-lt"/>
                <a:cs typeface="+mn-lt"/>
              </a:rPr>
              <a:t>näkökulman</a:t>
            </a:r>
            <a:r>
              <a:rPr lang="fi-FI" sz="2400" dirty="0">
                <a:ea typeface="+mn-lt"/>
                <a:cs typeface="+mn-lt"/>
              </a:rPr>
              <a:t> ja valitsee aineiston käyttötavan.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Voi siis keskittyä yhteen aineistoon enemmän tai käyttää useampaa tasavertaisesti.</a:t>
            </a:r>
          </a:p>
          <a:p>
            <a:pPr marL="344170" indent="-344170"/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06200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FCF827-5644-42A9-9070-62603F58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Kokeen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pisteytys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3FAD5-0AD1-44E7-AD5E-481A8F746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5850936" cy="557106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sz="1800" b="1" dirty="0" err="1">
                <a:ea typeface="+mn-lt"/>
                <a:cs typeface="+mn-lt"/>
              </a:rPr>
              <a:t>Lukutaidon</a:t>
            </a:r>
            <a:r>
              <a:rPr lang="en-US" sz="1800" b="1" dirty="0">
                <a:ea typeface="+mn-lt"/>
                <a:cs typeface="+mn-lt"/>
              </a:rPr>
              <a:t> </a:t>
            </a:r>
            <a:r>
              <a:rPr lang="en-US" sz="1800" b="1" dirty="0" err="1">
                <a:ea typeface="+mn-lt"/>
                <a:cs typeface="+mn-lt"/>
              </a:rPr>
              <a:t>koe</a:t>
            </a:r>
            <a:r>
              <a:rPr lang="en-US" sz="1800" b="1" dirty="0">
                <a:ea typeface="+mn-lt"/>
                <a:cs typeface="+mn-lt"/>
              </a:rPr>
              <a:t>: 60p.</a:t>
            </a:r>
            <a:endParaRPr lang="en-US" sz="1800" b="1" dirty="0">
              <a:cs typeface="Arial" panose="020B0604020202020204"/>
            </a:endParaRPr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30p. + 30p. TAI 12p. + 18p. + 30p.</a:t>
            </a:r>
            <a:endParaRPr lang="en-US" sz="1800" dirty="0"/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30 </a:t>
            </a:r>
            <a:r>
              <a:rPr lang="en-US" sz="1800" dirty="0" err="1">
                <a:ea typeface="+mn-lt"/>
                <a:cs typeface="+mn-lt"/>
              </a:rPr>
              <a:t>pisteen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tehtävä</a:t>
            </a:r>
            <a:r>
              <a:rPr lang="en-US" sz="1800" dirty="0">
                <a:ea typeface="+mn-lt"/>
                <a:cs typeface="+mn-lt"/>
              </a:rPr>
              <a:t>: 0-5-10-15-20-25-30</a:t>
            </a:r>
            <a:endParaRPr lang="en-US" sz="1800" dirty="0"/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12 </a:t>
            </a:r>
            <a:r>
              <a:rPr lang="en-US" sz="1800" dirty="0" err="1">
                <a:ea typeface="+mn-lt"/>
                <a:cs typeface="+mn-lt"/>
              </a:rPr>
              <a:t>pisteen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tehtävä</a:t>
            </a:r>
            <a:r>
              <a:rPr lang="en-US" sz="1800" dirty="0">
                <a:ea typeface="+mn-lt"/>
                <a:cs typeface="+mn-lt"/>
              </a:rPr>
              <a:t>: 0-2-4-6-8-10-12</a:t>
            </a:r>
            <a:endParaRPr lang="en-US" sz="1800" dirty="0"/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18 </a:t>
            </a:r>
            <a:r>
              <a:rPr lang="en-US" sz="1800" dirty="0" err="1">
                <a:ea typeface="+mn-lt"/>
                <a:cs typeface="+mn-lt"/>
              </a:rPr>
              <a:t>pisteen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tehtävä</a:t>
            </a:r>
            <a:r>
              <a:rPr lang="en-US" sz="1800" dirty="0">
                <a:ea typeface="+mn-lt"/>
                <a:cs typeface="+mn-lt"/>
              </a:rPr>
              <a:t>: 0-3-6-9-12-15-18</a:t>
            </a:r>
            <a:endParaRPr lang="en-US" sz="1800" dirty="0"/>
          </a:p>
          <a:p>
            <a:pPr marL="344170" indent="-344170"/>
            <a:endParaRPr lang="en-US" sz="1800"/>
          </a:p>
          <a:p>
            <a:pPr marL="344170" indent="-344170"/>
            <a:r>
              <a:rPr lang="en-US" sz="1800" b="1" dirty="0" err="1">
                <a:ea typeface="+mn-lt"/>
                <a:cs typeface="+mn-lt"/>
              </a:rPr>
              <a:t>Kirjoitustaidon</a:t>
            </a:r>
            <a:r>
              <a:rPr lang="en-US" sz="1800" b="1" dirty="0">
                <a:ea typeface="+mn-lt"/>
                <a:cs typeface="+mn-lt"/>
              </a:rPr>
              <a:t> </a:t>
            </a:r>
            <a:r>
              <a:rPr lang="en-US" sz="1800" b="1" dirty="0" err="1">
                <a:ea typeface="+mn-lt"/>
                <a:cs typeface="+mn-lt"/>
              </a:rPr>
              <a:t>koe</a:t>
            </a:r>
            <a:r>
              <a:rPr lang="en-US" sz="1800" b="1" dirty="0">
                <a:ea typeface="+mn-lt"/>
                <a:cs typeface="+mn-lt"/>
              </a:rPr>
              <a:t>: 60p.</a:t>
            </a:r>
            <a:endParaRPr lang="en-US" sz="1800" b="1" dirty="0"/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0-5-10-15-20-25-30-35-40-45-50-55-60</a:t>
            </a:r>
            <a:endParaRPr lang="en-US" sz="1800" dirty="0"/>
          </a:p>
          <a:p>
            <a:pPr marL="344170" indent="-344170"/>
            <a:endParaRPr lang="en-US" sz="1800"/>
          </a:p>
          <a:p>
            <a:pPr marL="344170" indent="-344170"/>
            <a:r>
              <a:rPr lang="en-US" sz="1800" b="1" dirty="0" err="1">
                <a:ea typeface="+mn-lt"/>
                <a:cs typeface="+mn-lt"/>
              </a:rPr>
              <a:t>Yhteensä</a:t>
            </a:r>
            <a:r>
              <a:rPr lang="en-US" sz="1800" b="1" dirty="0">
                <a:ea typeface="+mn-lt"/>
                <a:cs typeface="+mn-lt"/>
              </a:rPr>
              <a:t>: 120p.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903209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0662B3-70D8-407F-B75E-481846678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endParaRPr lang="en-US" sz="36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C2A64-E379-4A1F-808C-0BE3E201F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422" y="647750"/>
            <a:ext cx="6584181" cy="5571066"/>
          </a:xfrm>
        </p:spPr>
        <p:txBody>
          <a:bodyPr anchor="ctr">
            <a:normAutofit/>
          </a:bodyPr>
          <a:lstStyle/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Teksti otsikoidaan valitun näkökulman mukaisesti.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Älä käytä väliotsikoita.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Pituussuositus on 6000 merkkiä. Merkkimäärä ei ole normi vaan suositus. Vastaustilassa on merkkimäärälaskuri.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Muista kirjoittaa tekstisi oikeaan laatikkoon!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0445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D5D882-7B8E-4136-9978-C6406989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331944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 panose="020B0604020202020204"/>
              </a:rPr>
              <a:t>Esimerkki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kirjoitustaidon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vastauksen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rakentamisesta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0DDFD-EB1A-4D0D-A0E9-3FEE35D67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309" y="647750"/>
            <a:ext cx="6641690" cy="5973632"/>
          </a:xfrm>
        </p:spPr>
        <p:txBody>
          <a:bodyPr anchor="ctr">
            <a:normAutofit/>
          </a:bodyPr>
          <a:lstStyle/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solidFill>
                  <a:srgbClr val="FF0000"/>
                </a:solidFill>
                <a:ea typeface="+mn-lt"/>
                <a:cs typeface="+mn-lt"/>
              </a:rPr>
              <a:t>Teema</a:t>
            </a:r>
            <a:r>
              <a:rPr lang="fi-FI" sz="2400" dirty="0">
                <a:ea typeface="+mn-lt"/>
                <a:cs typeface="+mn-lt"/>
              </a:rPr>
              <a:t>: Taide</a:t>
            </a:r>
            <a:endParaRPr lang="en-US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fi-FI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solidFill>
                  <a:srgbClr val="FF0000"/>
                </a:solidFill>
                <a:ea typeface="+mn-lt"/>
                <a:cs typeface="+mn-lt"/>
              </a:rPr>
              <a:t>Aiheet</a:t>
            </a:r>
            <a:r>
              <a:rPr lang="fi-FI" sz="2400" dirty="0">
                <a:ea typeface="+mn-lt"/>
                <a:cs typeface="+mn-lt"/>
              </a:rPr>
              <a:t>: Taiteen merkitys, Taide ja raha, Vaikuttava taide, Mikä kaikki on taidetta?, Suhteeni taiteeseen</a:t>
            </a:r>
          </a:p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fi-FI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solidFill>
                  <a:srgbClr val="FF0000"/>
                </a:solidFill>
                <a:ea typeface="+mn-lt"/>
                <a:cs typeface="+mn-lt"/>
              </a:rPr>
              <a:t>Aineistoja</a:t>
            </a:r>
            <a:r>
              <a:rPr lang="fi-FI" sz="2400" dirty="0">
                <a:ea typeface="+mn-lt"/>
                <a:cs typeface="+mn-lt"/>
              </a:rPr>
              <a:t>: 5-7 kpl, vähintään kahta pitää käyttää</a:t>
            </a:r>
            <a:endParaRPr lang="en-US" sz="240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fi-FI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solidFill>
                  <a:srgbClr val="FF0000"/>
                </a:solidFill>
                <a:ea typeface="+mn-lt"/>
                <a:cs typeface="+mn-lt"/>
              </a:rPr>
              <a:t>Näkökulma</a:t>
            </a:r>
            <a:r>
              <a:rPr lang="fi-FI" sz="2400" dirty="0">
                <a:ea typeface="+mn-lt"/>
                <a:cs typeface="+mn-lt"/>
              </a:rPr>
              <a:t>: Taiteen merkitys Suomen historiassa, Taiteen merkitys nuorelle, Sanataiteen merkitys jne. </a:t>
            </a:r>
            <a:endParaRPr lang="fi-FI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79792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5BF159-541B-40A9-9FAC-439A71B37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 panose="020B0604020202020204"/>
              </a:rPr>
              <a:t>Kappalejako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42E56-0E84-4B34-8650-6AA5E22A3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34" y="647750"/>
            <a:ext cx="7303047" cy="5571066"/>
          </a:xfrm>
        </p:spPr>
        <p:txBody>
          <a:bodyPr anchor="ctr">
            <a:normAutofit/>
          </a:bodyPr>
          <a:lstStyle/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ea typeface="+mn-lt"/>
                <a:cs typeface="+mn-lt"/>
              </a:rPr>
              <a:t>Kappalejako auttaa kirjoittajaa ja lukijaa hahmottamaan, milloin siirrytään uuteen asiaan.</a:t>
            </a:r>
            <a:endParaRPr lang="en-US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ea typeface="+mn-lt"/>
                <a:cs typeface="+mn-lt"/>
              </a:rPr>
              <a:t>Jokaisessa kappaleessa on </a:t>
            </a:r>
            <a:r>
              <a:rPr lang="fi-FI" dirty="0">
                <a:highlight>
                  <a:srgbClr val="FFFF00"/>
                </a:highlight>
                <a:ea typeface="+mn-lt"/>
                <a:cs typeface="+mn-lt"/>
              </a:rPr>
              <a:t>ydinvirke</a:t>
            </a:r>
            <a:r>
              <a:rPr lang="fi-FI" dirty="0">
                <a:ea typeface="+mn-lt"/>
                <a:cs typeface="+mn-lt"/>
              </a:rPr>
              <a:t> ja </a:t>
            </a:r>
            <a:r>
              <a:rPr lang="fi-FI" dirty="0">
                <a:highlight>
                  <a:srgbClr val="FFFF00"/>
                </a:highlight>
                <a:ea typeface="+mn-lt"/>
                <a:cs typeface="+mn-lt"/>
              </a:rPr>
              <a:t>muutamia tukivirkkeitä.</a:t>
            </a:r>
            <a:endParaRPr lang="en-US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Aft>
                <a:spcPts val="0"/>
              </a:spcAft>
            </a:pPr>
            <a:r>
              <a:rPr lang="fi-FI" sz="2000" dirty="0">
                <a:highlight>
                  <a:srgbClr val="FFFF00"/>
                </a:highlight>
                <a:ea typeface="+mn-lt"/>
                <a:cs typeface="+mn-lt"/>
              </a:rPr>
              <a:t>Sisällissodasta kirjoitettiin sekä proosaa että lyriikkaa.</a:t>
            </a:r>
            <a:r>
              <a:rPr lang="fi-FI" sz="2000" dirty="0">
                <a:ea typeface="+mn-lt"/>
                <a:cs typeface="+mn-lt"/>
              </a:rPr>
              <a:t> </a:t>
            </a:r>
            <a:r>
              <a:rPr lang="fi-FI" sz="2000" dirty="0">
                <a:highlight>
                  <a:srgbClr val="00FF00"/>
                </a:highlight>
                <a:ea typeface="+mn-lt"/>
                <a:cs typeface="+mn-lt"/>
              </a:rPr>
              <a:t>Tärkeimmät sotaa kuvaavat teokset ovat Täällä Pohjantähden alla ja Hurskas kurjuus. Niissä katsotaan sotaa erityisesti kotirintaman silmin.</a:t>
            </a:r>
            <a:endParaRPr lang="en-US" sz="200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ea typeface="+mn-lt"/>
                <a:cs typeface="+mn-lt"/>
              </a:rPr>
              <a:t>Kappaleet erotetaan toisistaan tyhjällä rivillä.</a:t>
            </a:r>
            <a:endParaRPr lang="en-US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ea typeface="+mn-lt"/>
                <a:cs typeface="+mn-lt"/>
              </a:rPr>
              <a:t>Yksi virke ei voi olla yksi kappale.</a:t>
            </a:r>
            <a:endParaRPr lang="en-US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ea typeface="+mn-lt"/>
                <a:cs typeface="+mn-lt"/>
              </a:rPr>
              <a:t>Kappaleiden pituutta kannattaa vaihdella.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79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31CBC4-C47C-466F-9816-60CD83AA5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3261931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 panose="020B0604020202020204"/>
              </a:rPr>
              <a:t>Aineistoon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viittaaminen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kirjoitustaidon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kokeessa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6BD82-B829-413B-971A-C37B94073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34" y="647750"/>
            <a:ext cx="7317425" cy="5571066"/>
          </a:xfrm>
        </p:spPr>
        <p:txBody>
          <a:bodyPr anchor="ctr">
            <a:normAutofit/>
          </a:bodyPr>
          <a:lstStyle/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omaääninen teksti 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keskustelu aineistojen kanssa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oma ääni ja aineistojen äänet erottuvat selkeästi toisistaan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hyödynnetään useita aineistoja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referointi ja suora lainaaminen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ensimmäisessä viittauksessa aineistosta perustiedot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myöhemmissä viittauksissa käytetään sukunimeä tai tekstilajia</a:t>
            </a:r>
          </a:p>
          <a:p>
            <a:pPr marL="182245" indent="-182245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oma näkemys tai kanta tulee selkeästi esiin ja on vakuuttavasti perusteltu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86744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8E1CDC-18B9-4589-8D07-98C9C1666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904" y="1201723"/>
            <a:ext cx="3621365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200" dirty="0" err="1">
                <a:cs typeface="Arial" panose="020B0604020202020204"/>
              </a:rPr>
              <a:t>Esimerkki</a:t>
            </a:r>
            <a:r>
              <a:rPr lang="en-US" sz="3200" dirty="0">
                <a:cs typeface="Arial" panose="020B0604020202020204"/>
              </a:rPr>
              <a:t> </a:t>
            </a:r>
            <a:r>
              <a:rPr lang="en-US" sz="3200" dirty="0" err="1">
                <a:cs typeface="Arial" panose="020B0604020202020204"/>
              </a:rPr>
              <a:t>aineisto-viittauksesta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73167-F486-46BA-AD52-A19B6B56B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8686" y="647750"/>
            <a:ext cx="6713577" cy="5571066"/>
          </a:xfrm>
        </p:spPr>
        <p:txBody>
          <a:bodyPr anchor="ctr">
            <a:normAutofit/>
          </a:bodyPr>
          <a:lstStyle/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1800" b="1" dirty="0">
                <a:ea typeface="+mn-lt"/>
                <a:cs typeface="+mn-lt"/>
              </a:rPr>
              <a:t>Kun viittaat aineistoon ensimmäisen kerran, mainitse kaikki perustiedot.</a:t>
            </a:r>
            <a:endParaRPr lang="en-US" sz="1800" b="1" dirty="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latin typeface="Gill Sans MT"/>
              </a:rPr>
              <a:t>Tomi Ahoranta kertoo Ylen artikkelissa (20.5.2018) kansalaissodan vaikutuksesta kirjallisuuteen.</a:t>
            </a:r>
            <a:endParaRPr lang="en-US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1800" b="1" dirty="0">
                <a:ea typeface="+mn-lt"/>
                <a:cs typeface="+mn-lt"/>
              </a:rPr>
              <a:t>Seuraavassa viittauksessa riittää kirjoittajan sukunimi tai tekstilaji.</a:t>
            </a:r>
            <a:endParaRPr lang="en-US" sz="1800" b="1" dirty="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ea typeface="+mn-lt"/>
                <a:cs typeface="+mn-lt"/>
              </a:rPr>
              <a:t>Ahoranta suhtautuu sotaan kriittisesti. / Artikkelissa sotaan suhtaudutaan kriittisesti.</a:t>
            </a:r>
            <a:endParaRPr lang="en-US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1800" b="1" dirty="0">
                <a:ea typeface="+mn-lt"/>
                <a:cs typeface="+mn-lt"/>
              </a:rPr>
              <a:t>Muista selventää, kenen tiedoista tai ajatuksista on kyse.</a:t>
            </a:r>
            <a:endParaRPr lang="en-US" sz="1800" b="1" dirty="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ea typeface="+mn-lt"/>
                <a:cs typeface="+mn-lt"/>
              </a:rPr>
              <a:t>Tomi Ahoranta valottaa toimittaja Minna Rosvallin artikkelissa sodan taustoja.</a:t>
            </a:r>
            <a:endParaRPr lang="en-US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1800" b="1" dirty="0">
                <a:ea typeface="+mn-lt"/>
                <a:cs typeface="+mn-lt"/>
              </a:rPr>
              <a:t>Käytä preesens-muotoa.</a:t>
            </a:r>
            <a:endParaRPr lang="en-US" sz="1800" b="1" dirty="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ea typeface="+mn-lt"/>
                <a:cs typeface="+mn-lt"/>
              </a:rPr>
              <a:t>Artikkelissa korostetaan vastakkainasettelua.</a:t>
            </a:r>
            <a:endParaRPr lang="en-US" dirty="0">
              <a:ea typeface="+mn-lt"/>
              <a:cs typeface="+mn-lt"/>
            </a:endParaRPr>
          </a:p>
          <a:p>
            <a:pPr marL="344170" indent="-344170"/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6819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57E82B-1761-4F7E-B1C5-E751F72B8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262" y="1029195"/>
            <a:ext cx="2557441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Referointi</a:t>
            </a:r>
            <a:r>
              <a:rPr lang="en-US" sz="3600" dirty="0">
                <a:cs typeface="Arial"/>
              </a:rPr>
              <a:t> ja </a:t>
            </a:r>
            <a:r>
              <a:rPr lang="en-US" sz="3600" dirty="0" err="1">
                <a:cs typeface="Arial"/>
              </a:rPr>
              <a:t>siteeraus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F1F20-8A5D-4E96-9C10-15E95C03E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7253" y="647750"/>
            <a:ext cx="7921273" cy="5571066"/>
          </a:xfrm>
        </p:spPr>
        <p:txBody>
          <a:bodyPr anchor="ctr">
            <a:normAutofit/>
          </a:bodyPr>
          <a:lstStyle/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b="1" dirty="0">
                <a:ea typeface="+mn-lt"/>
                <a:cs typeface="+mn-lt"/>
              </a:rPr>
              <a:t>Referoi enemmän, siteeraa vai kaikkein välttämättömin.</a:t>
            </a:r>
            <a:endParaRPr lang="en-US" b="1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dirty="0">
                <a:latin typeface="Gill Sans MT"/>
              </a:rPr>
              <a:t>Siteerauksissa toimi näiden mallien mukaan:</a:t>
            </a:r>
            <a:endParaRPr lang="en-US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Aft>
                <a:spcPts val="0"/>
              </a:spcAft>
            </a:pPr>
            <a:r>
              <a:rPr lang="fi-FI" sz="2000" dirty="0">
                <a:latin typeface="Gill Sans MT"/>
              </a:rPr>
              <a:t>Tomi Ahoranta kertoo Ylen artikkelissa</a:t>
            </a:r>
            <a:r>
              <a:rPr lang="fi-FI" sz="2000" dirty="0">
                <a:highlight>
                  <a:srgbClr val="FFFF00"/>
                </a:highlight>
                <a:latin typeface="Gill Sans MT"/>
              </a:rPr>
              <a:t>: “T</a:t>
            </a:r>
            <a:r>
              <a:rPr lang="fi-FI" sz="2000" dirty="0">
                <a:latin typeface="Gill Sans MT"/>
              </a:rPr>
              <a:t>ämä Suomen sisällissota saattaa olla edelleen maailman parhaiten dokumentoitu sisällissota</a:t>
            </a:r>
            <a:r>
              <a:rPr lang="fi-FI" sz="2000" dirty="0">
                <a:highlight>
                  <a:srgbClr val="FFFF00"/>
                </a:highlight>
                <a:latin typeface="Gill Sans MT"/>
              </a:rPr>
              <a:t>.”</a:t>
            </a:r>
            <a:endParaRPr lang="en-US" sz="200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Aft>
                <a:spcPts val="0"/>
              </a:spcAft>
            </a:pPr>
            <a:r>
              <a:rPr lang="fi-FI" sz="2000" dirty="0">
                <a:latin typeface="Gill Sans MT"/>
              </a:rPr>
              <a:t>“Tämä Suomen sisällissota saattaa olla edelleen maailman parhaiten dokumentoitu sisällissota</a:t>
            </a:r>
            <a:r>
              <a:rPr lang="fi-FI" sz="2000" dirty="0">
                <a:highlight>
                  <a:srgbClr val="FFFF00"/>
                </a:highlight>
                <a:latin typeface="Gill Sans MT"/>
              </a:rPr>
              <a:t>”, k</a:t>
            </a:r>
            <a:r>
              <a:rPr lang="fi-FI" sz="2000" dirty="0">
                <a:latin typeface="Gill Sans MT"/>
              </a:rPr>
              <a:t>ertoo Tomi Ahoranta Ylen artikkelissa</a:t>
            </a:r>
            <a:r>
              <a:rPr lang="fi-FI" sz="2000" dirty="0">
                <a:highlight>
                  <a:srgbClr val="FFFF00"/>
                </a:highlight>
                <a:latin typeface="Gill Sans MT"/>
              </a:rPr>
              <a:t>.</a:t>
            </a:r>
            <a:endParaRPr lang="en-US" sz="200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Aft>
                <a:spcPts val="0"/>
              </a:spcAft>
            </a:pPr>
            <a:r>
              <a:rPr lang="fi-FI" sz="2000" dirty="0">
                <a:latin typeface="Gill Sans MT"/>
              </a:rPr>
              <a:t>Tieto eri osapuolten kohtaloista on säilynyt hyvin, sillä </a:t>
            </a:r>
            <a:r>
              <a:rPr lang="fi-FI" sz="2000" dirty="0">
                <a:highlight>
                  <a:srgbClr val="FFFF00"/>
                </a:highlight>
                <a:latin typeface="Gill Sans MT"/>
              </a:rPr>
              <a:t>“t</a:t>
            </a:r>
            <a:r>
              <a:rPr lang="fi-FI" sz="2000" dirty="0">
                <a:latin typeface="Gill Sans MT"/>
              </a:rPr>
              <a:t>ämä Suomen sisällissota saattaa olla edelleen maailman parhaiten dokumentoitu sisällissota</a:t>
            </a:r>
            <a:r>
              <a:rPr lang="fi-FI" sz="2000" dirty="0">
                <a:highlight>
                  <a:srgbClr val="FFFF00"/>
                </a:highlight>
                <a:latin typeface="Gill Sans MT"/>
              </a:rPr>
              <a:t>”, k</a:t>
            </a:r>
            <a:r>
              <a:rPr lang="fi-FI" sz="2000" dirty="0">
                <a:latin typeface="Gill Sans MT"/>
              </a:rPr>
              <a:t>uten Tomi Ahoranta Ylen artikkelissa mainitsee</a:t>
            </a:r>
            <a:r>
              <a:rPr lang="fi-FI" sz="2000" dirty="0">
                <a:highlight>
                  <a:srgbClr val="FFFF00"/>
                </a:highlight>
                <a:latin typeface="Gill Sans MT"/>
              </a:rPr>
              <a:t>.</a:t>
            </a:r>
            <a:endParaRPr lang="en-US" sz="2000" dirty="0">
              <a:ea typeface="+mn-lt"/>
              <a:cs typeface="+mn-lt"/>
            </a:endParaRPr>
          </a:p>
          <a:p>
            <a:pPr marL="344170" indent="-344170"/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70882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F598CE-664C-4AE3-98F2-903810D6F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3261931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Etene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kirjoitustaidon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kokeessa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näin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AB209-3F8E-4878-B9D4-43F06CAE7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5850936" cy="5571066"/>
          </a:xfrm>
        </p:spPr>
        <p:txBody>
          <a:bodyPr anchor="ctr">
            <a:normAutofit/>
          </a:bodyPr>
          <a:lstStyle/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2400" dirty="0">
                <a:ea typeface="+mn-lt"/>
                <a:cs typeface="+mn-lt"/>
              </a:rPr>
              <a:t>1) Lue aiheet ja hahmota teema.</a:t>
            </a:r>
            <a:endParaRPr lang="en-US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2400" dirty="0">
                <a:ea typeface="+mn-lt"/>
                <a:cs typeface="+mn-lt"/>
              </a:rPr>
              <a:t>2) Silmäile aineistot.</a:t>
            </a:r>
            <a:endParaRPr lang="en-US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2400" dirty="0">
                <a:ea typeface="+mn-lt"/>
                <a:cs typeface="+mn-lt"/>
              </a:rPr>
              <a:t>3) Valitse aihe ja rajaa näkökulma.</a:t>
            </a:r>
            <a:endParaRPr lang="en-US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2400" dirty="0">
                <a:ea typeface="+mn-lt"/>
                <a:cs typeface="+mn-lt"/>
              </a:rPr>
              <a:t>4) Ideoi.</a:t>
            </a:r>
            <a:endParaRPr lang="en-US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2400" dirty="0">
                <a:ea typeface="+mn-lt"/>
                <a:cs typeface="+mn-lt"/>
              </a:rPr>
              <a:t>5) Valitse aineistot.</a:t>
            </a:r>
            <a:endParaRPr lang="en-US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2400" dirty="0">
                <a:ea typeface="+mn-lt"/>
                <a:cs typeface="+mn-lt"/>
              </a:rPr>
              <a:t>6) </a:t>
            </a:r>
            <a:r>
              <a:rPr lang="fi-FI" sz="2400" dirty="0">
                <a:latin typeface="Gill Sans MT"/>
              </a:rPr>
              <a:t>Tee kappalejakosuunnitelma.</a:t>
            </a:r>
            <a:endParaRPr lang="en-US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2400" dirty="0">
                <a:ea typeface="+mn-lt"/>
                <a:cs typeface="+mn-lt"/>
              </a:rPr>
              <a:t>7) Kirjoita teksti.</a:t>
            </a:r>
            <a:endParaRPr lang="en-US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2400" dirty="0">
                <a:ea typeface="+mn-lt"/>
                <a:cs typeface="+mn-lt"/>
              </a:rPr>
              <a:t>8) Lue tekstisi, keksi otsikko ja korjaa kielivirheet.</a:t>
            </a:r>
            <a:endParaRPr lang="en-US" sz="2400" dirty="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Aft>
                <a:spcPts val="0"/>
              </a:spcAft>
            </a:pPr>
            <a:r>
              <a:rPr lang="fi-FI" sz="2400" dirty="0">
                <a:ea typeface="+mn-lt"/>
                <a:cs typeface="+mn-lt"/>
              </a:rPr>
              <a:t>9) Palauta.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7315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D8A035-9978-419E-94C1-0ECF42E58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3333818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 panose="020B0604020202020204"/>
              </a:rPr>
              <a:t>Kirjoitustaidon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kokeen</a:t>
            </a:r>
            <a:r>
              <a:rPr lang="en-US" sz="3600" dirty="0">
                <a:cs typeface="Arial" panose="020B0604020202020204"/>
              </a:rPr>
              <a:t> </a:t>
            </a:r>
            <a:r>
              <a:rPr lang="en-US" sz="3600" dirty="0" err="1">
                <a:cs typeface="Arial" panose="020B0604020202020204"/>
              </a:rPr>
              <a:t>arviointi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D9BC8-5AD7-4E7F-9DF0-33A14B596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6469162" cy="5571066"/>
          </a:xfrm>
        </p:spPr>
        <p:txBody>
          <a:bodyPr anchor="ctr">
            <a:normAutofit/>
          </a:bodyPr>
          <a:lstStyle/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arviointiskaala 0–60 p. </a:t>
            </a:r>
            <a:endParaRPr lang="en-US" sz="240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asteikko 5 pisteen välein</a:t>
            </a:r>
            <a:endParaRPr lang="en-US" sz="2400">
              <a:ea typeface="+mn-lt"/>
              <a:cs typeface="+mn-lt"/>
            </a:endParaRPr>
          </a:p>
          <a:p>
            <a:pPr marL="344170" indent="-34417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arviointikohteet:</a:t>
            </a:r>
            <a:endParaRPr lang="en-US" sz="240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solidFill>
                  <a:srgbClr val="FF0000"/>
                </a:solidFill>
                <a:ea typeface="+mn-lt"/>
                <a:cs typeface="+mn-lt"/>
              </a:rPr>
              <a:t>kokonaiskuva kirjoitustaidosta (painotettu)</a:t>
            </a:r>
            <a:endParaRPr lang="en-US" sz="240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solidFill>
                  <a:srgbClr val="FF0000"/>
                </a:solidFill>
                <a:ea typeface="+mn-lt"/>
                <a:cs typeface="+mn-lt"/>
              </a:rPr>
              <a:t>tekstin rakenne (painotettu)</a:t>
            </a:r>
            <a:endParaRPr lang="en-US" sz="240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solidFill>
                  <a:srgbClr val="FF0000"/>
                </a:solidFill>
                <a:ea typeface="+mn-lt"/>
                <a:cs typeface="+mn-lt"/>
              </a:rPr>
              <a:t>kieli ja tyyli (painotettu)</a:t>
            </a:r>
            <a:endParaRPr lang="en-US" sz="240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näkökulma-, sisältö- ja aineistovalinnat</a:t>
            </a:r>
            <a:endParaRPr lang="en-US" sz="2400">
              <a:ea typeface="+mn-lt"/>
              <a:cs typeface="+mn-lt"/>
            </a:endParaRPr>
          </a:p>
          <a:p>
            <a:pPr marL="795020" lvl="1" indent="-33782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fi-FI" sz="2400" dirty="0">
                <a:ea typeface="+mn-lt"/>
                <a:cs typeface="+mn-lt"/>
              </a:rPr>
              <a:t>aineistojen käyttö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9092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854682-C92B-4DEE-B2A4-6D746374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>
                <a:cs typeface="Arial"/>
              </a:rPr>
              <a:t>Miten </a:t>
            </a:r>
            <a:r>
              <a:rPr lang="en-US" sz="3600" dirty="0" err="1">
                <a:cs typeface="Arial"/>
              </a:rPr>
              <a:t>voi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valmistautua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kokeeseen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288F8-9B3B-474A-9793-C65E21233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8045" y="647750"/>
            <a:ext cx="6972369" cy="557106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sz="2400" err="1">
                <a:ea typeface="+mn-lt"/>
                <a:cs typeface="+mn-lt"/>
              </a:rPr>
              <a:t>Kertaa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käsitteet</a:t>
            </a:r>
            <a:r>
              <a:rPr lang="en-US" sz="2400" dirty="0">
                <a:ea typeface="+mn-lt"/>
                <a:cs typeface="+mn-lt"/>
              </a:rPr>
              <a:t>. </a:t>
            </a:r>
            <a:endParaRPr lang="en-US" sz="2400">
              <a:cs typeface="Arial" panose="020B0604020202020204"/>
            </a:endParaRPr>
          </a:p>
          <a:p>
            <a:pPr marL="344170" indent="-344170"/>
            <a:r>
              <a:rPr lang="en-US" sz="2400" dirty="0">
                <a:ea typeface="+mn-lt"/>
                <a:cs typeface="+mn-lt"/>
              </a:rPr>
              <a:t>Lue </a:t>
            </a:r>
            <a:r>
              <a:rPr lang="en-US" sz="2400" err="1">
                <a:ea typeface="+mn-lt"/>
                <a:cs typeface="+mn-lt"/>
              </a:rPr>
              <a:t>Jukolan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Tekstioppia</a:t>
            </a:r>
            <a:r>
              <a:rPr lang="en-US" sz="2400" dirty="0">
                <a:ea typeface="+mn-lt"/>
                <a:cs typeface="+mn-lt"/>
              </a:rPr>
              <a:t>. </a:t>
            </a:r>
            <a:endParaRPr lang="en-US" sz="2400">
              <a:cs typeface="Arial"/>
            </a:endParaRPr>
          </a:p>
          <a:p>
            <a:pPr marL="344170" indent="-344170"/>
            <a:r>
              <a:rPr lang="en-US" sz="2400" err="1">
                <a:ea typeface="+mn-lt"/>
                <a:cs typeface="+mn-lt"/>
              </a:rPr>
              <a:t>Kertaa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aineistoon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viittaaminen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>
              <a:cs typeface="Arial"/>
            </a:endParaRPr>
          </a:p>
          <a:p>
            <a:pPr marL="344170" indent="-344170"/>
            <a:r>
              <a:rPr lang="en-US" sz="2400" err="1">
                <a:ea typeface="+mn-lt"/>
                <a:cs typeface="+mn-lt"/>
              </a:rPr>
              <a:t>Käy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>
                <a:ea typeface="+mn-lt"/>
                <a:cs typeface="+mn-lt"/>
              </a:rPr>
              <a:t>läpi aiempia yo-kokeita. </a:t>
            </a:r>
            <a:endParaRPr lang="en-US" sz="2400">
              <a:cs typeface="Arial"/>
            </a:endParaRPr>
          </a:p>
          <a:p>
            <a:pPr marL="344170" indent="-344170"/>
            <a:r>
              <a:rPr lang="en-US" sz="2400" dirty="0">
                <a:ea typeface="+mn-lt"/>
                <a:cs typeface="+mn-lt"/>
              </a:rPr>
              <a:t>Lue </a:t>
            </a:r>
            <a:r>
              <a:rPr lang="en-US" sz="2400" err="1">
                <a:ea typeface="+mn-lt"/>
                <a:cs typeface="+mn-lt"/>
              </a:rPr>
              <a:t>omia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äidinkielen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tekstejä</a:t>
            </a:r>
            <a:r>
              <a:rPr lang="en-US" sz="2400" dirty="0">
                <a:ea typeface="+mn-lt"/>
                <a:cs typeface="+mn-lt"/>
              </a:rPr>
              <a:t> ja </a:t>
            </a:r>
            <a:r>
              <a:rPr lang="en-US" sz="2400" err="1">
                <a:ea typeface="+mn-lt"/>
                <a:cs typeface="+mn-lt"/>
              </a:rPr>
              <a:t>niiden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palautteita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>
              <a:cs typeface="Arial"/>
            </a:endParaRPr>
          </a:p>
          <a:p>
            <a:pPr marL="344170" indent="-344170"/>
            <a:r>
              <a:rPr lang="en-US" sz="2400" err="1">
                <a:ea typeface="+mn-lt"/>
                <a:cs typeface="+mn-lt"/>
              </a:rPr>
              <a:t>Rauhoita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viimeinen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ilta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ennen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koetta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4454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91035F-F108-46E8-850B-8746A924E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r>
              <a:rPr lang="en-US" sz="3600" dirty="0" err="1">
                <a:cs typeface="Arial"/>
              </a:rPr>
              <a:t>Koepäivänä</a:t>
            </a:r>
            <a:endParaRPr lang="en-US" sz="3600" dirty="0" err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E3545-7392-4251-A895-AEB602F77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5850936" cy="557106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sz="2400" dirty="0" err="1">
                <a:ea typeface="+mn-lt"/>
                <a:cs typeface="+mn-lt"/>
              </a:rPr>
              <a:t>Pakkaa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hyvät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eväät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mukaan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>
              <a:cs typeface="Arial" panose="020B0604020202020204"/>
            </a:endParaRPr>
          </a:p>
          <a:p>
            <a:pPr marL="344170" indent="-344170"/>
            <a:r>
              <a:rPr lang="en-US" sz="2400" dirty="0">
                <a:ea typeface="+mn-lt"/>
                <a:cs typeface="+mn-lt"/>
              </a:rPr>
              <a:t>Pue </a:t>
            </a:r>
            <a:r>
              <a:rPr lang="en-US" sz="2400" dirty="0" err="1">
                <a:ea typeface="+mn-lt"/>
                <a:cs typeface="+mn-lt"/>
              </a:rPr>
              <a:t>vaatteet</a:t>
            </a:r>
            <a:r>
              <a:rPr lang="en-US" sz="2400" dirty="0">
                <a:ea typeface="+mn-lt"/>
                <a:cs typeface="+mn-lt"/>
              </a:rPr>
              <a:t>, </a:t>
            </a:r>
            <a:r>
              <a:rPr lang="en-US" sz="2400" dirty="0" err="1">
                <a:ea typeface="+mn-lt"/>
                <a:cs typeface="+mn-lt"/>
              </a:rPr>
              <a:t>joissa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ei</a:t>
            </a:r>
            <a:r>
              <a:rPr lang="en-US" sz="2400" dirty="0">
                <a:ea typeface="+mn-lt"/>
                <a:cs typeface="+mn-lt"/>
              </a:rPr>
              <a:t> ole </a:t>
            </a:r>
            <a:r>
              <a:rPr lang="en-US" sz="2400" dirty="0" err="1">
                <a:ea typeface="+mn-lt"/>
                <a:cs typeface="+mn-lt"/>
              </a:rPr>
              <a:t>tekstiä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>
              <a:cs typeface="Arial"/>
            </a:endParaRPr>
          </a:p>
          <a:p>
            <a:pPr marL="344170" indent="-344170"/>
            <a:r>
              <a:rPr lang="en-US" sz="2400" dirty="0">
                <a:ea typeface="+mn-lt"/>
                <a:cs typeface="+mn-lt"/>
              </a:rPr>
              <a:t>Ota </a:t>
            </a:r>
            <a:r>
              <a:rPr lang="en-US" sz="2400" dirty="0" err="1">
                <a:ea typeface="+mn-lt"/>
                <a:cs typeface="+mn-lt"/>
              </a:rPr>
              <a:t>mukaan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kynä</a:t>
            </a:r>
            <a:r>
              <a:rPr lang="en-US" sz="2400" dirty="0">
                <a:ea typeface="+mn-lt"/>
                <a:cs typeface="+mn-lt"/>
              </a:rPr>
              <a:t>, </a:t>
            </a:r>
            <a:r>
              <a:rPr lang="en-US" sz="2400" dirty="0" err="1">
                <a:ea typeface="+mn-lt"/>
                <a:cs typeface="+mn-lt"/>
              </a:rPr>
              <a:t>kumi</a:t>
            </a:r>
            <a:r>
              <a:rPr lang="en-US" sz="2400" dirty="0">
                <a:ea typeface="+mn-lt"/>
                <a:cs typeface="+mn-lt"/>
              </a:rPr>
              <a:t> ja </a:t>
            </a:r>
            <a:r>
              <a:rPr lang="en-US" sz="2400" dirty="0" err="1">
                <a:ea typeface="+mn-lt"/>
                <a:cs typeface="+mn-lt"/>
              </a:rPr>
              <a:t>kuulokkeet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>
              <a:cs typeface="Arial"/>
            </a:endParaRPr>
          </a:p>
          <a:p>
            <a:pPr marL="344170" indent="-344170"/>
            <a:r>
              <a:rPr lang="en-US" sz="2400" err="1">
                <a:ea typeface="+mn-lt"/>
                <a:cs typeface="+mn-lt"/>
              </a:rPr>
              <a:t>Älä</a:t>
            </a:r>
            <a:r>
              <a:rPr lang="en-US" sz="2400" dirty="0">
                <a:ea typeface="+mn-lt"/>
                <a:cs typeface="+mn-lt"/>
              </a:rPr>
              <a:t> tee </a:t>
            </a:r>
            <a:r>
              <a:rPr lang="en-US" sz="2400" err="1">
                <a:ea typeface="+mn-lt"/>
                <a:cs typeface="+mn-lt"/>
              </a:rPr>
              <a:t>muita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suunnitelmia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iltapäiväksi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>
              <a:cs typeface="Arial"/>
            </a:endParaRPr>
          </a:p>
          <a:p>
            <a:pPr marL="344170" indent="-344170"/>
            <a:r>
              <a:rPr lang="en-US" sz="2400" err="1">
                <a:ea typeface="+mn-lt"/>
                <a:cs typeface="+mn-lt"/>
              </a:rPr>
              <a:t>Varmista</a:t>
            </a:r>
            <a:r>
              <a:rPr lang="en-US" sz="2400" dirty="0">
                <a:ea typeface="+mn-lt"/>
                <a:cs typeface="+mn-lt"/>
              </a:rPr>
              <a:t>, </a:t>
            </a:r>
            <a:r>
              <a:rPr lang="en-US" sz="2400" err="1">
                <a:ea typeface="+mn-lt"/>
                <a:cs typeface="+mn-lt"/>
              </a:rPr>
              <a:t>että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kännykkä</a:t>
            </a:r>
            <a:r>
              <a:rPr lang="en-US" sz="2400" dirty="0">
                <a:ea typeface="+mn-lt"/>
                <a:cs typeface="+mn-lt"/>
              </a:rPr>
              <a:t> on </a:t>
            </a:r>
            <a:r>
              <a:rPr lang="en-US" sz="2400" err="1">
                <a:ea typeface="+mn-lt"/>
                <a:cs typeface="+mn-lt"/>
              </a:rPr>
              <a:t>suljettu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eikä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siinä</a:t>
            </a:r>
            <a:r>
              <a:rPr lang="en-US" sz="2400" dirty="0">
                <a:ea typeface="+mn-lt"/>
                <a:cs typeface="+mn-lt"/>
              </a:rPr>
              <a:t> ole </a:t>
            </a:r>
            <a:r>
              <a:rPr lang="en-US" sz="2400" err="1">
                <a:ea typeface="+mn-lt"/>
                <a:cs typeface="+mn-lt"/>
              </a:rPr>
              <a:t>hälytyksiä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>
              <a:cs typeface="Arial"/>
            </a:endParaRPr>
          </a:p>
          <a:p>
            <a:pPr marL="344170" indent="-344170"/>
            <a:r>
              <a:rPr lang="en-US" sz="2400" dirty="0">
                <a:ea typeface="+mn-lt"/>
                <a:cs typeface="+mn-lt"/>
              </a:rPr>
              <a:t>Tule </a:t>
            </a:r>
            <a:r>
              <a:rPr lang="en-US" sz="2400" err="1">
                <a:ea typeface="+mn-lt"/>
                <a:cs typeface="+mn-lt"/>
              </a:rPr>
              <a:t>ajoissa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paikalle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47656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B3440E-0F91-4EB3-B9CD-553C338D6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>
                <a:cs typeface="Arial"/>
              </a:rPr>
              <a:t>Kevät</a:t>
            </a:r>
            <a:br>
              <a:rPr lang="en-US" sz="3600" dirty="0">
                <a:cs typeface="Arial"/>
              </a:rPr>
            </a:br>
            <a:r>
              <a:rPr lang="en-US" sz="3600" dirty="0">
                <a:cs typeface="Arial"/>
              </a:rPr>
              <a:t>2022</a:t>
            </a:r>
            <a:br>
              <a:rPr lang="en-US" sz="3600" dirty="0">
                <a:cs typeface="Arial"/>
              </a:rPr>
            </a:br>
            <a:r>
              <a:rPr lang="en-US" sz="3600" dirty="0" err="1">
                <a:cs typeface="Arial"/>
              </a:rPr>
              <a:t>pisterajat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1F9FC-435B-409C-BB08-721F7AF84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5850936" cy="557106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sz="1800" dirty="0">
                <a:ea typeface="+mn-lt"/>
                <a:cs typeface="+mn-lt"/>
              </a:rPr>
              <a:t>A = 30</a:t>
            </a:r>
            <a:endParaRPr lang="en-US" sz="1800" dirty="0">
              <a:cs typeface="Arial" panose="020B0604020202020204"/>
            </a:endParaRPr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B = 41</a:t>
            </a:r>
            <a:endParaRPr lang="en-US" dirty="0"/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C = 53</a:t>
            </a:r>
            <a:endParaRPr lang="en-US" dirty="0"/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M = 64</a:t>
            </a:r>
            <a:endParaRPr lang="en-US" dirty="0"/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E = 74</a:t>
            </a:r>
            <a:endParaRPr lang="en-US" dirty="0"/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L = 89</a:t>
            </a:r>
            <a:endParaRPr lang="en-US" dirty="0"/>
          </a:p>
          <a:p>
            <a:pPr marL="344170" indent="-344170"/>
            <a:endParaRPr lang="en-US"/>
          </a:p>
          <a:p>
            <a:pPr marL="344170" indent="-344170"/>
            <a:r>
              <a:rPr lang="en-US" sz="1800" dirty="0" err="1">
                <a:ea typeface="+mn-lt"/>
                <a:cs typeface="+mn-lt"/>
              </a:rPr>
              <a:t>Esim</a:t>
            </a:r>
            <a:r>
              <a:rPr lang="en-US" sz="1800" dirty="0">
                <a:ea typeface="+mn-lt"/>
                <a:cs typeface="+mn-lt"/>
              </a:rPr>
              <a:t>. 6+9+15 (=</a:t>
            </a:r>
            <a:r>
              <a:rPr lang="en-US" sz="1800" dirty="0" err="1">
                <a:ea typeface="+mn-lt"/>
                <a:cs typeface="+mn-lt"/>
              </a:rPr>
              <a:t>Lukutaidosta</a:t>
            </a:r>
            <a:r>
              <a:rPr lang="en-US" sz="1800" dirty="0">
                <a:ea typeface="+mn-lt"/>
                <a:cs typeface="+mn-lt"/>
              </a:rPr>
              <a:t> 30p.) ja 30p. (</a:t>
            </a:r>
            <a:r>
              <a:rPr lang="en-US" sz="1800" dirty="0" err="1">
                <a:ea typeface="+mn-lt"/>
                <a:cs typeface="+mn-lt"/>
              </a:rPr>
              <a:t>Kirjoitustaidosta</a:t>
            </a:r>
            <a:r>
              <a:rPr lang="en-US" sz="1800" dirty="0">
                <a:ea typeface="+mn-lt"/>
                <a:cs typeface="+mn-lt"/>
              </a:rPr>
              <a:t>) = 60p. =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1923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C8AA6F9-869A-4854-87BC-6E8B35AEB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130" y="1201723"/>
            <a:ext cx="2442422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Äidinkielen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kokeessa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1C7AE-7E16-4E68-B7A3-F2ACE01B1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9706" y="647750"/>
            <a:ext cx="8453235" cy="5988009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dirty="0" err="1">
                <a:ea typeface="+mn-lt"/>
                <a:cs typeface="+mn-lt"/>
              </a:rPr>
              <a:t>Suunnittele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rauhassa</a:t>
            </a:r>
            <a:r>
              <a:rPr lang="en-US" dirty="0">
                <a:ea typeface="+mn-lt"/>
                <a:cs typeface="+mn-lt"/>
              </a:rPr>
              <a:t>. Varaa </a:t>
            </a:r>
            <a:r>
              <a:rPr lang="en-US" dirty="0" err="1">
                <a:ea typeface="+mn-lt"/>
                <a:cs typeface="+mn-lt"/>
              </a:rPr>
              <a:t>aikaa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ajatusten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kehittelyyn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344170" indent="-344170"/>
            <a:r>
              <a:rPr lang="en-US" dirty="0">
                <a:ea typeface="+mn-lt"/>
                <a:cs typeface="+mn-lt"/>
              </a:rPr>
              <a:t>Tee </a:t>
            </a:r>
            <a:r>
              <a:rPr lang="en-US" dirty="0" err="1">
                <a:ea typeface="+mn-lt"/>
                <a:cs typeface="+mn-lt"/>
              </a:rPr>
              <a:t>aina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kappalejako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344170" indent="-344170"/>
            <a:r>
              <a:rPr lang="en-US" dirty="0" err="1">
                <a:ea typeface="+mn-lt"/>
                <a:cs typeface="+mn-lt"/>
              </a:rPr>
              <a:t>Viittaa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aineistoon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344170" indent="-344170"/>
            <a:r>
              <a:rPr lang="en-US" dirty="0" err="1">
                <a:ea typeface="+mn-lt"/>
                <a:cs typeface="+mn-lt"/>
              </a:rPr>
              <a:t>Pyri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mahdollisimman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lähelle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suositeltua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merkkimäärää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344170" indent="-344170"/>
            <a:r>
              <a:rPr lang="en-US" dirty="0" err="1">
                <a:ea typeface="+mn-lt"/>
                <a:cs typeface="+mn-lt"/>
              </a:rPr>
              <a:t>Pidä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taukoja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344170" indent="-344170"/>
            <a:r>
              <a:rPr lang="en-US" dirty="0">
                <a:ea typeface="+mn-lt"/>
                <a:cs typeface="+mn-lt"/>
              </a:rPr>
              <a:t>Lue </a:t>
            </a:r>
            <a:r>
              <a:rPr lang="en-US" dirty="0" err="1">
                <a:ea typeface="+mn-lt"/>
                <a:cs typeface="+mn-lt"/>
              </a:rPr>
              <a:t>omat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vastaukset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useaan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kertaan</a:t>
            </a:r>
            <a:r>
              <a:rPr lang="en-US" dirty="0">
                <a:ea typeface="+mn-lt"/>
                <a:cs typeface="+mn-lt"/>
              </a:rPr>
              <a:t> ja </a:t>
            </a:r>
            <a:r>
              <a:rPr lang="en-US" dirty="0" err="1">
                <a:ea typeface="+mn-lt"/>
                <a:cs typeface="+mn-lt"/>
              </a:rPr>
              <a:t>korjaa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huolimattomuusvirheet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344170" indent="-344170"/>
            <a:r>
              <a:rPr lang="en-US" dirty="0" err="1">
                <a:ea typeface="+mn-lt"/>
                <a:cs typeface="+mn-lt"/>
              </a:rPr>
              <a:t>Nimikoi</a:t>
            </a:r>
            <a:r>
              <a:rPr lang="en-US" dirty="0">
                <a:ea typeface="+mn-lt"/>
                <a:cs typeface="+mn-lt"/>
              </a:rPr>
              <a:t> ja </a:t>
            </a:r>
            <a:r>
              <a:rPr lang="en-US" dirty="0" err="1">
                <a:ea typeface="+mn-lt"/>
                <a:cs typeface="+mn-lt"/>
              </a:rPr>
              <a:t>palauta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suunnittelupaperit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344170" indent="-344170"/>
            <a:r>
              <a:rPr lang="en-US" dirty="0" err="1">
                <a:ea typeface="+mn-lt"/>
                <a:cs typeface="+mn-lt"/>
              </a:rPr>
              <a:t>Yritä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loppuun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asti</a:t>
            </a:r>
            <a:r>
              <a:rPr lang="en-US" dirty="0">
                <a:ea typeface="+mn-lt"/>
                <a:cs typeface="+mn-lt"/>
              </a:rPr>
              <a:t> ja </a:t>
            </a:r>
            <a:r>
              <a:rPr lang="en-US" dirty="0" err="1">
                <a:ea typeface="+mn-lt"/>
                <a:cs typeface="+mn-lt"/>
              </a:rPr>
              <a:t>varmista</a:t>
            </a:r>
            <a:r>
              <a:rPr lang="en-US" dirty="0">
                <a:ea typeface="+mn-lt"/>
                <a:cs typeface="+mn-lt"/>
              </a:rPr>
              <a:t>, </a:t>
            </a:r>
            <a:r>
              <a:rPr lang="en-US" dirty="0" err="1">
                <a:ea typeface="+mn-lt"/>
                <a:cs typeface="+mn-lt"/>
              </a:rPr>
              <a:t>että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olet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tehnyt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kokeen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niin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hyvin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kuin</a:t>
            </a:r>
            <a:r>
              <a:rPr lang="en-US" dirty="0">
                <a:ea typeface="+mn-lt"/>
                <a:cs typeface="+mn-lt"/>
              </a:rPr>
              <a:t>   </a:t>
            </a:r>
            <a:r>
              <a:rPr lang="en-US" dirty="0" err="1">
                <a:ea typeface="+mn-lt"/>
                <a:cs typeface="+mn-lt"/>
              </a:rPr>
              <a:t>osaat</a:t>
            </a:r>
            <a:r>
              <a:rPr lang="en-US" dirty="0">
                <a:ea typeface="+mn-lt"/>
                <a:cs typeface="+mn-lt"/>
              </a:rPr>
              <a:t>. </a:t>
            </a:r>
          </a:p>
          <a:p>
            <a:pPr marL="344170" indent="-344170"/>
            <a:endParaRPr lang="en-US" sz="2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6254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954A8AD-1BE0-40D8-818A-6B2FB9551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endParaRPr lang="fi-FI" sz="36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F48D20-C0DE-4A66-90A0-B1DBB4AB1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3026" y="647750"/>
            <a:ext cx="6727954" cy="5571066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sz="1800" dirty="0">
                <a:ea typeface="+mn-lt"/>
                <a:cs typeface="+mn-lt"/>
              </a:rPr>
              <a:t>Ole </a:t>
            </a:r>
            <a:r>
              <a:rPr lang="en-US" sz="1800" dirty="0" err="1">
                <a:ea typeface="+mn-lt"/>
                <a:cs typeface="+mn-lt"/>
              </a:rPr>
              <a:t>huolellinen</a:t>
            </a:r>
            <a:r>
              <a:rPr lang="en-US" sz="1800" dirty="0">
                <a:ea typeface="+mn-lt"/>
                <a:cs typeface="+mn-lt"/>
              </a:rPr>
              <a:t>:</a:t>
            </a:r>
          </a:p>
          <a:p>
            <a:pPr marL="795020" lvl="1" indent="-337820"/>
            <a:r>
              <a:rPr lang="en-US" dirty="0">
                <a:ea typeface="+mn-lt"/>
                <a:cs typeface="+mn-lt"/>
              </a:rPr>
              <a:t>Lue </a:t>
            </a:r>
            <a:r>
              <a:rPr lang="en-US" dirty="0" err="1">
                <a:ea typeface="+mn-lt"/>
                <a:cs typeface="+mn-lt"/>
              </a:rPr>
              <a:t>ohjeesta</a:t>
            </a:r>
            <a:r>
              <a:rPr lang="en-US" dirty="0">
                <a:ea typeface="+mn-lt"/>
                <a:cs typeface="+mn-lt"/>
              </a:rPr>
              <a:t>, </a:t>
            </a:r>
            <a:r>
              <a:rPr lang="en-US" dirty="0" err="1">
                <a:ea typeface="+mn-lt"/>
                <a:cs typeface="+mn-lt"/>
              </a:rPr>
              <a:t>moneenko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tehtävään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tulee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vastata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795020" lvl="1" indent="-337820"/>
            <a:r>
              <a:rPr lang="en-US" dirty="0">
                <a:ea typeface="+mn-lt"/>
                <a:cs typeface="+mn-lt"/>
              </a:rPr>
              <a:t>Lue </a:t>
            </a:r>
            <a:r>
              <a:rPr lang="en-US" dirty="0" err="1">
                <a:ea typeface="+mn-lt"/>
                <a:cs typeface="+mn-lt"/>
              </a:rPr>
              <a:t>tehtävänannot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tarkasti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795020" lvl="1" indent="-337820"/>
            <a:r>
              <a:rPr lang="en-US" dirty="0" err="1">
                <a:ea typeface="+mn-lt"/>
                <a:cs typeface="+mn-lt"/>
              </a:rPr>
              <a:t>Kirjoita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tekstiä</a:t>
            </a:r>
            <a:r>
              <a:rPr lang="en-US" dirty="0">
                <a:ea typeface="+mn-lt"/>
                <a:cs typeface="+mn-lt"/>
              </a:rPr>
              <a:t> vain </a:t>
            </a:r>
            <a:r>
              <a:rPr lang="en-US" dirty="0" err="1">
                <a:ea typeface="+mn-lt"/>
                <a:cs typeface="+mn-lt"/>
              </a:rPr>
              <a:t>oikeisiin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ruutuihin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795020" lvl="1" indent="-337820"/>
            <a:r>
              <a:rPr lang="en-US" dirty="0">
                <a:ea typeface="+mn-lt"/>
                <a:cs typeface="+mn-lt"/>
              </a:rPr>
              <a:t>Jos </a:t>
            </a:r>
            <a:r>
              <a:rPr lang="en-US" dirty="0" err="1">
                <a:ea typeface="+mn-lt"/>
                <a:cs typeface="+mn-lt"/>
              </a:rPr>
              <a:t>suunnittelet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LibreOfficella</a:t>
            </a:r>
            <a:r>
              <a:rPr lang="en-US" dirty="0">
                <a:ea typeface="+mn-lt"/>
                <a:cs typeface="+mn-lt"/>
              </a:rPr>
              <a:t>, </a:t>
            </a:r>
            <a:r>
              <a:rPr lang="en-US" dirty="0" err="1">
                <a:ea typeface="+mn-lt"/>
                <a:cs typeface="+mn-lt"/>
              </a:rPr>
              <a:t>tallenna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suunnitelmat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795020" lvl="1" indent="-337820"/>
            <a:r>
              <a:rPr lang="en-US" dirty="0" err="1">
                <a:ea typeface="+mn-lt"/>
                <a:cs typeface="+mn-lt"/>
              </a:rPr>
              <a:t>Muista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lopettaa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koe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oikein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pPr marL="344170" indent="-344170"/>
            <a:endParaRPr lang="fi-FI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2611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33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7DC3F5-E8B0-458A-BC5F-30D52AA78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59366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Muuta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muistettavaa</a:t>
            </a:r>
          </a:p>
        </p:txBody>
      </p:sp>
      <p:sp>
        <p:nvSpPr>
          <p:cNvPr id="35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495CCA20-00C1-4CB4-B34E-E0E5688C8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592" y="647750"/>
            <a:ext cx="7489953" cy="5916122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sz="2400" dirty="0" err="1">
                <a:cs typeface="Arial"/>
              </a:rPr>
              <a:t>Molempiin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kokeisiin</a:t>
            </a:r>
            <a:r>
              <a:rPr lang="en-US" sz="2400" dirty="0">
                <a:cs typeface="Arial"/>
              </a:rPr>
              <a:t> on </a:t>
            </a:r>
            <a:r>
              <a:rPr lang="en-US" sz="2400" dirty="0" err="1">
                <a:cs typeface="Arial"/>
              </a:rPr>
              <a:t>tultava</a:t>
            </a:r>
            <a:r>
              <a:rPr lang="en-US" sz="2400" dirty="0">
                <a:cs typeface="Arial"/>
              </a:rPr>
              <a:t> </a:t>
            </a:r>
            <a:r>
              <a:rPr lang="en-US" sz="2400" dirty="0" err="1">
                <a:cs typeface="Arial"/>
              </a:rPr>
              <a:t>paikalle</a:t>
            </a:r>
            <a:r>
              <a:rPr lang="en-US" sz="2400" dirty="0">
                <a:cs typeface="Arial"/>
              </a:rPr>
              <a:t>.</a:t>
            </a:r>
            <a:endParaRPr lang="en-US" sz="2400">
              <a:cs typeface="Arial"/>
            </a:endParaRPr>
          </a:p>
          <a:p>
            <a:pPr marL="344170" indent="-344170"/>
            <a:r>
              <a:rPr lang="en-US" sz="2400" dirty="0" err="1">
                <a:cs typeface="Arial"/>
              </a:rPr>
              <a:t>Molemmissa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kokeissa</a:t>
            </a:r>
            <a:r>
              <a:rPr lang="en-US" sz="2400" dirty="0">
                <a:cs typeface="Arial"/>
              </a:rPr>
              <a:t> on </a:t>
            </a:r>
            <a:r>
              <a:rPr lang="en-US" sz="2400" dirty="0" err="1">
                <a:cs typeface="Arial"/>
              </a:rPr>
              <a:t>jätettävä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arvioitava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teksti</a:t>
            </a:r>
            <a:r>
              <a:rPr lang="en-US" sz="2400" dirty="0">
                <a:cs typeface="Arial"/>
              </a:rPr>
              <a:t>.</a:t>
            </a:r>
          </a:p>
          <a:p>
            <a:pPr marL="344170" indent="-344170"/>
            <a:r>
              <a:rPr lang="en-US" sz="2400" dirty="0">
                <a:cs typeface="Arial"/>
              </a:rPr>
              <a:t>Jos </a:t>
            </a:r>
            <a:r>
              <a:rPr lang="en-US" sz="2400" dirty="0" err="1">
                <a:cs typeface="Arial"/>
              </a:rPr>
              <a:t>äidinkielen</a:t>
            </a:r>
            <a:r>
              <a:rPr lang="en-US" sz="2400" dirty="0">
                <a:cs typeface="Arial"/>
              </a:rPr>
              <a:t> </a:t>
            </a:r>
            <a:r>
              <a:rPr lang="en-US" sz="2400" dirty="0" err="1">
                <a:cs typeface="Arial"/>
              </a:rPr>
              <a:t>uusii</a:t>
            </a:r>
            <a:r>
              <a:rPr lang="en-US" sz="2400" dirty="0">
                <a:cs typeface="Arial"/>
              </a:rPr>
              <a:t>, </a:t>
            </a:r>
            <a:r>
              <a:rPr lang="en-US" sz="2400" dirty="0" err="1">
                <a:cs typeface="Arial"/>
              </a:rPr>
              <a:t>täytyy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tehdä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molemmat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kokeet</a:t>
            </a:r>
            <a:r>
              <a:rPr lang="en-US" sz="2400" dirty="0">
                <a:cs typeface="Arial"/>
              </a:rPr>
              <a:t>.</a:t>
            </a:r>
          </a:p>
          <a:p>
            <a:pPr marL="344170" indent="-344170"/>
            <a:r>
              <a:rPr lang="en-US" sz="2400" dirty="0" err="1">
                <a:cs typeface="Arial"/>
              </a:rPr>
              <a:t>Oikolukuohjelma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ei</a:t>
            </a:r>
            <a:r>
              <a:rPr lang="en-US" sz="2400" dirty="0">
                <a:cs typeface="Arial"/>
              </a:rPr>
              <a:t> ole </a:t>
            </a:r>
            <a:r>
              <a:rPr lang="en-US" sz="2400" dirty="0" err="1">
                <a:cs typeface="Arial"/>
              </a:rPr>
              <a:t>käytössä</a:t>
            </a:r>
            <a:r>
              <a:rPr lang="en-US" sz="2400" dirty="0">
                <a:cs typeface="Arial"/>
              </a:rPr>
              <a:t>.</a:t>
            </a:r>
          </a:p>
          <a:p>
            <a:pPr marL="344170" indent="-344170"/>
            <a:r>
              <a:rPr lang="en-US" sz="2400" dirty="0" err="1">
                <a:cs typeface="Arial"/>
              </a:rPr>
              <a:t>Vastausta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voi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suunnitella</a:t>
            </a:r>
            <a:r>
              <a:rPr lang="en-US" sz="2400" dirty="0">
                <a:cs typeface="Arial"/>
              </a:rPr>
              <a:t> ja </a:t>
            </a:r>
            <a:r>
              <a:rPr lang="en-US" sz="2400" dirty="0" err="1">
                <a:cs typeface="Arial"/>
              </a:rPr>
              <a:t>kirjoittaa</a:t>
            </a:r>
            <a:r>
              <a:rPr lang="en-US" sz="2400" dirty="0">
                <a:cs typeface="Arial"/>
              </a:rPr>
              <a:t> </a:t>
            </a:r>
            <a:r>
              <a:rPr lang="en-US" sz="2400" dirty="0" err="1">
                <a:cs typeface="Arial"/>
              </a:rPr>
              <a:t>paperille</a:t>
            </a:r>
            <a:r>
              <a:rPr lang="en-US" sz="2400" dirty="0">
                <a:cs typeface="Arial"/>
              </a:rPr>
              <a:t> tai Libre </a:t>
            </a:r>
            <a:r>
              <a:rPr lang="en-US" sz="2400" dirty="0" err="1">
                <a:cs typeface="Arial"/>
              </a:rPr>
              <a:t>Officeen</a:t>
            </a:r>
            <a:r>
              <a:rPr lang="en-US" sz="2400" dirty="0">
                <a:cs typeface="Arial"/>
              </a:rPr>
              <a:t>.</a:t>
            </a:r>
          </a:p>
          <a:p>
            <a:pPr marL="344170" indent="-344170"/>
            <a:r>
              <a:rPr lang="en-US" sz="2400" err="1">
                <a:cs typeface="Arial"/>
              </a:rPr>
              <a:t>Vastaukset</a:t>
            </a:r>
            <a:r>
              <a:rPr lang="en-US" sz="2400" dirty="0">
                <a:cs typeface="Arial"/>
              </a:rPr>
              <a:t> on </a:t>
            </a:r>
            <a:r>
              <a:rPr lang="en-US" sz="2400" err="1">
                <a:cs typeface="Arial"/>
              </a:rPr>
              <a:t>muistettava</a:t>
            </a:r>
            <a:r>
              <a:rPr lang="en-US" sz="2400" dirty="0">
                <a:cs typeface="Arial"/>
              </a:rPr>
              <a:t> </a:t>
            </a:r>
            <a:r>
              <a:rPr lang="en-US" sz="2400" err="1">
                <a:cs typeface="Arial"/>
              </a:rPr>
              <a:t>siirtää</a:t>
            </a:r>
            <a:r>
              <a:rPr lang="en-US" sz="2400" dirty="0">
                <a:cs typeface="Arial"/>
              </a:rPr>
              <a:t> </a:t>
            </a:r>
            <a:r>
              <a:rPr lang="en-US" sz="2400" err="1">
                <a:cs typeface="Arial"/>
              </a:rPr>
              <a:t>palautuslaatikoihin</a:t>
            </a:r>
            <a:r>
              <a:rPr lang="en-US" sz="2400" dirty="0"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389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5EF688-3F93-4E41-AC28-522487C9D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Yleistä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lukutaidon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kokeesta</a:t>
            </a:r>
            <a:endParaRPr lang="en-US" sz="3600">
              <a:cs typeface="Arial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34859-4592-4B20-9907-5C8868870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762" y="273940"/>
            <a:ext cx="7360557" cy="6232423"/>
          </a:xfrm>
        </p:spPr>
        <p:txBody>
          <a:bodyPr anchor="ctr">
            <a:normAutofit/>
          </a:bodyPr>
          <a:lstStyle/>
          <a:p>
            <a:pPr marL="344170" indent="-344170"/>
            <a:r>
              <a:rPr lang="en-US" sz="1800" dirty="0" err="1">
                <a:ea typeface="+mn-lt"/>
                <a:cs typeface="+mn-lt"/>
              </a:rPr>
              <a:t>Kokeessa</a:t>
            </a:r>
            <a:r>
              <a:rPr lang="en-US" sz="1800" dirty="0">
                <a:ea typeface="+mn-lt"/>
                <a:cs typeface="+mn-lt"/>
              </a:rPr>
              <a:t> on </a:t>
            </a:r>
            <a:r>
              <a:rPr lang="en-US" sz="1800" dirty="0" err="1">
                <a:ea typeface="+mn-lt"/>
                <a:cs typeface="+mn-lt"/>
              </a:rPr>
              <a:t>kaksi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osaa</a:t>
            </a:r>
            <a:r>
              <a:rPr lang="en-US" sz="1800" dirty="0">
                <a:ea typeface="+mn-lt"/>
                <a:cs typeface="+mn-lt"/>
              </a:rPr>
              <a:t>: A) </a:t>
            </a:r>
            <a:r>
              <a:rPr lang="en-US" sz="1800" dirty="0" err="1">
                <a:ea typeface="+mn-lt"/>
                <a:cs typeface="+mn-lt"/>
              </a:rPr>
              <a:t>mediatekstit</a:t>
            </a:r>
            <a:r>
              <a:rPr lang="en-US" sz="1800" dirty="0">
                <a:ea typeface="+mn-lt"/>
                <a:cs typeface="+mn-lt"/>
              </a:rPr>
              <a:t> ja B) </a:t>
            </a:r>
            <a:r>
              <a:rPr lang="en-US" sz="1800" dirty="0" err="1">
                <a:ea typeface="+mn-lt"/>
                <a:cs typeface="+mn-lt"/>
              </a:rPr>
              <a:t>kaunokirjalliset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tekstit</a:t>
            </a:r>
            <a:r>
              <a:rPr lang="en-US" sz="1800" dirty="0">
                <a:ea typeface="+mn-lt"/>
                <a:cs typeface="+mn-lt"/>
              </a:rPr>
              <a:t>.</a:t>
            </a:r>
            <a:endParaRPr lang="en-US" sz="1800" dirty="0">
              <a:cs typeface="Arial" panose="020B0604020202020204"/>
            </a:endParaRPr>
          </a:p>
          <a:p>
            <a:pPr marL="344170" indent="-344170"/>
            <a:r>
              <a:rPr lang="en-US" sz="1800" dirty="0" err="1">
                <a:ea typeface="+mn-lt"/>
                <a:cs typeface="+mn-lt"/>
              </a:rPr>
              <a:t>Kummassakin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osassa</a:t>
            </a:r>
            <a:r>
              <a:rPr lang="en-US" sz="1800" dirty="0">
                <a:ea typeface="+mn-lt"/>
                <a:cs typeface="+mn-lt"/>
              </a:rPr>
              <a:t> on </a:t>
            </a:r>
            <a:r>
              <a:rPr lang="en-US" sz="1800" dirty="0" err="1">
                <a:ea typeface="+mn-lt"/>
                <a:cs typeface="+mn-lt"/>
              </a:rPr>
              <a:t>kaksi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vaihtoehtoa</a:t>
            </a:r>
            <a:r>
              <a:rPr lang="en-US" sz="1800" dirty="0">
                <a:ea typeface="+mn-lt"/>
                <a:cs typeface="+mn-lt"/>
              </a:rPr>
              <a:t>, </a:t>
            </a:r>
            <a:r>
              <a:rPr lang="en-US" sz="1800" dirty="0" err="1">
                <a:ea typeface="+mn-lt"/>
                <a:cs typeface="+mn-lt"/>
              </a:rPr>
              <a:t>joista</a:t>
            </a:r>
            <a:r>
              <a:rPr lang="en-US" sz="1800" dirty="0">
                <a:ea typeface="+mn-lt"/>
                <a:cs typeface="+mn-lt"/>
              </a:rPr>
              <a:t> on </a:t>
            </a:r>
            <a:r>
              <a:rPr lang="en-US" sz="1800" dirty="0" err="1">
                <a:ea typeface="+mn-lt"/>
                <a:cs typeface="+mn-lt"/>
              </a:rPr>
              <a:t>valittava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toinen</a:t>
            </a:r>
            <a:r>
              <a:rPr lang="en-US" sz="1800" dirty="0">
                <a:ea typeface="+mn-lt"/>
                <a:cs typeface="+mn-lt"/>
              </a:rPr>
              <a:t>.</a:t>
            </a:r>
            <a:endParaRPr lang="en-US"/>
          </a:p>
          <a:p>
            <a:pPr marL="344170" indent="-344170"/>
            <a:r>
              <a:rPr lang="en-US" sz="1800" dirty="0" err="1">
                <a:ea typeface="+mn-lt"/>
                <a:cs typeface="+mn-lt"/>
              </a:rPr>
              <a:t>Molempiin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osiin</a:t>
            </a:r>
            <a:r>
              <a:rPr lang="en-US" sz="1800" dirty="0">
                <a:ea typeface="+mn-lt"/>
                <a:cs typeface="+mn-lt"/>
              </a:rPr>
              <a:t> A+B on </a:t>
            </a:r>
            <a:r>
              <a:rPr lang="en-US" sz="1800" dirty="0" err="1">
                <a:ea typeface="+mn-lt"/>
                <a:cs typeface="+mn-lt"/>
              </a:rPr>
              <a:t>vastattava</a:t>
            </a:r>
            <a:r>
              <a:rPr lang="en-US" sz="1800" dirty="0">
                <a:ea typeface="+mn-lt"/>
                <a:cs typeface="+mn-lt"/>
              </a:rPr>
              <a:t>!</a:t>
            </a:r>
            <a:endParaRPr lang="en-US"/>
          </a:p>
          <a:p>
            <a:pPr marL="344170" indent="-344170"/>
            <a:r>
              <a:rPr lang="en-US" sz="1800" dirty="0" err="1">
                <a:ea typeface="+mn-lt"/>
                <a:cs typeface="+mn-lt"/>
              </a:rPr>
              <a:t>Vastauksia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ei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otsikoida</a:t>
            </a:r>
            <a:r>
              <a:rPr lang="en-US" sz="1800" dirty="0">
                <a:ea typeface="+mn-lt"/>
                <a:cs typeface="+mn-lt"/>
              </a:rPr>
              <a:t>.</a:t>
            </a:r>
            <a:endParaRPr lang="en-US" dirty="0"/>
          </a:p>
          <a:p>
            <a:pPr marL="344170" indent="-344170"/>
            <a:r>
              <a:rPr lang="en-US" sz="1800" dirty="0" err="1">
                <a:ea typeface="+mn-lt"/>
                <a:cs typeface="+mn-lt"/>
              </a:rPr>
              <a:t>Aineistoon</a:t>
            </a:r>
            <a:r>
              <a:rPr lang="en-US" sz="1800" dirty="0">
                <a:ea typeface="+mn-lt"/>
                <a:cs typeface="+mn-lt"/>
              </a:rPr>
              <a:t> on </a:t>
            </a:r>
            <a:r>
              <a:rPr lang="en-US" sz="1800" dirty="0" err="1">
                <a:ea typeface="+mn-lt"/>
                <a:cs typeface="+mn-lt"/>
              </a:rPr>
              <a:t>viitattava</a:t>
            </a:r>
            <a:r>
              <a:rPr lang="en-US" sz="1800" dirty="0">
                <a:ea typeface="+mn-lt"/>
                <a:cs typeface="+mn-lt"/>
              </a:rPr>
              <a:t>, </a:t>
            </a:r>
            <a:r>
              <a:rPr lang="en-US" sz="1800" dirty="0" err="1">
                <a:ea typeface="+mn-lt"/>
                <a:cs typeface="+mn-lt"/>
              </a:rPr>
              <a:t>mutta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oletuksena</a:t>
            </a:r>
            <a:r>
              <a:rPr lang="en-US" sz="1800" dirty="0">
                <a:ea typeface="+mn-lt"/>
                <a:cs typeface="+mn-lt"/>
              </a:rPr>
              <a:t> on, </a:t>
            </a:r>
            <a:r>
              <a:rPr lang="en-US" sz="1800" dirty="0" err="1">
                <a:ea typeface="+mn-lt"/>
                <a:cs typeface="+mn-lt"/>
              </a:rPr>
              <a:t>että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lukija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tuntee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aineiston</a:t>
            </a:r>
            <a:r>
              <a:rPr lang="en-US" sz="1800" dirty="0">
                <a:ea typeface="+mn-lt"/>
                <a:cs typeface="+mn-lt"/>
              </a:rPr>
              <a:t>.</a:t>
            </a:r>
            <a:endParaRPr lang="en-US" dirty="0"/>
          </a:p>
          <a:p>
            <a:pPr marL="344170" indent="-344170"/>
            <a:r>
              <a:rPr lang="en-US" sz="1800" dirty="0">
                <a:ea typeface="+mn-lt"/>
                <a:cs typeface="+mn-lt"/>
              </a:rPr>
              <a:t>Ei </a:t>
            </a:r>
            <a:r>
              <a:rPr lang="en-US" sz="1800" dirty="0" err="1">
                <a:ea typeface="+mn-lt"/>
                <a:cs typeface="+mn-lt"/>
              </a:rPr>
              <a:t>omia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mielipiteitä</a:t>
            </a:r>
            <a:r>
              <a:rPr lang="en-US" sz="1800" dirty="0">
                <a:ea typeface="+mn-lt"/>
                <a:cs typeface="+mn-lt"/>
              </a:rPr>
              <a:t>!</a:t>
            </a:r>
            <a:endParaRPr lang="en-US" dirty="0"/>
          </a:p>
          <a:p>
            <a:pPr marL="344170" indent="-344170"/>
            <a:r>
              <a:rPr lang="en-US" sz="1800" dirty="0" err="1">
                <a:ea typeface="+mn-lt"/>
                <a:cs typeface="+mn-lt"/>
              </a:rPr>
              <a:t>Suosituspituudet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mainitaan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tehtävänannossa</a:t>
            </a:r>
            <a:r>
              <a:rPr lang="en-US" sz="1800" dirty="0">
                <a:ea typeface="+mn-lt"/>
                <a:cs typeface="+mn-lt"/>
              </a:rPr>
              <a:t>.</a:t>
            </a:r>
            <a:endParaRPr lang="en-US" dirty="0"/>
          </a:p>
          <a:p>
            <a:pPr marL="795020" lvl="1" indent="-337820"/>
            <a:r>
              <a:rPr lang="en-US" sz="1600" dirty="0">
                <a:ea typeface="+mn-lt"/>
                <a:cs typeface="+mn-lt"/>
              </a:rPr>
              <a:t>12p. = 1500-2000 </a:t>
            </a:r>
            <a:r>
              <a:rPr lang="en-US" sz="1600" dirty="0" err="1">
                <a:ea typeface="+mn-lt"/>
                <a:cs typeface="+mn-lt"/>
              </a:rPr>
              <a:t>merkkiä</a:t>
            </a:r>
            <a:endParaRPr lang="en-US" sz="1600">
              <a:cs typeface="Arial"/>
            </a:endParaRPr>
          </a:p>
          <a:p>
            <a:pPr marL="795020" lvl="1" indent="-337820"/>
            <a:r>
              <a:rPr lang="en-US" sz="1600" dirty="0">
                <a:ea typeface="+mn-lt"/>
                <a:cs typeface="+mn-lt"/>
              </a:rPr>
              <a:t>18p. = 2500-3500 </a:t>
            </a:r>
            <a:r>
              <a:rPr lang="en-US" sz="1600" dirty="0" err="1">
                <a:ea typeface="+mn-lt"/>
                <a:cs typeface="+mn-lt"/>
              </a:rPr>
              <a:t>merkkiä</a:t>
            </a:r>
            <a:endParaRPr lang="en-US">
              <a:cs typeface="Arial"/>
            </a:endParaRPr>
          </a:p>
          <a:p>
            <a:pPr marL="795020" lvl="1" indent="-337820"/>
            <a:r>
              <a:rPr lang="en-US" sz="1600" dirty="0">
                <a:ea typeface="+mn-lt"/>
                <a:cs typeface="+mn-lt"/>
              </a:rPr>
              <a:t>30p. = 4500-5000 </a:t>
            </a:r>
            <a:r>
              <a:rPr lang="en-US" sz="1600" dirty="0" err="1">
                <a:ea typeface="+mn-lt"/>
                <a:cs typeface="+mn-lt"/>
              </a:rPr>
              <a:t>merkkiä</a:t>
            </a:r>
            <a:endParaRPr lang="en-US">
              <a:cs typeface="Arial"/>
            </a:endParaRPr>
          </a:p>
          <a:p>
            <a:pPr marL="344170" indent="-344170"/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2582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DF5677-D501-44F3-A0FA-CE45E13FF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Esimerkki</a:t>
            </a:r>
            <a:r>
              <a:rPr lang="en-US" sz="3600" dirty="0">
                <a:cs typeface="Arial"/>
              </a:rPr>
              <a:t> 12 </a:t>
            </a:r>
            <a:r>
              <a:rPr lang="en-US" sz="3600" dirty="0" err="1">
                <a:cs typeface="Arial"/>
              </a:rPr>
              <a:t>pisteen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tehtävästä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AD042-8B98-4E6E-B96D-64F247E3F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6158" y="647750"/>
            <a:ext cx="6957992" cy="557106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800" dirty="0" err="1">
                <a:ea typeface="+mn-lt"/>
                <a:cs typeface="+mn-lt"/>
              </a:rPr>
              <a:t>Tutustu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sanomalehti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i="1" dirty="0" err="1">
                <a:ea typeface="+mn-lt"/>
                <a:cs typeface="+mn-lt"/>
              </a:rPr>
              <a:t>Keskisuomalaisen</a:t>
            </a:r>
            <a:r>
              <a:rPr lang="en-US" sz="1800" i="1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artikkeliin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i="1" dirty="0" err="1">
                <a:ea typeface="+mn-lt"/>
                <a:cs typeface="+mn-lt"/>
              </a:rPr>
              <a:t>Pakolaiset</a:t>
            </a:r>
            <a:r>
              <a:rPr lang="en-US" sz="1800" i="1" dirty="0">
                <a:ea typeface="+mn-lt"/>
                <a:cs typeface="+mn-lt"/>
              </a:rPr>
              <a:t>, </a:t>
            </a:r>
            <a:r>
              <a:rPr lang="en-US" sz="1800" i="1" dirty="0" err="1">
                <a:ea typeface="+mn-lt"/>
                <a:cs typeface="+mn-lt"/>
              </a:rPr>
              <a:t>tervetuloa</a:t>
            </a:r>
            <a:r>
              <a:rPr lang="en-US" sz="1800" i="1" dirty="0">
                <a:ea typeface="+mn-lt"/>
                <a:cs typeface="+mn-lt"/>
              </a:rPr>
              <a:t>! </a:t>
            </a:r>
            <a:r>
              <a:rPr lang="en-US" sz="1800" dirty="0">
                <a:ea typeface="+mn-lt"/>
                <a:cs typeface="+mn-lt"/>
              </a:rPr>
              <a:t>(</a:t>
            </a:r>
            <a:r>
              <a:rPr lang="en-US" sz="1800" dirty="0" err="1">
                <a:ea typeface="+mn-lt"/>
                <a:cs typeface="+mn-lt"/>
              </a:rPr>
              <a:t>aineisto</a:t>
            </a:r>
            <a:r>
              <a:rPr lang="en-US" sz="1800" dirty="0">
                <a:ea typeface="+mn-lt"/>
                <a:cs typeface="+mn-lt"/>
              </a:rPr>
              <a:t> 2.A).</a:t>
            </a:r>
            <a:endParaRPr lang="en-US" sz="1800" dirty="0"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ea typeface="+mn-lt"/>
                <a:cs typeface="+mn-lt"/>
              </a:rPr>
              <a:t>2.1 </a:t>
            </a:r>
            <a:r>
              <a:rPr lang="en-US" sz="1800" dirty="0" err="1">
                <a:ea typeface="+mn-lt"/>
                <a:cs typeface="+mn-lt"/>
              </a:rPr>
              <a:t>Analysoi</a:t>
            </a:r>
            <a:r>
              <a:rPr lang="en-US" sz="1800" dirty="0">
                <a:ea typeface="+mn-lt"/>
                <a:cs typeface="+mn-lt"/>
              </a:rPr>
              <a:t> ja </a:t>
            </a:r>
            <a:r>
              <a:rPr lang="en-US" sz="1800" dirty="0" err="1">
                <a:ea typeface="+mn-lt"/>
                <a:cs typeface="+mn-lt"/>
              </a:rPr>
              <a:t>arvioi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lähteiden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käyttöä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artikkelissa</a:t>
            </a:r>
            <a:r>
              <a:rPr lang="en-US" sz="1800" dirty="0">
                <a:ea typeface="+mn-lt"/>
                <a:cs typeface="+mn-lt"/>
              </a:rPr>
              <a:t> (</a:t>
            </a:r>
            <a:r>
              <a:rPr lang="en-US" sz="1800" dirty="0" err="1">
                <a:ea typeface="+mn-lt"/>
                <a:cs typeface="+mn-lt"/>
              </a:rPr>
              <a:t>aineisto</a:t>
            </a:r>
            <a:r>
              <a:rPr lang="en-US" sz="1800" dirty="0">
                <a:ea typeface="+mn-lt"/>
                <a:cs typeface="+mn-lt"/>
              </a:rPr>
              <a:t> 2.A). </a:t>
            </a:r>
            <a:r>
              <a:rPr lang="en-US" sz="1800" dirty="0" err="1">
                <a:ea typeface="+mn-lt"/>
                <a:cs typeface="+mn-lt"/>
              </a:rPr>
              <a:t>Vastauksen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sopiva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pituus</a:t>
            </a:r>
            <a:r>
              <a:rPr lang="en-US" sz="1800" dirty="0">
                <a:ea typeface="+mn-lt"/>
                <a:cs typeface="+mn-lt"/>
              </a:rPr>
              <a:t> on </a:t>
            </a:r>
            <a:r>
              <a:rPr lang="en-US" sz="1800" dirty="0" err="1">
                <a:ea typeface="+mn-lt"/>
                <a:cs typeface="+mn-lt"/>
              </a:rPr>
              <a:t>noin</a:t>
            </a:r>
            <a:r>
              <a:rPr lang="en-US" sz="1800" dirty="0">
                <a:ea typeface="+mn-lt"/>
                <a:cs typeface="+mn-lt"/>
              </a:rPr>
              <a:t> 2 000 </a:t>
            </a:r>
            <a:r>
              <a:rPr lang="en-US" sz="1800" dirty="0" err="1">
                <a:ea typeface="+mn-lt"/>
                <a:cs typeface="+mn-lt"/>
              </a:rPr>
              <a:t>merkkiä</a:t>
            </a:r>
            <a:r>
              <a:rPr lang="en-US" sz="1800" dirty="0">
                <a:ea typeface="+mn-lt"/>
                <a:cs typeface="+mn-lt"/>
              </a:rPr>
              <a:t>. (12 p.)</a:t>
            </a:r>
            <a:endParaRPr lang="en-US" dirty="0">
              <a:cs typeface="Arial" panose="020B0604020202020204"/>
            </a:endParaRPr>
          </a:p>
          <a:p>
            <a:pPr marL="344170" indent="-344170"/>
            <a:endParaRPr lang="en-US" sz="1800" dirty="0">
              <a:cs typeface="Arial"/>
            </a:endParaRPr>
          </a:p>
          <a:p>
            <a:pPr marL="0" indent="0">
              <a:buNone/>
            </a:pPr>
            <a:r>
              <a:rPr lang="en-US" sz="1800" dirty="0" err="1">
                <a:ea typeface="+mn-lt"/>
                <a:cs typeface="+mn-lt"/>
              </a:rPr>
              <a:t>Esimerkki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aloituksesta</a:t>
            </a:r>
            <a:r>
              <a:rPr lang="en-US" sz="1800" dirty="0">
                <a:ea typeface="+mn-lt"/>
                <a:cs typeface="+mn-lt"/>
              </a:rPr>
              <a:t>:</a:t>
            </a:r>
          </a:p>
          <a:p>
            <a:pPr marL="0" indent="0">
              <a:buNone/>
            </a:pPr>
            <a:r>
              <a:rPr lang="en-US" sz="1800" dirty="0" err="1">
                <a:cs typeface="Arial"/>
              </a:rPr>
              <a:t>Keskisuomalaisen</a:t>
            </a:r>
            <a:r>
              <a:rPr lang="en-US" sz="1800" dirty="0">
                <a:cs typeface="Arial"/>
              </a:rPr>
              <a:t> </a:t>
            </a:r>
            <a:r>
              <a:rPr lang="en-US" sz="1800" dirty="0" err="1">
                <a:cs typeface="Arial"/>
              </a:rPr>
              <a:t>artikkelissa</a:t>
            </a:r>
            <a:r>
              <a:rPr lang="en-US" sz="1800" dirty="0">
                <a:cs typeface="Arial"/>
              </a:rPr>
              <a:t> "</a:t>
            </a:r>
            <a:r>
              <a:rPr lang="en-US" sz="1800" dirty="0" err="1">
                <a:cs typeface="Arial"/>
              </a:rPr>
              <a:t>Pakolaiset</a:t>
            </a:r>
            <a:r>
              <a:rPr lang="en-US" sz="1800" dirty="0">
                <a:cs typeface="Arial"/>
              </a:rPr>
              <a:t> </a:t>
            </a:r>
            <a:r>
              <a:rPr lang="en-US" sz="1800" dirty="0" err="1">
                <a:cs typeface="Arial"/>
              </a:rPr>
              <a:t>tervetuloa</a:t>
            </a:r>
            <a:r>
              <a:rPr lang="en-US" sz="1800" dirty="0">
                <a:cs typeface="Arial"/>
              </a:rPr>
              <a:t>!" (15.5.2022) </a:t>
            </a:r>
            <a:r>
              <a:rPr lang="en-US" sz="1800" dirty="0" err="1">
                <a:cs typeface="Arial"/>
              </a:rPr>
              <a:t>käytetään</a:t>
            </a:r>
            <a:r>
              <a:rPr lang="en-US" sz="1800" dirty="0">
                <a:cs typeface="Arial"/>
              </a:rPr>
              <a:t> </a:t>
            </a:r>
            <a:r>
              <a:rPr lang="en-US" sz="1800" dirty="0" err="1">
                <a:cs typeface="Arial"/>
              </a:rPr>
              <a:t>lähteinä</a:t>
            </a:r>
            <a:r>
              <a:rPr lang="en-US" sz="1800" dirty="0">
                <a:cs typeface="Arial"/>
              </a:rPr>
              <a:t> </a:t>
            </a:r>
            <a:r>
              <a:rPr lang="en-US" sz="1800" dirty="0" err="1">
                <a:cs typeface="Arial"/>
              </a:rPr>
              <a:t>haastatteluja</a:t>
            </a:r>
            <a:r>
              <a:rPr lang="en-US" sz="1800" dirty="0">
                <a:cs typeface="Arial"/>
              </a:rPr>
              <a:t>, </a:t>
            </a:r>
            <a:r>
              <a:rPr lang="en-US" sz="1800" dirty="0" err="1">
                <a:cs typeface="Arial"/>
              </a:rPr>
              <a:t>aiempia</a:t>
            </a:r>
            <a:r>
              <a:rPr lang="en-US" sz="1800" dirty="0">
                <a:cs typeface="Arial"/>
              </a:rPr>
              <a:t> </a:t>
            </a:r>
            <a:r>
              <a:rPr lang="en-US" sz="1800" dirty="0" err="1">
                <a:cs typeface="Arial"/>
              </a:rPr>
              <a:t>lehtiartikkeleita</a:t>
            </a:r>
            <a:r>
              <a:rPr lang="en-US" sz="1800" dirty="0">
                <a:cs typeface="Arial"/>
              </a:rPr>
              <a:t> ja </a:t>
            </a:r>
            <a:r>
              <a:rPr lang="en-US" sz="1800" dirty="0" err="1">
                <a:cs typeface="Arial"/>
              </a:rPr>
              <a:t>sosiaali</a:t>
            </a:r>
            <a:r>
              <a:rPr lang="en-US" sz="1800" dirty="0">
                <a:cs typeface="Arial"/>
              </a:rPr>
              <a:t>- ja </a:t>
            </a:r>
            <a:r>
              <a:rPr lang="en-US" sz="1800" dirty="0" err="1">
                <a:cs typeface="Arial"/>
              </a:rPr>
              <a:t>terveysministeriön</a:t>
            </a:r>
            <a:r>
              <a:rPr lang="en-US" sz="1800" dirty="0">
                <a:cs typeface="Arial"/>
              </a:rPr>
              <a:t> </a:t>
            </a:r>
            <a:r>
              <a:rPr lang="en-US" sz="1800" dirty="0" err="1">
                <a:cs typeface="Arial"/>
              </a:rPr>
              <a:t>selvitystä</a:t>
            </a:r>
            <a:r>
              <a:rPr lang="en-US" sz="1800" dirty="0"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229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745DB6-5D50-45F1-8910-4AFEE91B2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Esimerkki</a:t>
            </a:r>
            <a:r>
              <a:rPr lang="en-US" sz="3600" dirty="0">
                <a:cs typeface="Arial"/>
              </a:rPr>
              <a:t> 18 </a:t>
            </a:r>
            <a:r>
              <a:rPr lang="en-US" sz="3600" dirty="0" err="1">
                <a:cs typeface="Arial"/>
              </a:rPr>
              <a:t>pisteen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tehtävästä</a:t>
            </a:r>
            <a:endParaRPr lang="en-US" sz="3600">
              <a:cs typeface="Arial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6396E-CEF3-4E77-8F8B-8AB02928B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913" y="316055"/>
            <a:ext cx="7044256" cy="639581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17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1700" dirty="0" err="1">
                <a:ea typeface="+mn-lt"/>
                <a:cs typeface="+mn-lt"/>
              </a:rPr>
              <a:t>Tutustu</a:t>
            </a:r>
            <a:r>
              <a:rPr lang="en-US" sz="1700" dirty="0">
                <a:ea typeface="+mn-lt"/>
                <a:cs typeface="+mn-lt"/>
              </a:rPr>
              <a:t> </a:t>
            </a:r>
            <a:r>
              <a:rPr lang="en-US" sz="1700" dirty="0" err="1">
                <a:ea typeface="+mn-lt"/>
                <a:cs typeface="+mn-lt"/>
              </a:rPr>
              <a:t>uutisiin</a:t>
            </a:r>
            <a:r>
              <a:rPr lang="en-US" sz="1700" dirty="0">
                <a:ea typeface="+mn-lt"/>
                <a:cs typeface="+mn-lt"/>
              </a:rPr>
              <a:t> </a:t>
            </a:r>
            <a:r>
              <a:rPr lang="en-US" sz="1700" dirty="0" err="1">
                <a:ea typeface="+mn-lt"/>
                <a:cs typeface="+mn-lt"/>
              </a:rPr>
              <a:t>miesten</a:t>
            </a:r>
            <a:r>
              <a:rPr lang="en-US" sz="1700" dirty="0">
                <a:ea typeface="+mn-lt"/>
                <a:cs typeface="+mn-lt"/>
              </a:rPr>
              <a:t> </a:t>
            </a:r>
            <a:r>
              <a:rPr lang="en-US" sz="1700" dirty="0" err="1">
                <a:ea typeface="+mn-lt"/>
                <a:cs typeface="+mn-lt"/>
              </a:rPr>
              <a:t>keihäänheiton</a:t>
            </a:r>
            <a:r>
              <a:rPr lang="en-US" sz="1700" dirty="0">
                <a:ea typeface="+mn-lt"/>
                <a:cs typeface="+mn-lt"/>
              </a:rPr>
              <a:t> </a:t>
            </a:r>
            <a:r>
              <a:rPr lang="en-US" sz="1700" dirty="0" err="1">
                <a:ea typeface="+mn-lt"/>
                <a:cs typeface="+mn-lt"/>
              </a:rPr>
              <a:t>loppukilpailuista</a:t>
            </a:r>
            <a:r>
              <a:rPr lang="en-US" sz="1700" dirty="0">
                <a:ea typeface="+mn-lt"/>
                <a:cs typeface="+mn-lt"/>
              </a:rPr>
              <a:t> </a:t>
            </a:r>
            <a:r>
              <a:rPr lang="en-US" sz="1700" dirty="0" err="1">
                <a:ea typeface="+mn-lt"/>
                <a:cs typeface="+mn-lt"/>
              </a:rPr>
              <a:t>olympialaisissa</a:t>
            </a:r>
            <a:r>
              <a:rPr lang="en-US" sz="1700" dirty="0">
                <a:ea typeface="+mn-lt"/>
                <a:cs typeface="+mn-lt"/>
              </a:rPr>
              <a:t> </a:t>
            </a:r>
            <a:r>
              <a:rPr lang="en-US" sz="1700" dirty="0" err="1">
                <a:ea typeface="+mn-lt"/>
                <a:cs typeface="+mn-lt"/>
              </a:rPr>
              <a:t>vuosina</a:t>
            </a:r>
            <a:r>
              <a:rPr lang="en-US" sz="1700" dirty="0">
                <a:ea typeface="+mn-lt"/>
                <a:cs typeface="+mn-lt"/>
              </a:rPr>
              <a:t> 1920, 1964 ja 2021 (</a:t>
            </a:r>
            <a:r>
              <a:rPr lang="en-US" sz="1700" dirty="0" err="1">
                <a:ea typeface="+mn-lt"/>
                <a:cs typeface="+mn-lt"/>
              </a:rPr>
              <a:t>aineistot</a:t>
            </a:r>
            <a:r>
              <a:rPr lang="en-US" sz="1700" dirty="0">
                <a:ea typeface="+mn-lt"/>
                <a:cs typeface="+mn-lt"/>
              </a:rPr>
              <a:t> </a:t>
            </a:r>
            <a:r>
              <a:rPr lang="en-US" sz="1700" dirty="0">
                <a:ea typeface="+mn-lt"/>
                <a:cs typeface="+mn-lt"/>
                <a:hlinkClick r:id="rId3"/>
              </a:rPr>
              <a:t>1.A</a:t>
            </a:r>
            <a:r>
              <a:rPr lang="en-US" sz="1700" dirty="0">
                <a:ea typeface="+mn-lt"/>
                <a:cs typeface="+mn-lt"/>
              </a:rPr>
              <a:t>, </a:t>
            </a:r>
            <a:r>
              <a:rPr lang="en-US" sz="1700" dirty="0">
                <a:ea typeface="+mn-lt"/>
                <a:cs typeface="+mn-lt"/>
                <a:hlinkClick r:id="rId4"/>
              </a:rPr>
              <a:t>1.B</a:t>
            </a:r>
            <a:r>
              <a:rPr lang="en-US" sz="1700" dirty="0">
                <a:ea typeface="+mn-lt"/>
                <a:cs typeface="+mn-lt"/>
              </a:rPr>
              <a:t> ja </a:t>
            </a:r>
            <a:r>
              <a:rPr lang="en-US" sz="1700" dirty="0">
                <a:ea typeface="+mn-lt"/>
                <a:cs typeface="+mn-lt"/>
                <a:hlinkClick r:id="rId5"/>
              </a:rPr>
              <a:t>1.C</a:t>
            </a:r>
            <a:r>
              <a:rPr lang="en-US" sz="1700" dirty="0">
                <a:ea typeface="+mn-lt"/>
                <a:cs typeface="+mn-lt"/>
              </a:rPr>
              <a:t>). </a:t>
            </a:r>
            <a:endParaRPr lang="en-US" sz="1700" dirty="0">
              <a:cs typeface="Arial"/>
            </a:endParaRPr>
          </a:p>
          <a:p>
            <a:pPr marL="344170" indent="-344170">
              <a:buNone/>
            </a:pPr>
            <a:r>
              <a:rPr lang="en-US" sz="1700" b="1" dirty="0"/>
              <a:t>1.2 </a:t>
            </a:r>
            <a:r>
              <a:rPr lang="en-US" sz="1700" dirty="0" err="1"/>
              <a:t>Analysoi</a:t>
            </a:r>
            <a:r>
              <a:rPr lang="en-US" sz="1700" dirty="0"/>
              <a:t> </a:t>
            </a:r>
            <a:r>
              <a:rPr lang="en-US" sz="1700" dirty="0" err="1"/>
              <a:t>kolmen</a:t>
            </a:r>
            <a:r>
              <a:rPr lang="en-US" sz="1700" dirty="0"/>
              <a:t> </a:t>
            </a:r>
            <a:r>
              <a:rPr lang="en-US" sz="1700" dirty="0" err="1"/>
              <a:t>aineiston</a:t>
            </a:r>
            <a:r>
              <a:rPr lang="en-US" sz="1700" dirty="0"/>
              <a:t> (</a:t>
            </a:r>
            <a:r>
              <a:rPr lang="en-US" sz="1700" dirty="0">
                <a:hlinkClick r:id="rId3"/>
              </a:rPr>
              <a:t>1.A</a:t>
            </a:r>
            <a:r>
              <a:rPr lang="en-US" sz="1700" dirty="0"/>
              <a:t>, </a:t>
            </a:r>
            <a:r>
              <a:rPr lang="en-US" sz="1700" dirty="0">
                <a:hlinkClick r:id="rId4"/>
              </a:rPr>
              <a:t>1.B</a:t>
            </a:r>
            <a:r>
              <a:rPr lang="en-US" sz="1700" dirty="0"/>
              <a:t> ja </a:t>
            </a:r>
            <a:r>
              <a:rPr lang="en-US" sz="1700" dirty="0">
                <a:hlinkClick r:id="rId5"/>
              </a:rPr>
              <a:t>1.C</a:t>
            </a:r>
            <a:r>
              <a:rPr lang="en-US" sz="1700" dirty="0"/>
              <a:t>) </a:t>
            </a:r>
            <a:r>
              <a:rPr lang="en-US" sz="1700" dirty="0" err="1"/>
              <a:t>perusteella</a:t>
            </a:r>
            <a:r>
              <a:rPr lang="en-US" sz="1700" dirty="0"/>
              <a:t>, </a:t>
            </a:r>
            <a:r>
              <a:rPr lang="en-US" sz="1700" dirty="0" err="1"/>
              <a:t>miten</a:t>
            </a:r>
            <a:r>
              <a:rPr lang="en-US" sz="1700" dirty="0"/>
              <a:t> </a:t>
            </a:r>
            <a:r>
              <a:rPr lang="en-US" sz="1700" dirty="0" err="1"/>
              <a:t>urheilu-uutiset</a:t>
            </a:r>
            <a:r>
              <a:rPr lang="en-US" sz="1700" dirty="0"/>
              <a:t> </a:t>
            </a:r>
            <a:r>
              <a:rPr lang="en-US" sz="1700" dirty="0" err="1"/>
              <a:t>ovat</a:t>
            </a:r>
            <a:r>
              <a:rPr lang="en-US" sz="1700" dirty="0"/>
              <a:t> </a:t>
            </a:r>
            <a:r>
              <a:rPr lang="en-US" sz="1700" dirty="0" err="1"/>
              <a:t>muuttuneet</a:t>
            </a:r>
            <a:r>
              <a:rPr lang="en-US" sz="1700" dirty="0"/>
              <a:t> 101 </a:t>
            </a:r>
            <a:r>
              <a:rPr lang="en-US" sz="1700" dirty="0" err="1"/>
              <a:t>vuoden</a:t>
            </a:r>
            <a:r>
              <a:rPr lang="en-US" sz="1700" dirty="0"/>
              <a:t> </a:t>
            </a:r>
            <a:r>
              <a:rPr lang="en-US" sz="1700" dirty="0" err="1"/>
              <a:t>aikana</a:t>
            </a:r>
            <a:r>
              <a:rPr lang="en-US" sz="1700" dirty="0"/>
              <a:t>. </a:t>
            </a:r>
            <a:r>
              <a:rPr lang="en-US" sz="1700" dirty="0" err="1"/>
              <a:t>Vastauksen</a:t>
            </a:r>
            <a:r>
              <a:rPr lang="en-US" sz="1700" dirty="0"/>
              <a:t> </a:t>
            </a:r>
            <a:r>
              <a:rPr lang="en-US" sz="1700" dirty="0" err="1"/>
              <a:t>sopiva</a:t>
            </a:r>
            <a:r>
              <a:rPr lang="en-US" sz="1700" dirty="0"/>
              <a:t> </a:t>
            </a:r>
            <a:r>
              <a:rPr lang="en-US" sz="1700" dirty="0" err="1"/>
              <a:t>pituus</a:t>
            </a:r>
            <a:r>
              <a:rPr lang="en-US" sz="1700" dirty="0"/>
              <a:t> on </a:t>
            </a:r>
            <a:r>
              <a:rPr lang="en-US" sz="1700" dirty="0" err="1"/>
              <a:t>noin</a:t>
            </a:r>
            <a:r>
              <a:rPr lang="en-US" sz="1700" dirty="0"/>
              <a:t> 2 500 </a:t>
            </a:r>
            <a:r>
              <a:rPr lang="en-US" sz="1700" dirty="0" err="1"/>
              <a:t>merkkiä</a:t>
            </a:r>
            <a:r>
              <a:rPr lang="en-US" sz="1700" dirty="0"/>
              <a:t>. </a:t>
            </a:r>
            <a:endParaRPr lang="en-US" sz="1700" dirty="0">
              <a:cs typeface="Arial" panose="020B0604020202020204"/>
            </a:endParaRPr>
          </a:p>
          <a:p>
            <a:pPr marL="344170" indent="-344170">
              <a:buNone/>
            </a:pPr>
            <a:endParaRPr lang="en-US" sz="1700" dirty="0">
              <a:cs typeface="Arial" panose="020B0604020202020204"/>
            </a:endParaRPr>
          </a:p>
          <a:p>
            <a:pPr marL="344170" indent="-344170">
              <a:buNone/>
            </a:pPr>
            <a:r>
              <a:rPr lang="en-US" sz="1700" dirty="0" err="1">
                <a:cs typeface="Arial" panose="020B0604020202020204"/>
              </a:rPr>
              <a:t>Muista</a:t>
            </a:r>
            <a:r>
              <a:rPr lang="en-US" sz="1700" dirty="0">
                <a:cs typeface="Arial" panose="020B0604020202020204"/>
              </a:rPr>
              <a:t> </a:t>
            </a:r>
            <a:r>
              <a:rPr lang="en-US" sz="1700" dirty="0" err="1">
                <a:cs typeface="Arial" panose="020B0604020202020204"/>
              </a:rPr>
              <a:t>vertailutehtävissä</a:t>
            </a:r>
            <a:r>
              <a:rPr lang="en-US" sz="1700" dirty="0">
                <a:cs typeface="Arial" panose="020B0604020202020204"/>
              </a:rPr>
              <a:t>:</a:t>
            </a:r>
          </a:p>
          <a:p>
            <a:pPr marL="344170" indent="-344170"/>
            <a:r>
              <a:rPr lang="en-US" sz="1700" dirty="0" err="1">
                <a:cs typeface="Arial"/>
              </a:rPr>
              <a:t>yhtäläisyydet</a:t>
            </a:r>
            <a:endParaRPr lang="en-US" sz="1700" dirty="0">
              <a:cs typeface="Arial"/>
            </a:endParaRPr>
          </a:p>
          <a:p>
            <a:pPr marL="344170" indent="-344170"/>
            <a:r>
              <a:rPr lang="en-US" sz="1700" dirty="0" err="1">
                <a:cs typeface="Arial"/>
              </a:rPr>
              <a:t>erot</a:t>
            </a:r>
            <a:endParaRPr lang="en-US" sz="1700" dirty="0">
              <a:cs typeface="Arial"/>
            </a:endParaRPr>
          </a:p>
          <a:p>
            <a:pPr marL="344170" indent="-344170"/>
            <a:r>
              <a:rPr lang="en-US" sz="1700" dirty="0" err="1">
                <a:cs typeface="Arial"/>
              </a:rPr>
              <a:t>Kolme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aineistoa</a:t>
            </a:r>
            <a:r>
              <a:rPr lang="en-US" sz="1700" dirty="0">
                <a:cs typeface="Arial"/>
              </a:rPr>
              <a:t>: </a:t>
            </a:r>
            <a:r>
              <a:rPr lang="en-US" sz="1700" dirty="0" err="1">
                <a:cs typeface="Arial"/>
              </a:rPr>
              <a:t>missä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eniten</a:t>
            </a:r>
            <a:r>
              <a:rPr lang="en-US" sz="1700" dirty="0">
                <a:cs typeface="Arial"/>
              </a:rPr>
              <a:t>/</a:t>
            </a:r>
            <a:r>
              <a:rPr lang="en-US" sz="1700" dirty="0" err="1">
                <a:cs typeface="Arial"/>
              </a:rPr>
              <a:t>vähiten</a:t>
            </a:r>
            <a:r>
              <a:rPr lang="en-US" sz="1700" dirty="0">
                <a:cs typeface="Arial"/>
              </a:rPr>
              <a:t>; </a:t>
            </a:r>
            <a:r>
              <a:rPr lang="en-US" sz="1700" dirty="0" err="1">
                <a:cs typeface="Arial"/>
              </a:rPr>
              <a:t>missä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voimakkaimmin</a:t>
            </a:r>
            <a:r>
              <a:rPr lang="en-US" sz="1700" dirty="0">
                <a:cs typeface="Arial"/>
              </a:rPr>
              <a:t>/</a:t>
            </a:r>
            <a:r>
              <a:rPr lang="en-US" sz="1700" dirty="0" err="1">
                <a:cs typeface="Arial"/>
              </a:rPr>
              <a:t>heikoiten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jne</a:t>
            </a:r>
            <a:r>
              <a:rPr lang="en-US" sz="1700" dirty="0">
                <a:cs typeface="Arial"/>
              </a:rPr>
              <a:t>.</a:t>
            </a:r>
          </a:p>
          <a:p>
            <a:pPr marL="344170" indent="-344170"/>
            <a:r>
              <a:rPr lang="en-US" sz="1700" dirty="0" err="1">
                <a:cs typeface="Arial"/>
              </a:rPr>
              <a:t>Tarkista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monta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kertaa</a:t>
            </a:r>
            <a:r>
              <a:rPr lang="en-US" sz="1700" dirty="0">
                <a:cs typeface="Arial"/>
              </a:rPr>
              <a:t>, </a:t>
            </a:r>
            <a:r>
              <a:rPr lang="en-US" sz="1700" dirty="0" err="1">
                <a:cs typeface="Arial"/>
              </a:rPr>
              <a:t>että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olet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ymmärtänyt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luvut</a:t>
            </a:r>
            <a:r>
              <a:rPr lang="en-US" sz="1700" dirty="0">
                <a:cs typeface="Arial"/>
              </a:rPr>
              <a:t>, </a:t>
            </a:r>
            <a:r>
              <a:rPr lang="en-US" sz="1700" dirty="0" err="1">
                <a:cs typeface="Arial"/>
              </a:rPr>
              <a:t>määrät</a:t>
            </a:r>
            <a:r>
              <a:rPr lang="en-US" sz="1700" dirty="0">
                <a:cs typeface="Arial"/>
              </a:rPr>
              <a:t>, </a:t>
            </a:r>
            <a:r>
              <a:rPr lang="en-US" sz="1700" dirty="0" err="1">
                <a:cs typeface="Arial"/>
              </a:rPr>
              <a:t>prosentit</a:t>
            </a:r>
            <a:r>
              <a:rPr lang="en-US" sz="1700" dirty="0">
                <a:cs typeface="Arial"/>
              </a:rPr>
              <a:t>, </a:t>
            </a:r>
            <a:r>
              <a:rPr lang="en-US" sz="1700" dirty="0" err="1">
                <a:cs typeface="Arial"/>
              </a:rPr>
              <a:t>nimet</a:t>
            </a:r>
            <a:r>
              <a:rPr lang="en-US" sz="1700" dirty="0">
                <a:cs typeface="Arial"/>
              </a:rPr>
              <a:t> </a:t>
            </a:r>
            <a:r>
              <a:rPr lang="en-US" sz="1700" dirty="0" err="1">
                <a:cs typeface="Arial"/>
              </a:rPr>
              <a:t>ym</a:t>
            </a:r>
            <a:r>
              <a:rPr lang="en-US" sz="1700" dirty="0">
                <a:cs typeface="Arial"/>
              </a:rPr>
              <a:t>. </a:t>
            </a:r>
            <a:r>
              <a:rPr lang="en-US" sz="1700" dirty="0" err="1">
                <a:cs typeface="Arial"/>
              </a:rPr>
              <a:t>oikein</a:t>
            </a:r>
            <a:r>
              <a:rPr lang="en-US" sz="1700" dirty="0">
                <a:cs typeface="Arial"/>
              </a:rPr>
              <a:t>.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344170" indent="-344170"/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2416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21E0F8-AC16-4F59-A5B2-47E8BF2AD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Esimerkki</a:t>
            </a:r>
            <a:r>
              <a:rPr lang="en-US" sz="3600" dirty="0">
                <a:cs typeface="Arial"/>
              </a:rPr>
              <a:t> 30 </a:t>
            </a:r>
            <a:r>
              <a:rPr lang="en-US" sz="3600" dirty="0" err="1">
                <a:cs typeface="Arial"/>
              </a:rPr>
              <a:t>pisteen</a:t>
            </a:r>
            <a:r>
              <a:rPr lang="en-US" sz="3600" dirty="0">
                <a:cs typeface="Arial"/>
              </a:rPr>
              <a:t> </a:t>
            </a:r>
            <a:r>
              <a:rPr lang="en-US" sz="3600" dirty="0" err="1">
                <a:cs typeface="Arial"/>
              </a:rPr>
              <a:t>tehtävästä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D0107-604D-4316-8F61-A1ECB1CE8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574" y="558103"/>
            <a:ext cx="6914859" cy="6019301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endParaRPr lang="en-US" sz="1700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17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1700" dirty="0" err="1">
                <a:ea typeface="+mn-lt"/>
                <a:cs typeface="+mn-lt"/>
              </a:rPr>
              <a:t>Vertaile</a:t>
            </a:r>
            <a:r>
              <a:rPr lang="en-US" sz="1700" dirty="0">
                <a:ea typeface="+mn-lt"/>
                <a:cs typeface="+mn-lt"/>
              </a:rPr>
              <a:t> </a:t>
            </a:r>
            <a:r>
              <a:rPr lang="en-US" sz="1700" i="1" dirty="0" err="1">
                <a:ea typeface="+mn-lt"/>
                <a:cs typeface="+mn-lt"/>
              </a:rPr>
              <a:t>Eihän</a:t>
            </a:r>
            <a:r>
              <a:rPr lang="en-US" sz="1700" i="1" dirty="0">
                <a:ea typeface="+mn-lt"/>
                <a:cs typeface="+mn-lt"/>
              </a:rPr>
              <a:t> </a:t>
            </a:r>
            <a:r>
              <a:rPr lang="en-US" sz="1700" i="1" dirty="0" err="1">
                <a:ea typeface="+mn-lt"/>
                <a:cs typeface="+mn-lt"/>
              </a:rPr>
              <a:t>työpaikallasi</a:t>
            </a:r>
            <a:r>
              <a:rPr lang="en-US" sz="1700" i="1" dirty="0">
                <a:ea typeface="+mn-lt"/>
                <a:cs typeface="+mn-lt"/>
              </a:rPr>
              <a:t> </a:t>
            </a:r>
            <a:r>
              <a:rPr lang="en-US" sz="1700" i="1" dirty="0" err="1">
                <a:ea typeface="+mn-lt"/>
                <a:cs typeface="+mn-lt"/>
              </a:rPr>
              <a:t>mielenterveys</a:t>
            </a:r>
            <a:r>
              <a:rPr lang="en-US" sz="1700" i="1" dirty="0">
                <a:ea typeface="+mn-lt"/>
                <a:cs typeface="+mn-lt"/>
              </a:rPr>
              <a:t> </a:t>
            </a:r>
            <a:r>
              <a:rPr lang="en-US" sz="1700" i="1" dirty="0" err="1">
                <a:ea typeface="+mn-lt"/>
                <a:cs typeface="+mn-lt"/>
              </a:rPr>
              <a:t>jää</a:t>
            </a:r>
            <a:r>
              <a:rPr lang="en-US" sz="1700" i="1" dirty="0">
                <a:ea typeface="+mn-lt"/>
                <a:cs typeface="+mn-lt"/>
              </a:rPr>
              <a:t> </a:t>
            </a:r>
            <a:r>
              <a:rPr lang="en-US" sz="1700" i="1" dirty="0" err="1">
                <a:ea typeface="+mn-lt"/>
                <a:cs typeface="+mn-lt"/>
              </a:rPr>
              <a:t>näkymättömäksi</a:t>
            </a:r>
            <a:r>
              <a:rPr lang="en-US" sz="1700" i="1" dirty="0">
                <a:ea typeface="+mn-lt"/>
                <a:cs typeface="+mn-lt"/>
              </a:rPr>
              <a:t>? </a:t>
            </a:r>
            <a:r>
              <a:rPr lang="en-US" sz="1700" dirty="0">
                <a:ea typeface="+mn-lt"/>
                <a:cs typeface="+mn-lt"/>
              </a:rPr>
              <a:t>-</a:t>
            </a:r>
            <a:r>
              <a:rPr lang="en-US" sz="1700" dirty="0" err="1">
                <a:ea typeface="+mn-lt"/>
                <a:cs typeface="+mn-lt"/>
              </a:rPr>
              <a:t>videon</a:t>
            </a:r>
            <a:r>
              <a:rPr lang="en-US" sz="1700" dirty="0">
                <a:ea typeface="+mn-lt"/>
                <a:cs typeface="+mn-lt"/>
              </a:rPr>
              <a:t> (</a:t>
            </a:r>
            <a:r>
              <a:rPr lang="en-US" sz="1700" dirty="0" err="1">
                <a:ea typeface="+mn-lt"/>
                <a:cs typeface="+mn-lt"/>
              </a:rPr>
              <a:t>aineisto</a:t>
            </a:r>
            <a:r>
              <a:rPr lang="en-US" sz="1700" dirty="0">
                <a:ea typeface="+mn-lt"/>
                <a:cs typeface="+mn-lt"/>
              </a:rPr>
              <a:t> 1.A) ja </a:t>
            </a:r>
            <a:r>
              <a:rPr lang="en-US" sz="1700" i="1" dirty="0" err="1">
                <a:ea typeface="+mn-lt"/>
                <a:cs typeface="+mn-lt"/>
              </a:rPr>
              <a:t>Myymälävaras</a:t>
            </a:r>
            <a:r>
              <a:rPr lang="en-US" sz="1700" i="1" dirty="0">
                <a:ea typeface="+mn-lt"/>
                <a:cs typeface="+mn-lt"/>
              </a:rPr>
              <a:t> </a:t>
            </a:r>
            <a:r>
              <a:rPr lang="en-US" sz="1700" i="1" dirty="0" err="1">
                <a:ea typeface="+mn-lt"/>
                <a:cs typeface="+mn-lt"/>
              </a:rPr>
              <a:t>syö</a:t>
            </a:r>
            <a:r>
              <a:rPr lang="en-US" sz="1700" i="1" dirty="0">
                <a:ea typeface="+mn-lt"/>
                <a:cs typeface="+mn-lt"/>
              </a:rPr>
              <a:t> </a:t>
            </a:r>
            <a:r>
              <a:rPr lang="en-US" sz="1700" i="1" dirty="0" err="1">
                <a:ea typeface="+mn-lt"/>
                <a:cs typeface="+mn-lt"/>
              </a:rPr>
              <a:t>pöydässäsi</a:t>
            </a:r>
            <a:r>
              <a:rPr lang="en-US" sz="1700" i="1" dirty="0">
                <a:ea typeface="+mn-lt"/>
                <a:cs typeface="+mn-lt"/>
              </a:rPr>
              <a:t> </a:t>
            </a:r>
            <a:r>
              <a:rPr lang="en-US" sz="1700" dirty="0">
                <a:ea typeface="+mn-lt"/>
                <a:cs typeface="+mn-lt"/>
              </a:rPr>
              <a:t>-</a:t>
            </a:r>
            <a:r>
              <a:rPr lang="en-US" sz="1700" dirty="0" err="1">
                <a:ea typeface="+mn-lt"/>
                <a:cs typeface="+mn-lt"/>
              </a:rPr>
              <a:t>videon</a:t>
            </a:r>
            <a:r>
              <a:rPr lang="en-US" sz="1700" dirty="0">
                <a:ea typeface="+mn-lt"/>
                <a:cs typeface="+mn-lt"/>
              </a:rPr>
              <a:t> (</a:t>
            </a:r>
            <a:r>
              <a:rPr lang="en-US" sz="1700" dirty="0" err="1">
                <a:ea typeface="+mn-lt"/>
                <a:cs typeface="+mn-lt"/>
              </a:rPr>
              <a:t>aineisto</a:t>
            </a:r>
            <a:r>
              <a:rPr lang="en-US" sz="1700" dirty="0">
                <a:ea typeface="+mn-lt"/>
                <a:cs typeface="+mn-lt"/>
              </a:rPr>
              <a:t> 1.B) </a:t>
            </a:r>
            <a:r>
              <a:rPr lang="en-US" sz="1700" dirty="0" err="1">
                <a:ea typeface="+mn-lt"/>
                <a:cs typeface="+mn-lt"/>
              </a:rPr>
              <a:t>vaikutuskeinoja</a:t>
            </a:r>
            <a:r>
              <a:rPr lang="en-US" sz="1700" dirty="0">
                <a:ea typeface="+mn-lt"/>
                <a:cs typeface="+mn-lt"/>
              </a:rPr>
              <a:t>. </a:t>
            </a:r>
            <a:r>
              <a:rPr lang="en-US" sz="1700" dirty="0" err="1">
                <a:ea typeface="+mn-lt"/>
                <a:cs typeface="+mn-lt"/>
              </a:rPr>
              <a:t>Vastauksen</a:t>
            </a:r>
            <a:r>
              <a:rPr lang="en-US" sz="1700" dirty="0">
                <a:ea typeface="+mn-lt"/>
                <a:cs typeface="+mn-lt"/>
              </a:rPr>
              <a:t> </a:t>
            </a:r>
            <a:r>
              <a:rPr lang="en-US" sz="1700" dirty="0" err="1">
                <a:ea typeface="+mn-lt"/>
                <a:cs typeface="+mn-lt"/>
              </a:rPr>
              <a:t>sopiva</a:t>
            </a:r>
            <a:r>
              <a:rPr lang="en-US" sz="1700" dirty="0">
                <a:ea typeface="+mn-lt"/>
                <a:cs typeface="+mn-lt"/>
              </a:rPr>
              <a:t> </a:t>
            </a:r>
            <a:r>
              <a:rPr lang="en-US" sz="1700" dirty="0" err="1">
                <a:ea typeface="+mn-lt"/>
                <a:cs typeface="+mn-lt"/>
              </a:rPr>
              <a:t>pituus</a:t>
            </a:r>
            <a:r>
              <a:rPr lang="en-US" sz="1700" dirty="0">
                <a:ea typeface="+mn-lt"/>
                <a:cs typeface="+mn-lt"/>
              </a:rPr>
              <a:t> on </a:t>
            </a:r>
            <a:r>
              <a:rPr lang="en-US" sz="1700" dirty="0" err="1">
                <a:ea typeface="+mn-lt"/>
                <a:cs typeface="+mn-lt"/>
              </a:rPr>
              <a:t>noin</a:t>
            </a:r>
            <a:r>
              <a:rPr lang="en-US" sz="1700" dirty="0">
                <a:ea typeface="+mn-lt"/>
                <a:cs typeface="+mn-lt"/>
              </a:rPr>
              <a:t> 4 500 </a:t>
            </a:r>
            <a:r>
              <a:rPr lang="en-US" sz="1700" dirty="0" err="1">
                <a:ea typeface="+mn-lt"/>
                <a:cs typeface="+mn-lt"/>
              </a:rPr>
              <a:t>merkkiä</a:t>
            </a:r>
            <a:r>
              <a:rPr lang="en-US" sz="1700" dirty="0">
                <a:ea typeface="+mn-lt"/>
                <a:cs typeface="+mn-lt"/>
              </a:rPr>
              <a:t>. (30 p.)</a:t>
            </a:r>
            <a:endParaRPr lang="en-US" sz="1700">
              <a:cs typeface="Arial"/>
            </a:endParaRPr>
          </a:p>
          <a:p>
            <a:pPr marL="0" indent="0">
              <a:buNone/>
            </a:pPr>
            <a:endParaRPr lang="en-US" sz="1700" dirty="0">
              <a:cs typeface="Arial" panose="020B0604020202020204"/>
            </a:endParaRPr>
          </a:p>
          <a:p>
            <a:pPr marL="0" indent="0">
              <a:buNone/>
            </a:pPr>
            <a:r>
              <a:rPr lang="en-US" sz="1700" dirty="0" err="1">
                <a:cs typeface="Arial" panose="020B0604020202020204"/>
              </a:rPr>
              <a:t>Muista</a:t>
            </a:r>
            <a:r>
              <a:rPr lang="en-US" sz="1700" dirty="0">
                <a:cs typeface="Arial" panose="020B0604020202020204"/>
              </a:rPr>
              <a:t> </a:t>
            </a:r>
            <a:r>
              <a:rPr lang="en-US" sz="1700" dirty="0" err="1">
                <a:cs typeface="Arial" panose="020B0604020202020204"/>
              </a:rPr>
              <a:t>argumentaatiotehtävässä</a:t>
            </a:r>
            <a:r>
              <a:rPr lang="en-US" sz="1700" dirty="0">
                <a:cs typeface="Arial" panose="020B0604020202020204"/>
              </a:rPr>
              <a:t>:</a:t>
            </a:r>
            <a:endParaRPr lang="en-US"/>
          </a:p>
          <a:p>
            <a:pPr marL="344170" indent="-344170"/>
            <a:r>
              <a:rPr lang="en-US" sz="1700" dirty="0" err="1">
                <a:cs typeface="Arial" panose="020B0604020202020204"/>
              </a:rPr>
              <a:t>Teesi</a:t>
            </a:r>
            <a:endParaRPr lang="en-US" sz="1700" dirty="0">
              <a:cs typeface="Arial" panose="020B0604020202020204"/>
            </a:endParaRPr>
          </a:p>
          <a:p>
            <a:pPr marL="344170" indent="-344170"/>
            <a:r>
              <a:rPr lang="en-US" sz="1700" dirty="0" err="1">
                <a:cs typeface="Arial" panose="020B0604020202020204"/>
              </a:rPr>
              <a:t>Tavoite</a:t>
            </a:r>
            <a:endParaRPr lang="en-US" sz="1700" dirty="0">
              <a:cs typeface="Arial" panose="020B0604020202020204"/>
            </a:endParaRPr>
          </a:p>
          <a:p>
            <a:pPr marL="344170" indent="-344170"/>
            <a:r>
              <a:rPr lang="en-US" sz="1700" dirty="0" err="1">
                <a:cs typeface="Arial" panose="020B0604020202020204"/>
              </a:rPr>
              <a:t>Kohderyhmä</a:t>
            </a:r>
            <a:endParaRPr lang="en-US" sz="1700" dirty="0">
              <a:cs typeface="Arial" panose="020B0604020202020204"/>
            </a:endParaRPr>
          </a:p>
          <a:p>
            <a:pPr marL="344170" indent="-344170"/>
            <a:r>
              <a:rPr lang="en-US" sz="1700" dirty="0" err="1">
                <a:cs typeface="Arial" panose="020B0604020202020204"/>
              </a:rPr>
              <a:t>Argumentointitavat</a:t>
            </a:r>
            <a:endParaRPr lang="en-US" sz="1700" dirty="0">
              <a:cs typeface="Arial" panose="020B0604020202020204"/>
            </a:endParaRPr>
          </a:p>
          <a:p>
            <a:pPr marL="344170" indent="-344170"/>
            <a:r>
              <a:rPr lang="en-US" sz="1700" dirty="0" err="1">
                <a:cs typeface="Arial" panose="020B0604020202020204"/>
              </a:rPr>
              <a:t>Retoriset</a:t>
            </a:r>
            <a:r>
              <a:rPr lang="en-US" sz="1700" dirty="0">
                <a:cs typeface="Arial" panose="020B0604020202020204"/>
              </a:rPr>
              <a:t> </a:t>
            </a:r>
            <a:r>
              <a:rPr lang="en-US" sz="1700" dirty="0" err="1">
                <a:cs typeface="Arial" panose="020B0604020202020204"/>
              </a:rPr>
              <a:t>keinot</a:t>
            </a:r>
            <a:endParaRPr lang="en-US" sz="1700" dirty="0">
              <a:cs typeface="Arial" panose="020B0604020202020204"/>
            </a:endParaRPr>
          </a:p>
          <a:p>
            <a:pPr marL="344170" indent="-344170"/>
            <a:r>
              <a:rPr lang="en-US" sz="1700" dirty="0" err="1">
                <a:cs typeface="Arial" panose="020B0604020202020204"/>
              </a:rPr>
              <a:t>Esisopimukset</a:t>
            </a:r>
            <a:endParaRPr lang="en-US" sz="1700" dirty="0">
              <a:cs typeface="Arial" panose="020B0604020202020204"/>
            </a:endParaRPr>
          </a:p>
          <a:p>
            <a:pPr marL="344170" indent="-344170"/>
            <a:r>
              <a:rPr lang="en-US" sz="1700" dirty="0" err="1">
                <a:cs typeface="Arial" panose="020B0604020202020204"/>
              </a:rPr>
              <a:t>Moniäänisyys</a:t>
            </a:r>
            <a:endParaRPr lang="en-US" sz="1700" dirty="0">
              <a:cs typeface="Arial" panose="020B0604020202020204"/>
            </a:endParaRPr>
          </a:p>
          <a:p>
            <a:pPr marL="344170" indent="-344170"/>
            <a:endParaRPr lang="en-US" dirty="0">
              <a:cs typeface="Arial" panose="020B0604020202020204"/>
            </a:endParaRPr>
          </a:p>
          <a:p>
            <a:pPr marL="344170" indent="-344170"/>
            <a:endParaRPr lang="en-US" dirty="0">
              <a:cs typeface="Arial" panose="020B0604020202020204"/>
            </a:endParaRPr>
          </a:p>
          <a:p>
            <a:pPr marL="344170" indent="-344170"/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94413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A8030F-557C-4770-AF65-196247C69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 err="1">
                <a:cs typeface="Arial"/>
              </a:rPr>
              <a:t>Havainto</a:t>
            </a:r>
            <a:r>
              <a:rPr lang="en-US" sz="3600" dirty="0">
                <a:cs typeface="Arial"/>
              </a:rPr>
              <a:t> ja </a:t>
            </a:r>
            <a:r>
              <a:rPr lang="en-US" sz="3600" dirty="0" err="1">
                <a:cs typeface="Arial"/>
              </a:rPr>
              <a:t>päätelmä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0271B-784A-4DC3-BD49-ED68807B7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88" y="408241"/>
            <a:ext cx="6816416" cy="5985978"/>
          </a:xfrm>
        </p:spPr>
        <p:txBody>
          <a:bodyPr anchor="ctr">
            <a:normAutofit fontScale="92500" lnSpcReduction="20000"/>
          </a:bodyPr>
          <a:lstStyle/>
          <a:p>
            <a:pPr marL="344170" indent="-344170"/>
            <a:endParaRPr lang="en-US" sz="1800" dirty="0">
              <a:cs typeface="Arial"/>
            </a:endParaRPr>
          </a:p>
          <a:p>
            <a:pPr marL="344170" indent="-344170"/>
            <a:r>
              <a:rPr lang="en-US" sz="1800" dirty="0" err="1">
                <a:cs typeface="Arial"/>
              </a:rPr>
              <a:t>Havainto</a:t>
            </a:r>
            <a:r>
              <a:rPr lang="en-US" sz="1800" dirty="0">
                <a:cs typeface="Arial"/>
              </a:rPr>
              <a:t>: </a:t>
            </a:r>
            <a:endParaRPr lang="en-US" dirty="0">
              <a:ea typeface="+mn-lt"/>
              <a:cs typeface="+mn-lt"/>
            </a:endParaRPr>
          </a:p>
          <a:p>
            <a:pPr marL="795020" lvl="1" indent="-337820"/>
            <a:r>
              <a:rPr lang="en-US" sz="1600" dirty="0" err="1">
                <a:ea typeface="+mn-lt"/>
                <a:cs typeface="+mn-lt"/>
              </a:rPr>
              <a:t>asia</a:t>
            </a:r>
            <a:r>
              <a:rPr lang="en-US" sz="1600" dirty="0">
                <a:ea typeface="+mn-lt"/>
                <a:cs typeface="+mn-lt"/>
              </a:rPr>
              <a:t>, </a:t>
            </a:r>
            <a:r>
              <a:rPr lang="en-US" sz="1600" dirty="0" err="1">
                <a:ea typeface="+mn-lt"/>
                <a:cs typeface="+mn-lt"/>
              </a:rPr>
              <a:t>jonka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kuka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tahansa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voi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nähdä</a:t>
            </a:r>
            <a:r>
              <a:rPr lang="en-US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tekstissä</a:t>
            </a:r>
            <a:endParaRPr lang="en-US" sz="1600">
              <a:ea typeface="+mn-lt"/>
              <a:cs typeface="+mn-lt"/>
            </a:endParaRPr>
          </a:p>
          <a:p>
            <a:pPr marL="795020" lvl="1" indent="-337820"/>
            <a:r>
              <a:rPr lang="en-US" sz="1800" dirty="0" err="1">
                <a:ea typeface="+mn-lt"/>
                <a:cs typeface="+mn-lt"/>
              </a:rPr>
              <a:t>valitaan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sen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mukaan</a:t>
            </a:r>
            <a:r>
              <a:rPr lang="en-US" sz="1800" dirty="0">
                <a:ea typeface="+mn-lt"/>
                <a:cs typeface="+mn-lt"/>
              </a:rPr>
              <a:t>, </a:t>
            </a:r>
            <a:r>
              <a:rPr lang="en-US" sz="1800" dirty="0" err="1">
                <a:ea typeface="+mn-lt"/>
                <a:cs typeface="+mn-lt"/>
              </a:rPr>
              <a:t>miten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olennainen</a:t>
            </a:r>
            <a:r>
              <a:rPr lang="en-US" sz="1800" dirty="0">
                <a:ea typeface="+mn-lt"/>
                <a:cs typeface="+mn-lt"/>
              </a:rPr>
              <a:t> se </a:t>
            </a:r>
            <a:r>
              <a:rPr lang="en-US" dirty="0">
                <a:ea typeface="+mn-lt"/>
                <a:cs typeface="+mn-lt"/>
              </a:rPr>
              <a:t>on</a:t>
            </a:r>
          </a:p>
          <a:p>
            <a:pPr marL="795020" lvl="1" indent="-337820"/>
            <a:r>
              <a:rPr lang="en-US" dirty="0" err="1">
                <a:ea typeface="+mn-lt"/>
                <a:cs typeface="+mn-lt"/>
              </a:rPr>
              <a:t>esim</a:t>
            </a:r>
            <a:r>
              <a:rPr lang="en-US" sz="1800" dirty="0">
                <a:ea typeface="+mn-lt"/>
                <a:cs typeface="+mn-lt"/>
              </a:rPr>
              <a:t>. </a:t>
            </a:r>
            <a:r>
              <a:rPr lang="en-US" sz="1800" dirty="0" err="1">
                <a:ea typeface="+mn-lt"/>
                <a:cs typeface="+mn-lt"/>
              </a:rPr>
              <a:t>nimi</a:t>
            </a:r>
            <a:r>
              <a:rPr lang="en-US" sz="1800" dirty="0">
                <a:ea typeface="+mn-lt"/>
                <a:cs typeface="+mn-lt"/>
              </a:rPr>
              <a:t>, </a:t>
            </a:r>
            <a:r>
              <a:rPr lang="en-US" sz="1800" dirty="0" err="1">
                <a:ea typeface="+mn-lt"/>
                <a:cs typeface="+mn-lt"/>
              </a:rPr>
              <a:t>julkaisuaika</a:t>
            </a:r>
            <a:r>
              <a:rPr lang="en-US" sz="1800" dirty="0">
                <a:ea typeface="+mn-lt"/>
                <a:cs typeface="+mn-lt"/>
              </a:rPr>
              <a:t>, </a:t>
            </a:r>
            <a:r>
              <a:rPr lang="en-US" sz="1800" dirty="0" err="1">
                <a:ea typeface="+mn-lt"/>
                <a:cs typeface="+mn-lt"/>
              </a:rPr>
              <a:t>tapahtumaketju</a:t>
            </a:r>
            <a:r>
              <a:rPr lang="en-US" sz="1800" dirty="0">
                <a:ea typeface="+mn-lt"/>
                <a:cs typeface="+mn-lt"/>
              </a:rPr>
              <a:t>, </a:t>
            </a:r>
            <a:r>
              <a:rPr lang="en-US" sz="1800" dirty="0" err="1">
                <a:ea typeface="+mn-lt"/>
                <a:cs typeface="+mn-lt"/>
              </a:rPr>
              <a:t>vuorosana</a:t>
            </a:r>
            <a:endParaRPr lang="en-US" dirty="0">
              <a:ea typeface="+mn-lt"/>
              <a:cs typeface="+mn-lt"/>
            </a:endParaRPr>
          </a:p>
          <a:p>
            <a:pPr marL="344170" indent="-344170"/>
            <a:r>
              <a:rPr lang="en-US" sz="1800" dirty="0" err="1">
                <a:cs typeface="Arial"/>
              </a:rPr>
              <a:t>Päätelmä</a:t>
            </a:r>
            <a:r>
              <a:rPr lang="en-US" sz="1800" dirty="0">
                <a:cs typeface="Arial"/>
              </a:rPr>
              <a:t>:</a:t>
            </a:r>
            <a:endParaRPr lang="en-US" sz="1800" dirty="0">
              <a:ea typeface="+mn-lt"/>
              <a:cs typeface="+mn-lt"/>
            </a:endParaRPr>
          </a:p>
          <a:p>
            <a:pPr marL="795020" lvl="1" indent="-337820"/>
            <a:r>
              <a:rPr lang="en-US" dirty="0" err="1">
                <a:cs typeface="Arial"/>
              </a:rPr>
              <a:t>tehdään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havainnon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pohjalta</a:t>
            </a:r>
            <a:endParaRPr lang="en-US" dirty="0" err="1">
              <a:ea typeface="+mn-lt"/>
              <a:cs typeface="+mn-lt"/>
            </a:endParaRPr>
          </a:p>
          <a:p>
            <a:pPr marL="795020" lvl="1" indent="-337820"/>
            <a:r>
              <a:rPr lang="en-US" dirty="0" err="1">
                <a:cs typeface="Arial"/>
              </a:rPr>
              <a:t>todistetaan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havainnon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avulla</a:t>
            </a:r>
            <a:endParaRPr lang="en-US" dirty="0" err="1">
              <a:ea typeface="+mn-lt"/>
              <a:cs typeface="+mn-lt"/>
            </a:endParaRPr>
          </a:p>
          <a:p>
            <a:pPr marL="795020" lvl="1" indent="-337820"/>
            <a:r>
              <a:rPr lang="en-US" dirty="0">
                <a:cs typeface="Arial"/>
              </a:rPr>
              <a:t>on </a:t>
            </a:r>
            <a:r>
              <a:rPr lang="en-US" dirty="0" err="1">
                <a:cs typeface="Arial"/>
              </a:rPr>
              <a:t>henkilökohtainen</a:t>
            </a:r>
            <a:endParaRPr lang="en-US" dirty="0" err="1">
              <a:ea typeface="+mn-lt"/>
              <a:cs typeface="+mn-lt"/>
            </a:endParaRPr>
          </a:p>
          <a:p>
            <a:pPr marL="795020" lvl="1" indent="-337820"/>
            <a:r>
              <a:rPr lang="en-US" dirty="0" err="1">
                <a:cs typeface="Arial"/>
              </a:rPr>
              <a:t>esim</a:t>
            </a:r>
            <a:r>
              <a:rPr lang="en-US" dirty="0">
                <a:cs typeface="Arial"/>
              </a:rPr>
              <a:t>. </a:t>
            </a:r>
            <a:r>
              <a:rPr lang="en-US" dirty="0" err="1">
                <a:cs typeface="Arial"/>
              </a:rPr>
              <a:t>mitä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julkaisuaika</a:t>
            </a:r>
            <a:r>
              <a:rPr lang="en-US" dirty="0">
                <a:cs typeface="Arial"/>
              </a:rPr>
              <a:t> </a:t>
            </a:r>
            <a:r>
              <a:rPr lang="en-US" dirty="0" err="1">
                <a:cs typeface="Arial"/>
              </a:rPr>
              <a:t>paljastaa</a:t>
            </a:r>
            <a:endParaRPr lang="en-US" dirty="0" err="1"/>
          </a:p>
          <a:p>
            <a:pPr marL="795020" lvl="1" indent="-337820"/>
            <a:endParaRPr lang="en-US" sz="1800" dirty="0">
              <a:cs typeface="Arial"/>
            </a:endParaRPr>
          </a:p>
          <a:p>
            <a:pPr marL="795020" lvl="1" indent="-337820"/>
            <a:r>
              <a:rPr lang="en-US" i="1" dirty="0" err="1">
                <a:cs typeface="Arial"/>
              </a:rPr>
              <a:t>Runossa</a:t>
            </a:r>
            <a:r>
              <a:rPr lang="en-US" i="1" dirty="0">
                <a:cs typeface="Arial"/>
              </a:rPr>
              <a:t> Paavo </a:t>
            </a:r>
            <a:r>
              <a:rPr lang="en-US" i="1" dirty="0" err="1">
                <a:cs typeface="Arial"/>
              </a:rPr>
              <a:t>tekee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raskasta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maanviljelytyötä</a:t>
            </a:r>
            <a:r>
              <a:rPr lang="en-US" i="1" dirty="0">
                <a:cs typeface="Arial"/>
              </a:rPr>
              <a:t> ja </a:t>
            </a:r>
            <a:r>
              <a:rPr lang="en-US" i="1" dirty="0" err="1">
                <a:cs typeface="Arial"/>
              </a:rPr>
              <a:t>vaikka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sato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epäonnistuu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toistuvasti</a:t>
            </a:r>
            <a:r>
              <a:rPr lang="en-US" i="1" dirty="0">
                <a:cs typeface="Arial"/>
              </a:rPr>
              <a:t>, </a:t>
            </a:r>
            <a:r>
              <a:rPr lang="en-US" i="1" dirty="0" err="1">
                <a:cs typeface="Arial"/>
              </a:rPr>
              <a:t>hän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yrittää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aina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uudelleen</a:t>
            </a:r>
            <a:r>
              <a:rPr lang="en-US" i="1" dirty="0">
                <a:cs typeface="Arial"/>
              </a:rPr>
              <a:t>. </a:t>
            </a:r>
            <a:r>
              <a:rPr lang="en-US" i="1" dirty="0" err="1">
                <a:cs typeface="Arial"/>
              </a:rPr>
              <a:t>Tästä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voi</a:t>
            </a:r>
            <a:r>
              <a:rPr lang="en-US" i="1" dirty="0">
                <a:cs typeface="Arial"/>
              </a:rPr>
              <a:t> </a:t>
            </a:r>
            <a:r>
              <a:rPr lang="en-US" i="1" dirty="0" err="1">
                <a:cs typeface="Arial"/>
              </a:rPr>
              <a:t>päätellä</a:t>
            </a:r>
            <a:r>
              <a:rPr lang="en-US" i="1" dirty="0">
                <a:cs typeface="Arial"/>
              </a:rPr>
              <a:t>, </a:t>
            </a:r>
            <a:r>
              <a:rPr lang="en-US" i="1" dirty="0" err="1">
                <a:cs typeface="Arial"/>
              </a:rPr>
              <a:t>että</a:t>
            </a:r>
            <a:r>
              <a:rPr lang="en-US" i="1" dirty="0">
                <a:cs typeface="Arial"/>
              </a:rPr>
              <a:t> Paavo on </a:t>
            </a:r>
            <a:r>
              <a:rPr lang="en-US" i="1" dirty="0" err="1">
                <a:cs typeface="Arial"/>
              </a:rPr>
              <a:t>ahkera</a:t>
            </a:r>
            <a:r>
              <a:rPr lang="en-US" i="1" dirty="0">
                <a:cs typeface="Arial"/>
              </a:rPr>
              <a:t>, </a:t>
            </a:r>
            <a:r>
              <a:rPr lang="en-US" i="1" dirty="0" err="1">
                <a:cs typeface="Arial"/>
              </a:rPr>
              <a:t>sisukas</a:t>
            </a:r>
            <a:r>
              <a:rPr lang="en-US" i="1" dirty="0">
                <a:cs typeface="Arial"/>
              </a:rPr>
              <a:t> ja </a:t>
            </a:r>
            <a:r>
              <a:rPr lang="en-US" i="1" dirty="0" err="1">
                <a:cs typeface="Arial"/>
              </a:rPr>
              <a:t>periksiantamaton</a:t>
            </a:r>
            <a:r>
              <a:rPr lang="en-US" i="1" dirty="0">
                <a:cs typeface="Arial"/>
              </a:rPr>
              <a:t>.</a:t>
            </a:r>
            <a:endParaRPr lang="en-US" sz="1800" i="1" dirty="0">
              <a:cs typeface="Arial"/>
            </a:endParaRPr>
          </a:p>
          <a:p>
            <a:pPr marL="795020" lvl="1" indent="-337820"/>
            <a:endParaRPr lang="en-US" sz="1800" dirty="0">
              <a:cs typeface="Arial"/>
            </a:endParaRPr>
          </a:p>
          <a:p>
            <a:pPr marL="344170" indent="-344170"/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3857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0455F8-10A0-4EEF-9BB1-9035E295B1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B0F2AC-8567-4D03-BFFC-653DB596C52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7C2F7BF6-CD39-4568-B8BD-EA8D252E10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0</TotalTime>
  <Words>1</Words>
  <Application>Microsoft Office PowerPoint</Application>
  <PresentationFormat>Widescreen</PresentationFormat>
  <Paragraphs>1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Madison</vt:lpstr>
      <vt:lpstr>Äidinkielen tentti</vt:lpstr>
      <vt:lpstr>Kokeen pisteytys</vt:lpstr>
      <vt:lpstr>Kevät 2022 pisterajat</vt:lpstr>
      <vt:lpstr>Muuta muistettavaa</vt:lpstr>
      <vt:lpstr>Yleistä lukutaidon kokeesta</vt:lpstr>
      <vt:lpstr>Esimerkki 12 pisteen tehtävästä</vt:lpstr>
      <vt:lpstr>Esimerkki 18 pisteen tehtävästä</vt:lpstr>
      <vt:lpstr>Esimerkki 30 pisteen tehtävästä</vt:lpstr>
      <vt:lpstr>Havainto ja päätelmä</vt:lpstr>
      <vt:lpstr>Esimerkki luetelma-tehtävästä</vt:lpstr>
      <vt:lpstr> </vt:lpstr>
      <vt:lpstr>Esimerkkejä argumentaatio-tehtävistä</vt:lpstr>
      <vt:lpstr>PowerPoint Presentation</vt:lpstr>
      <vt:lpstr>Esimerkkejä kieleen ja tyyliin liittyvistä tehtävistä</vt:lpstr>
      <vt:lpstr>PowerPoint Presentation</vt:lpstr>
      <vt:lpstr>Esimerkkejä proosa-tehtävistä</vt:lpstr>
      <vt:lpstr>PowerPoint Presentation</vt:lpstr>
      <vt:lpstr>Esimerkkejä runotehtävistä</vt:lpstr>
      <vt:lpstr>Yleistä kirjoitustaidon kokeesta</vt:lpstr>
      <vt:lpstr>PowerPoint Presentation</vt:lpstr>
      <vt:lpstr>Esimerkki kirjoitustaidon vastauksen rakentamisesta</vt:lpstr>
      <vt:lpstr>Kappalejako</vt:lpstr>
      <vt:lpstr>Aineistoon viittaaminen kirjoitustaidon kokeessa</vt:lpstr>
      <vt:lpstr>Esimerkki aineisto-viittauksesta</vt:lpstr>
      <vt:lpstr>Referointi ja siteeraus</vt:lpstr>
      <vt:lpstr>Etene kirjoitustaidon kokeessa näin</vt:lpstr>
      <vt:lpstr>Kirjoitustaidon kokeen arviointi</vt:lpstr>
      <vt:lpstr>Miten voi valmistautua kokeeseen</vt:lpstr>
      <vt:lpstr>Koepäivänä</vt:lpstr>
      <vt:lpstr>Äidinkielen kokeessa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662</cp:revision>
  <dcterms:created xsi:type="dcterms:W3CDTF">2021-08-24T13:59:38Z</dcterms:created>
  <dcterms:modified xsi:type="dcterms:W3CDTF">2023-03-07T16:42:47Z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