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6E6B38-ED96-802F-A278-9DA52FEA49AC}" v="2" dt="2024-08-26T10:14:16.8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large building with a mountain in the background&#10;&#10;Description automatically generated">
            <a:extLst>
              <a:ext uri="{FF2B5EF4-FFF2-40B4-BE49-F238E27FC236}">
                <a16:creationId xmlns:a16="http://schemas.microsoft.com/office/drawing/2014/main" id="{5F4E80A4-F9F7-4A7C-9032-2D416D34DF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 b="1" dirty="0">
                <a:cs typeface="Calibri Light"/>
              </a:rPr>
              <a:t>Romantiikan kirjallisuus</a:t>
            </a:r>
            <a:endParaRPr lang="fi-FI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000" dirty="0">
                <a:cs typeface="Calibri"/>
              </a:rPr>
              <a:t>ÄI08</a:t>
            </a:r>
            <a:endParaRPr lang="en-US" sz="20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F854-5EDD-4596-B10F-C6F21A8C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Yleistä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A4CDF-FEB6-4744-9422-1BF691AE6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790" y="2438400"/>
            <a:ext cx="7262223" cy="417360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ea typeface="+mn-lt"/>
                <a:cs typeface="+mn-lt"/>
              </a:rPr>
              <a:t>1800-luvun alkupuoli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Yhteiskunnalliset levottomuudet, sodat ja epävarmuus suuntasivat mielenkiintoa järjestä tunteisiin.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Romantiikka nosti esiin metafyysisen todellisuuden, uskonnon ja Jumalan.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Korostettiin uudella tavalla yksilöä: ihmisen persoona ja olemus tulivat kiinnostuksen ja kokeilun kohteeksi. </a:t>
            </a:r>
            <a:endParaRPr lang="fi-FI" sz="2400" dirty="0">
              <a:cs typeface="Calibri" panose="020F0502020204030204"/>
            </a:endParaRPr>
          </a:p>
          <a:p>
            <a:r>
              <a:rPr lang="fi-FI" sz="2400" dirty="0">
                <a:ea typeface="+mn-lt"/>
                <a:cs typeface="+mn-lt"/>
              </a:rPr>
              <a:t>Yhteiskunnalliset olot loivat pohjan kansallisromantiikalle.</a:t>
            </a:r>
            <a:endParaRPr lang="fi-FI" sz="2400" dirty="0">
              <a:cs typeface="Calibri" panose="020F0502020204030204"/>
            </a:endParaRPr>
          </a:p>
        </p:txBody>
      </p:sp>
      <p:pic>
        <p:nvPicPr>
          <p:cNvPr id="4" name="Picture 4" descr="A group of clouds in the sky&#10;&#10;Description automatically generated">
            <a:extLst>
              <a:ext uri="{FF2B5EF4-FFF2-40B4-BE49-F238E27FC236}">
                <a16:creationId xmlns:a16="http://schemas.microsoft.com/office/drawing/2014/main" id="{DE1E3C43-9D75-49E6-8115-6EE7218EF5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825" r="1348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09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705D4-939D-40F6-9BAE-BB6929DE9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Kirjallisuus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3783B-415D-41B8-8334-012F5265B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931545" cy="405858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dirty="0">
                <a:ea typeface="+mn-lt"/>
                <a:cs typeface="+mn-lt"/>
              </a:rPr>
              <a:t>Romantiikka voidaan jakaa tunne-, kauhu-, kansallis- ja luontoromantiikkaan.</a:t>
            </a:r>
            <a:endParaRPr lang="fi-FI" sz="2400" dirty="0">
              <a:cs typeface="Calibri" panose="020F0502020204030204"/>
            </a:endParaRP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r>
              <a:rPr lang="fi-FI" sz="2400" dirty="0">
                <a:ea typeface="+mn-lt"/>
                <a:cs typeface="+mn-lt"/>
              </a:rPr>
              <a:t>Ajalle tyypillisiä kirjallisuudenlajeja ovat lyriikka, eepos ja proosan uudet lajit (esim. kauhuromaani).</a:t>
            </a:r>
            <a:endParaRPr lang="fi-FI" sz="2400" dirty="0">
              <a:cs typeface="Calibri" panose="020F0502020204030204"/>
            </a:endParaRP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r>
              <a:rPr lang="fi-FI" sz="2400" dirty="0">
                <a:ea typeface="+mn-lt"/>
                <a:cs typeface="+mn-lt"/>
              </a:rPr>
              <a:t>Romantiikan kirjallisuus oli paljolti eskapismia eli pakoa todellisuudesta:</a:t>
            </a:r>
            <a:endParaRPr lang="fi-FI" sz="2400" dirty="0">
              <a:cs typeface="Calibri" panose="020F0502020204030204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voimakkaat tunteet</a:t>
            </a:r>
            <a:endParaRPr lang="fi-FI" sz="2000" dirty="0">
              <a:cs typeface="Calibri" panose="020F0502020204030204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äärimmäiset elämykset</a:t>
            </a:r>
            <a:endParaRPr lang="fi-FI" sz="2000" dirty="0">
              <a:cs typeface="Calibri" panose="020F0502020204030204"/>
            </a:endParaRPr>
          </a:p>
          <a:p>
            <a:pPr lvl="1"/>
            <a:r>
              <a:rPr lang="fi-FI" sz="2000" dirty="0">
                <a:ea typeface="+mn-lt"/>
                <a:cs typeface="+mn-lt"/>
              </a:rPr>
              <a:t>kaukaiset, eksoottiset maat</a:t>
            </a:r>
            <a:endParaRPr lang="fi-FI" sz="20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>
              <a:cs typeface="Calibri" panose="020F0502020204030204"/>
            </a:endParaRPr>
          </a:p>
        </p:txBody>
      </p:sp>
      <p:pic>
        <p:nvPicPr>
          <p:cNvPr id="4" name="Picture 4" descr="A sunset over a body of water&#10;&#10;Description automatically generated">
            <a:extLst>
              <a:ext uri="{FF2B5EF4-FFF2-40B4-BE49-F238E27FC236}">
                <a16:creationId xmlns:a16="http://schemas.microsoft.com/office/drawing/2014/main" id="{F42CF97D-7322-4E07-87A4-4EAAC59DBF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79" r="37175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DB3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69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18D2A-A002-4511-ADF2-817324C5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dirty="0">
                <a:cs typeface="Calibri Light"/>
              </a:rPr>
              <a:t>Ajan kirjailijoita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216A3-22F6-4254-BC85-774EEA0E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07531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ea typeface="+mn-lt"/>
                <a:cs typeface="+mn-lt"/>
              </a:rPr>
              <a:t>Walter Scott (</a:t>
            </a:r>
            <a:r>
              <a:rPr lang="fi-FI" sz="2400" dirty="0" err="1">
                <a:ea typeface="+mn-lt"/>
                <a:cs typeface="+mn-lt"/>
              </a:rPr>
              <a:t>Ivanhoe</a:t>
            </a:r>
            <a:r>
              <a:rPr lang="fi-FI" sz="2400" dirty="0">
                <a:ea typeface="+mn-lt"/>
                <a:cs typeface="+mn-lt"/>
              </a:rPr>
              <a:t>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Mary Shelley (Frankenstein)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Jane Austen (Ylpeys ja ennakkoluulo)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Emily </a:t>
            </a:r>
            <a:r>
              <a:rPr lang="fi-FI" sz="2400" dirty="0" err="1">
                <a:ea typeface="+mn-lt"/>
                <a:cs typeface="+mn-lt"/>
              </a:rPr>
              <a:t>Brontë</a:t>
            </a:r>
            <a:r>
              <a:rPr lang="fi-FI" sz="2400" dirty="0">
                <a:ea typeface="+mn-lt"/>
                <a:cs typeface="+mn-lt"/>
              </a:rPr>
              <a:t> (Humiseva harju)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Alexandre Dumas vanhempi (Kolme muskettisoturia)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Johann Wolfgang von Goethe (Nuoren </a:t>
            </a:r>
            <a:r>
              <a:rPr lang="fi-FI" sz="2400" dirty="0" err="1">
                <a:ea typeface="+mn-lt"/>
                <a:cs typeface="+mn-lt"/>
              </a:rPr>
              <a:t>Wertherin</a:t>
            </a:r>
            <a:r>
              <a:rPr lang="fi-FI" sz="2400" dirty="0">
                <a:ea typeface="+mn-lt"/>
                <a:cs typeface="+mn-lt"/>
              </a:rPr>
              <a:t> kärsimykset)</a:t>
            </a:r>
            <a:endParaRPr lang="fi-FI" sz="2400" dirty="0">
              <a:cs typeface="Calibri"/>
            </a:endParaRPr>
          </a:p>
          <a:p>
            <a:r>
              <a:rPr lang="fi-FI" sz="2400" dirty="0">
                <a:ea typeface="+mn-lt"/>
                <a:cs typeface="+mn-lt"/>
              </a:rPr>
              <a:t>Victor Hugo (Pariisin Notre-Dame)</a:t>
            </a:r>
            <a:endParaRPr lang="fi-FI" sz="2400" dirty="0">
              <a:cs typeface="Calibri" panose="020F0502020204030204"/>
            </a:endParaRPr>
          </a:p>
        </p:txBody>
      </p:sp>
      <p:pic>
        <p:nvPicPr>
          <p:cNvPr id="4" name="Picture 4" descr="A person in a pink dress&#10;&#10;Description automatically generated">
            <a:extLst>
              <a:ext uri="{FF2B5EF4-FFF2-40B4-BE49-F238E27FC236}">
                <a16:creationId xmlns:a16="http://schemas.microsoft.com/office/drawing/2014/main" id="{5A0342FF-A761-4488-BFC9-76966BA90A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177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E5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41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office theme</vt:lpstr>
      <vt:lpstr>Romantiikan kirjallisuus</vt:lpstr>
      <vt:lpstr>Yleistä</vt:lpstr>
      <vt:lpstr>Kirjallisuus</vt:lpstr>
      <vt:lpstr>Ajan kirjailijoita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58</cp:revision>
  <dcterms:created xsi:type="dcterms:W3CDTF">2021-01-07T16:10:53Z</dcterms:created>
  <dcterms:modified xsi:type="dcterms:W3CDTF">2024-08-26T11:15:02Z</dcterms:modified>
</cp:coreProperties>
</file>