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FC6A7-2DC8-9F98-463F-89F27D74347C}" v="843" dt="2024-09-10T05:20:21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Lastenkirjat, Nappikuulokkeet">
            <a:extLst>
              <a:ext uri="{FF2B5EF4-FFF2-40B4-BE49-F238E27FC236}">
                <a16:creationId xmlns:a16="http://schemas.microsoft.com/office/drawing/2014/main" id="{16576FDA-0753-FBBA-3DE5-39F21794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8" r="106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000"/>
              <a:t>Nykykirjallisuus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972569" y="4629234"/>
            <a:ext cx="2408600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i-FI" dirty="0"/>
              <a:t>ÄI08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ECF5E-67EE-B375-22E6-8C2EBC30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647"/>
          </a:xfrm>
        </p:spPr>
        <p:txBody>
          <a:bodyPr>
            <a:normAutofit fontScale="90000"/>
          </a:bodyPr>
          <a:lstStyle/>
          <a:p>
            <a:r>
              <a:rPr lang="fi-FI" dirty="0"/>
              <a:t>Kirjallisuuden trendejä 2000-2020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6056F9-206F-7E37-B86C-3C3C5AFA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292"/>
            <a:ext cx="10515600" cy="49016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Monikulttuurisuus ja globaalit näkökulmat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/>
              <a:t>muutkin kuin länsimaiset kulttuurit esiin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 err="1"/>
              <a:t>kulttuuriappropriaatio</a:t>
            </a:r>
            <a:r>
              <a:rPr lang="fi-FI" sz="2000" dirty="0"/>
              <a:t> eli kulttuurinen omiminen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Yksilöllisyys mutta myös uudella tavalla yhteisöllisyys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 dirty="0"/>
              <a:t>yhteiset globaalit haasteet (esim. luontokato)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tasa-arvo</a:t>
            </a:r>
            <a:endParaRPr lang="fi-FI" sz="2000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Identiteetti ja marginaaliryhmät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seksuaalisuus ja sukupuoli</a:t>
            </a:r>
            <a:endParaRPr lang="fi-FI" sz="2000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Dystopiat ja (</a:t>
            </a:r>
            <a:r>
              <a:rPr lang="fi-FI" dirty="0" err="1"/>
              <a:t>post</a:t>
            </a:r>
            <a:r>
              <a:rPr lang="fi-FI" dirty="0"/>
              <a:t>)apokalyptinen fiktio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eko- ja biokatastrofit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diktatuurit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Maisema, Saastuminen, Ala, Luopuminen">
            <a:extLst>
              <a:ext uri="{FF2B5EF4-FFF2-40B4-BE49-F238E27FC236}">
                <a16:creationId xmlns:a16="http://schemas.microsoft.com/office/drawing/2014/main" id="{242C29C1-B062-DE5D-E0F5-842E13B8B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317" y="3433233"/>
            <a:ext cx="2743200" cy="2743200"/>
          </a:xfrm>
          <a:prstGeom prst="rect">
            <a:avLst/>
          </a:prstGeom>
        </p:spPr>
      </p:pic>
      <p:pic>
        <p:nvPicPr>
          <p:cNvPr id="5" name="Kuva 4" descr="Pikkutyttö, Dystopia, Sodan Jälkeen">
            <a:extLst>
              <a:ext uri="{FF2B5EF4-FFF2-40B4-BE49-F238E27FC236}">
                <a16:creationId xmlns:a16="http://schemas.microsoft.com/office/drawing/2014/main" id="{A31F73F4-377D-4C80-2B76-421F003C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0" y="408836"/>
            <a:ext cx="1780116" cy="26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09E7D7-151B-A769-6E1C-813A06AB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80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4572AE-33AE-9CFA-75E0-59000772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543"/>
            <a:ext cx="10515600" cy="5610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/>
              <a:t>Elämäkerrat ja autofiktiot</a:t>
            </a:r>
            <a:endParaRPr lang="en-US" sz="260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kokemusten jakaminen ja tunnustaminen</a:t>
            </a:r>
            <a:endParaRPr lang="fi-FI" sz="2000" dirty="0"/>
          </a:p>
          <a:p>
            <a:pPr marL="457200" lvl="1" indent="0">
              <a:buNone/>
            </a:pPr>
            <a:endParaRPr lang="fi-FI" sz="2200" dirty="0"/>
          </a:p>
          <a:p>
            <a:r>
              <a:rPr lang="fi-FI" sz="2600"/>
              <a:t>Digitaalinen maailma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ääni- ja e-kirjat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tekoäly</a:t>
            </a:r>
            <a:endParaRPr lang="fi-FI" sz="2000" dirty="0"/>
          </a:p>
          <a:p>
            <a:pPr marL="457200" lvl="1" indent="0">
              <a:buNone/>
            </a:pPr>
            <a:endParaRPr lang="fi-FI" sz="2200" dirty="0"/>
          </a:p>
          <a:p>
            <a:r>
              <a:rPr lang="fi-FI"/>
              <a:t>Monimediaisuus eli </a:t>
            </a:r>
            <a:r>
              <a:rPr lang="fi-FI" err="1"/>
              <a:t>transmediaisuus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sama tarina eri formaateissa (esim. Uusi päivä)</a:t>
            </a:r>
            <a:endParaRPr lang="fi-FI" sz="2000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Ylirajaisuus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genrerajojen ylittäminen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lukijan valinnat ja sinä-kertoja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 descr="Poliisi, Rikospaikka, Sininen Valo">
            <a:extLst>
              <a:ext uri="{FF2B5EF4-FFF2-40B4-BE49-F238E27FC236}">
                <a16:creationId xmlns:a16="http://schemas.microsoft.com/office/drawing/2014/main" id="{FEEBB58B-602E-E1CE-0CF2-D6A0487A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233" y="4397057"/>
            <a:ext cx="2743200" cy="1937385"/>
          </a:xfrm>
          <a:prstGeom prst="rect">
            <a:avLst/>
          </a:prstGeom>
        </p:spPr>
      </p:pic>
      <p:pic>
        <p:nvPicPr>
          <p:cNvPr id="5" name="Kuva 4" descr="Elämäkerrat ja muistelmat | Suomalainen.com">
            <a:extLst>
              <a:ext uri="{FF2B5EF4-FFF2-40B4-BE49-F238E27FC236}">
                <a16:creationId xmlns:a16="http://schemas.microsoft.com/office/drawing/2014/main" id="{3F9BE3C5-192D-E9B8-9BD6-32AD9E6BF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843" y="620183"/>
            <a:ext cx="2198564" cy="34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843B6-93EE-59E2-E946-5FBAC2CF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480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916A9-CE09-990E-F3B6-AFE4098E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209"/>
            <a:ext cx="10515600" cy="5356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Historialliset romaanit ja historian uudelleen kirjoittaminen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Aiemmin vaienneet tai hiljennetyt äänet kuuluviin</a:t>
            </a:r>
            <a:endParaRPr lang="fi-FI" sz="2000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/>
              <a:t>Eläinten oikeudet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ihmisen rooli ja vastuu</a:t>
            </a:r>
            <a:endParaRPr lang="fi-FI" sz="2000" dirty="0"/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/>
              <a:t>Feministisyys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#metoo-liike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toiseuttamisen vastustaminen</a:t>
            </a:r>
            <a:endParaRPr lang="fi-FI" sz="2000" dirty="0"/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/>
              <a:t>Nuorten aikuisten kirjallisuus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huoli nuorten lukemisesta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000"/>
              <a:t>uuden sukupolven uudenlainen ajattelu</a:t>
            </a:r>
            <a:endParaRPr lang="fi-FI" sz="2000" dirty="0"/>
          </a:p>
        </p:txBody>
      </p:sp>
      <p:pic>
        <p:nvPicPr>
          <p:cNvPr id="4" name="Kuva 3" descr="Protesti, Naisten Oikeudet, Naiset">
            <a:extLst>
              <a:ext uri="{FF2B5EF4-FFF2-40B4-BE49-F238E27FC236}">
                <a16:creationId xmlns:a16="http://schemas.microsoft.com/office/drawing/2014/main" id="{D02DC048-0272-D4D4-BB38-CD667E4D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17" y="1603719"/>
            <a:ext cx="3208865" cy="2137144"/>
          </a:xfrm>
          <a:prstGeom prst="rect">
            <a:avLst/>
          </a:prstGeom>
        </p:spPr>
      </p:pic>
      <p:pic>
        <p:nvPicPr>
          <p:cNvPr id="5" name="Kuva 4" descr="Vasikka, Lehmä, Maatilan Eläin, Maatila">
            <a:extLst>
              <a:ext uri="{FF2B5EF4-FFF2-40B4-BE49-F238E27FC236}">
                <a16:creationId xmlns:a16="http://schemas.microsoft.com/office/drawing/2014/main" id="{867AA9AC-8D4D-6841-B087-B85FDAE0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50" y="4196636"/>
            <a:ext cx="2743199" cy="18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Nykykirjallisuus</vt:lpstr>
      <vt:lpstr>Kirjallisuuden trendejä 2000-2020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192</cp:revision>
  <dcterms:created xsi:type="dcterms:W3CDTF">2024-09-10T03:37:10Z</dcterms:created>
  <dcterms:modified xsi:type="dcterms:W3CDTF">2024-09-12T08:36:04Z</dcterms:modified>
</cp:coreProperties>
</file>