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3" r:id="rId6"/>
    <p:sldId id="260" r:id="rId7"/>
    <p:sldId id="262" r:id="rId8"/>
    <p:sldId id="261"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4AB84CC-5F15-7C2C-7C30-196C436EB0EC}" v="163" dt="2024-08-27T06:56:22.8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8/27/2024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8/27/2024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8/27/2024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8/27/2024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8/27/2024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8/27/2024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8/27/2024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8/27/2024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8/27/2024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8/27/2024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8/27/2024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8/27/2024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4" descr="A bird swimming in water&#10;&#10;Description automatically generated">
            <a:extLst>
              <a:ext uri="{FF2B5EF4-FFF2-40B4-BE49-F238E27FC236}">
                <a16:creationId xmlns:a16="http://schemas.microsoft.com/office/drawing/2014/main" id="{651033F8-E9FC-44E3-B941-7D9BB1426D35}"/>
              </a:ext>
            </a:extLst>
          </p:cNvPr>
          <p:cNvPicPr>
            <a:picLocks noChangeAspect="1"/>
          </p:cNvPicPr>
          <p:nvPr/>
        </p:nvPicPr>
        <p:blipFill rotWithShape="1">
          <a:blip r:embed="rId2">
            <a:alphaModFix amt="50000"/>
          </a:blip>
          <a:srcRect t="5063"/>
          <a:stretch/>
        </p:blipFill>
        <p:spPr>
          <a:xfrm>
            <a:off x="20" y="1"/>
            <a:ext cx="12191980" cy="6857999"/>
          </a:xfrm>
          <a:prstGeom prst="rect">
            <a:avLst/>
          </a:prstGeom>
        </p:spPr>
      </p:pic>
      <p:sp>
        <p:nvSpPr>
          <p:cNvPr id="2" name="Title 1"/>
          <p:cNvSpPr>
            <a:spLocks noGrp="1"/>
          </p:cNvSpPr>
          <p:nvPr>
            <p:ph type="ctrTitle"/>
          </p:nvPr>
        </p:nvSpPr>
        <p:spPr>
          <a:xfrm>
            <a:off x="5032076" y="734172"/>
            <a:ext cx="6354793" cy="815802"/>
          </a:xfrm>
        </p:spPr>
        <p:txBody>
          <a:bodyPr>
            <a:normAutofit fontScale="90000"/>
          </a:bodyPr>
          <a:lstStyle/>
          <a:p>
            <a:r>
              <a:rPr lang="fi-FI" b="1" dirty="0">
                <a:solidFill>
                  <a:srgbClr val="FFFFFF"/>
                </a:solidFill>
                <a:cs typeface="Calibri Light"/>
              </a:rPr>
              <a:t>Kansallisromantiikka</a:t>
            </a:r>
            <a:endParaRPr lang="fi-FI" b="1" dirty="0">
              <a:solidFill>
                <a:srgbClr val="FFFFFF"/>
              </a:solidFill>
            </a:endParaRPr>
          </a:p>
        </p:txBody>
      </p:sp>
      <p:sp>
        <p:nvSpPr>
          <p:cNvPr id="3" name="Subtitle 2"/>
          <p:cNvSpPr>
            <a:spLocks noGrp="1"/>
          </p:cNvSpPr>
          <p:nvPr>
            <p:ph type="subTitle" idx="1"/>
          </p:nvPr>
        </p:nvSpPr>
        <p:spPr>
          <a:xfrm>
            <a:off x="7073660" y="1715253"/>
            <a:ext cx="2357886" cy="940243"/>
          </a:xfrm>
        </p:spPr>
        <p:txBody>
          <a:bodyPr vert="horz" lIns="91440" tIns="45720" rIns="91440" bIns="45720" rtlCol="0" anchor="t">
            <a:normAutofit/>
          </a:bodyPr>
          <a:lstStyle/>
          <a:p>
            <a:r>
              <a:rPr lang="en-US" dirty="0">
                <a:solidFill>
                  <a:srgbClr val="FFFFFF"/>
                </a:solidFill>
                <a:cs typeface="Calibri"/>
              </a:rPr>
              <a:t>ÄI08</a:t>
            </a:r>
            <a:endParaRPr lang="en-US" dirty="0">
              <a:solidFill>
                <a:srgbClr val="FFFFFF"/>
              </a:solidFill>
            </a:endParaRPr>
          </a:p>
        </p:txBody>
      </p:sp>
    </p:spTree>
    <p:extLst>
      <p:ext uri="{BB962C8B-B14F-4D97-AF65-F5344CB8AC3E}">
        <p14:creationId xmlns:p14="http://schemas.microsoft.com/office/powerpoint/2010/main" val="109857222"/>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6E7413-0DB2-4401-9DA4-D76C1417B059}"/>
              </a:ext>
            </a:extLst>
          </p:cNvPr>
          <p:cNvSpPr>
            <a:spLocks noGrp="1"/>
          </p:cNvSpPr>
          <p:nvPr>
            <p:ph type="title"/>
          </p:nvPr>
        </p:nvSpPr>
        <p:spPr>
          <a:xfrm>
            <a:off x="4965430" y="629268"/>
            <a:ext cx="6586491" cy="1286160"/>
          </a:xfrm>
        </p:spPr>
        <p:txBody>
          <a:bodyPr anchor="b">
            <a:normAutofit/>
          </a:bodyPr>
          <a:lstStyle/>
          <a:p>
            <a:r>
              <a:rPr lang="fi-FI" b="1">
                <a:cs typeface="Calibri Light"/>
              </a:rPr>
              <a:t>Yhteisiä piirteitä Euroopassa</a:t>
            </a:r>
            <a:endParaRPr lang="fi-FI" b="1"/>
          </a:p>
        </p:txBody>
      </p:sp>
      <p:sp>
        <p:nvSpPr>
          <p:cNvPr id="3" name="Content Placeholder 2">
            <a:extLst>
              <a:ext uri="{FF2B5EF4-FFF2-40B4-BE49-F238E27FC236}">
                <a16:creationId xmlns:a16="http://schemas.microsoft.com/office/drawing/2014/main" id="{0ABC60B6-FBAB-4ADA-84B6-F54F65D70D27}"/>
              </a:ext>
            </a:extLst>
          </p:cNvPr>
          <p:cNvSpPr>
            <a:spLocks noGrp="1"/>
          </p:cNvSpPr>
          <p:nvPr>
            <p:ph idx="1"/>
          </p:nvPr>
        </p:nvSpPr>
        <p:spPr>
          <a:xfrm>
            <a:off x="4965431" y="2438400"/>
            <a:ext cx="6974677" cy="3785419"/>
          </a:xfrm>
        </p:spPr>
        <p:txBody>
          <a:bodyPr vert="horz" lIns="91440" tIns="45720" rIns="91440" bIns="45720" rtlCol="0" anchor="t">
            <a:normAutofit/>
          </a:bodyPr>
          <a:lstStyle/>
          <a:p>
            <a:r>
              <a:rPr lang="fi-FI">
                <a:cs typeface="Calibri"/>
              </a:rPr>
              <a:t>kansanrunouden järjestelmällinen kerääminen</a:t>
            </a:r>
          </a:p>
          <a:p>
            <a:r>
              <a:rPr lang="fi-FI">
                <a:cs typeface="Calibri"/>
              </a:rPr>
              <a:t>lehdistön kehittäminen</a:t>
            </a:r>
          </a:p>
          <a:p>
            <a:r>
              <a:rPr lang="fi-FI">
                <a:cs typeface="Calibri"/>
              </a:rPr>
              <a:t>kapinallisuus</a:t>
            </a:r>
          </a:p>
          <a:p>
            <a:r>
              <a:rPr lang="fi-FI">
                <a:cs typeface="Calibri"/>
              </a:rPr>
              <a:t>omien symbolien luominen</a:t>
            </a:r>
          </a:p>
        </p:txBody>
      </p:sp>
      <p:pic>
        <p:nvPicPr>
          <p:cNvPr id="4" name="Picture 4" descr="A group of clouds in the sky&#10;&#10;Description automatically generated">
            <a:extLst>
              <a:ext uri="{FF2B5EF4-FFF2-40B4-BE49-F238E27FC236}">
                <a16:creationId xmlns:a16="http://schemas.microsoft.com/office/drawing/2014/main" id="{3020C8C5-1FF1-4E53-909A-81FAF7ABABAF}"/>
              </a:ext>
            </a:extLst>
          </p:cNvPr>
          <p:cNvPicPr>
            <a:picLocks noChangeAspect="1"/>
          </p:cNvPicPr>
          <p:nvPr/>
        </p:nvPicPr>
        <p:blipFill rotWithShape="1">
          <a:blip r:embed="rId2"/>
          <a:srcRect l="22588" r="31955" b="-2"/>
          <a:stretch/>
        </p:blipFill>
        <p:spPr>
          <a:xfrm>
            <a:off x="20" y="10"/>
            <a:ext cx="4635571" cy="6857990"/>
          </a:xfrm>
          <a:prstGeom prst="rect">
            <a:avLst/>
          </a:prstGeom>
          <a:effectLst/>
        </p:spPr>
      </p:pic>
      <p:cxnSp>
        <p:nvCxnSpPr>
          <p:cNvPr id="9" name="Straight Connector 8">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7FEBF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75982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3442B0-B3FF-49B9-805F-325F15DB7D80}"/>
              </a:ext>
            </a:extLst>
          </p:cNvPr>
          <p:cNvSpPr>
            <a:spLocks noGrp="1"/>
          </p:cNvSpPr>
          <p:nvPr>
            <p:ph type="title"/>
          </p:nvPr>
        </p:nvSpPr>
        <p:spPr>
          <a:xfrm>
            <a:off x="4965430" y="629268"/>
            <a:ext cx="6586491" cy="1286160"/>
          </a:xfrm>
        </p:spPr>
        <p:txBody>
          <a:bodyPr anchor="b">
            <a:normAutofit/>
          </a:bodyPr>
          <a:lstStyle/>
          <a:p>
            <a:r>
              <a:rPr lang="fi-FI" b="1">
                <a:cs typeface="Calibri Light"/>
              </a:rPr>
              <a:t>Tilanne Suomessa</a:t>
            </a:r>
            <a:endParaRPr lang="fi-FI" b="1"/>
          </a:p>
        </p:txBody>
      </p:sp>
      <p:sp>
        <p:nvSpPr>
          <p:cNvPr id="3" name="Content Placeholder 2">
            <a:extLst>
              <a:ext uri="{FF2B5EF4-FFF2-40B4-BE49-F238E27FC236}">
                <a16:creationId xmlns:a16="http://schemas.microsoft.com/office/drawing/2014/main" id="{349D5F99-A373-4630-A788-E31349C8C336}"/>
              </a:ext>
            </a:extLst>
          </p:cNvPr>
          <p:cNvSpPr>
            <a:spLocks noGrp="1"/>
          </p:cNvSpPr>
          <p:nvPr>
            <p:ph idx="1"/>
          </p:nvPr>
        </p:nvSpPr>
        <p:spPr>
          <a:xfrm>
            <a:off x="4965431" y="2438400"/>
            <a:ext cx="6945922" cy="4058588"/>
          </a:xfrm>
        </p:spPr>
        <p:txBody>
          <a:bodyPr vert="horz" lIns="91440" tIns="45720" rIns="91440" bIns="45720" rtlCol="0" anchor="t">
            <a:normAutofit/>
          </a:bodyPr>
          <a:lstStyle/>
          <a:p>
            <a:r>
              <a:rPr lang="en-US" dirty="0" err="1">
                <a:cs typeface="Calibri"/>
              </a:rPr>
              <a:t>Suomen</a:t>
            </a:r>
            <a:r>
              <a:rPr lang="en-US" dirty="0">
                <a:cs typeface="Calibri"/>
              </a:rPr>
              <a:t> </a:t>
            </a:r>
            <a:r>
              <a:rPr lang="en-US" dirty="0" err="1">
                <a:cs typeface="Calibri"/>
              </a:rPr>
              <a:t>sodan</a:t>
            </a:r>
            <a:r>
              <a:rPr lang="en-US" dirty="0">
                <a:cs typeface="Calibri"/>
              </a:rPr>
              <a:t> (1808-09) </a:t>
            </a:r>
            <a:r>
              <a:rPr lang="en-US" dirty="0" err="1">
                <a:cs typeface="Calibri"/>
              </a:rPr>
              <a:t>jälkeen</a:t>
            </a:r>
            <a:r>
              <a:rPr lang="en-US" dirty="0">
                <a:cs typeface="Calibri"/>
              </a:rPr>
              <a:t> Suomi </a:t>
            </a:r>
            <a:r>
              <a:rPr lang="en-US" dirty="0" err="1">
                <a:cs typeface="Calibri"/>
              </a:rPr>
              <a:t>siirtyi</a:t>
            </a:r>
            <a:r>
              <a:rPr lang="en-US" dirty="0">
                <a:cs typeface="Calibri"/>
              </a:rPr>
              <a:t> </a:t>
            </a:r>
            <a:r>
              <a:rPr lang="en-US" dirty="0" err="1">
                <a:cs typeface="Calibri"/>
              </a:rPr>
              <a:t>Venäjän</a:t>
            </a:r>
            <a:r>
              <a:rPr lang="en-US" dirty="0">
                <a:cs typeface="Calibri"/>
              </a:rPr>
              <a:t> </a:t>
            </a:r>
            <a:r>
              <a:rPr lang="en-US" dirty="0" err="1">
                <a:cs typeface="Calibri"/>
              </a:rPr>
              <a:t>vallan</a:t>
            </a:r>
            <a:r>
              <a:rPr lang="en-US" dirty="0">
                <a:cs typeface="Calibri"/>
              </a:rPr>
              <a:t> alle.</a:t>
            </a:r>
            <a:endParaRPr lang="en-US" dirty="0">
              <a:ea typeface="Calibri"/>
              <a:cs typeface="Calibri"/>
            </a:endParaRPr>
          </a:p>
          <a:p>
            <a:r>
              <a:rPr lang="en-US" dirty="0">
                <a:cs typeface="Calibri"/>
              </a:rPr>
              <a:t>Suomi </a:t>
            </a:r>
            <a:r>
              <a:rPr lang="en-US" dirty="0" err="1">
                <a:cs typeface="Calibri"/>
              </a:rPr>
              <a:t>sai</a:t>
            </a:r>
            <a:r>
              <a:rPr lang="en-US" dirty="0">
                <a:cs typeface="Calibri"/>
              </a:rPr>
              <a:t> </a:t>
            </a:r>
            <a:r>
              <a:rPr lang="en-US" dirty="0" err="1">
                <a:cs typeface="Calibri"/>
              </a:rPr>
              <a:t>autonomisen</a:t>
            </a:r>
            <a:r>
              <a:rPr lang="en-US" dirty="0">
                <a:cs typeface="Calibri"/>
              </a:rPr>
              <a:t> </a:t>
            </a:r>
            <a:r>
              <a:rPr lang="en-US" dirty="0" err="1">
                <a:cs typeface="Calibri"/>
              </a:rPr>
              <a:t>aseman</a:t>
            </a:r>
            <a:r>
              <a:rPr lang="en-US" dirty="0">
                <a:cs typeface="Calibri"/>
              </a:rPr>
              <a:t>.</a:t>
            </a:r>
            <a:endParaRPr lang="en-US" dirty="0">
              <a:ea typeface="Calibri"/>
              <a:cs typeface="Calibri"/>
            </a:endParaRPr>
          </a:p>
          <a:p>
            <a:r>
              <a:rPr lang="en-US" dirty="0">
                <a:cs typeface="Calibri"/>
              </a:rPr>
              <a:t>"</a:t>
            </a:r>
            <a:r>
              <a:rPr lang="en-US" dirty="0" err="1">
                <a:cs typeface="Calibri"/>
              </a:rPr>
              <a:t>Ruotsalaisia</a:t>
            </a:r>
            <a:r>
              <a:rPr lang="en-US" dirty="0">
                <a:cs typeface="Calibri"/>
              </a:rPr>
              <a:t> </a:t>
            </a:r>
            <a:r>
              <a:rPr lang="en-US" dirty="0" err="1">
                <a:cs typeface="Calibri"/>
              </a:rPr>
              <a:t>emme</a:t>
            </a:r>
            <a:r>
              <a:rPr lang="en-US" dirty="0">
                <a:cs typeface="Calibri"/>
              </a:rPr>
              <a:t> </a:t>
            </a:r>
            <a:r>
              <a:rPr lang="en-US" dirty="0" err="1">
                <a:cs typeface="Calibri"/>
              </a:rPr>
              <a:t>enää</a:t>
            </a:r>
            <a:r>
              <a:rPr lang="en-US" dirty="0">
                <a:cs typeface="Calibri"/>
              </a:rPr>
              <a:t> ole, </a:t>
            </a:r>
            <a:r>
              <a:rPr lang="en-US" dirty="0" err="1">
                <a:cs typeface="Calibri"/>
              </a:rPr>
              <a:t>venäläisiksi</a:t>
            </a:r>
            <a:r>
              <a:rPr lang="en-US" dirty="0">
                <a:cs typeface="Calibri"/>
              </a:rPr>
              <a:t> </a:t>
            </a:r>
            <a:r>
              <a:rPr lang="en-US" dirty="0" err="1">
                <a:cs typeface="Calibri"/>
              </a:rPr>
              <a:t>emme</a:t>
            </a:r>
            <a:r>
              <a:rPr lang="en-US" dirty="0">
                <a:cs typeface="Calibri"/>
              </a:rPr>
              <a:t> </a:t>
            </a:r>
            <a:r>
              <a:rPr lang="en-US" dirty="0" err="1">
                <a:cs typeface="Calibri"/>
              </a:rPr>
              <a:t>halua</a:t>
            </a:r>
            <a:r>
              <a:rPr lang="en-US" dirty="0">
                <a:cs typeface="Calibri"/>
              </a:rPr>
              <a:t> </a:t>
            </a:r>
            <a:r>
              <a:rPr lang="en-US" dirty="0" err="1">
                <a:cs typeface="Calibri"/>
              </a:rPr>
              <a:t>tulla</a:t>
            </a:r>
            <a:r>
              <a:rPr lang="en-US" dirty="0">
                <a:cs typeface="Calibri"/>
              </a:rPr>
              <a:t>, </a:t>
            </a:r>
            <a:r>
              <a:rPr lang="en-US" dirty="0" err="1">
                <a:cs typeface="Calibri"/>
              </a:rPr>
              <a:t>olkaamme</a:t>
            </a:r>
            <a:r>
              <a:rPr lang="en-US" dirty="0">
                <a:cs typeface="Calibri"/>
              </a:rPr>
              <a:t> </a:t>
            </a:r>
            <a:r>
              <a:rPr lang="en-US" dirty="0" err="1">
                <a:cs typeface="Calibri"/>
              </a:rPr>
              <a:t>siis</a:t>
            </a:r>
            <a:r>
              <a:rPr lang="en-US" dirty="0">
                <a:cs typeface="Calibri"/>
              </a:rPr>
              <a:t> </a:t>
            </a:r>
            <a:r>
              <a:rPr lang="en-US" dirty="0" err="1">
                <a:cs typeface="Calibri"/>
              </a:rPr>
              <a:t>suomalaisia</a:t>
            </a:r>
            <a:r>
              <a:rPr lang="en-US" dirty="0">
                <a:cs typeface="Calibri"/>
              </a:rPr>
              <a:t>." (Adolf Ivar Arvidsson)</a:t>
            </a:r>
            <a:endParaRPr lang="en-US" dirty="0">
              <a:ea typeface="Calibri"/>
              <a:cs typeface="Calibri"/>
            </a:endParaRPr>
          </a:p>
          <a:p>
            <a:r>
              <a:rPr lang="en-US" dirty="0">
                <a:cs typeface="Calibri"/>
              </a:rPr>
              <a:t>Turun </a:t>
            </a:r>
            <a:r>
              <a:rPr lang="en-US" dirty="0" err="1">
                <a:cs typeface="Calibri"/>
              </a:rPr>
              <a:t>yliopiston</a:t>
            </a:r>
            <a:r>
              <a:rPr lang="en-US" dirty="0">
                <a:cs typeface="Calibri"/>
              </a:rPr>
              <a:t> </a:t>
            </a:r>
            <a:r>
              <a:rPr lang="en-US" dirty="0" err="1">
                <a:cs typeface="Calibri"/>
              </a:rPr>
              <a:t>oppineiden</a:t>
            </a:r>
            <a:r>
              <a:rPr lang="en-US" dirty="0">
                <a:cs typeface="Calibri"/>
              </a:rPr>
              <a:t> </a:t>
            </a:r>
            <a:r>
              <a:rPr lang="en-US" dirty="0" err="1">
                <a:cs typeface="Calibri"/>
              </a:rPr>
              <a:t>piiristä</a:t>
            </a:r>
            <a:r>
              <a:rPr lang="en-US" dirty="0">
                <a:cs typeface="Calibri"/>
              </a:rPr>
              <a:t> </a:t>
            </a:r>
            <a:r>
              <a:rPr lang="en-US" dirty="0" err="1">
                <a:cs typeface="Calibri"/>
              </a:rPr>
              <a:t>levisi</a:t>
            </a:r>
            <a:r>
              <a:rPr lang="en-US" dirty="0">
                <a:cs typeface="Calibri"/>
              </a:rPr>
              <a:t> </a:t>
            </a:r>
            <a:r>
              <a:rPr lang="en-US" dirty="0" err="1">
                <a:cs typeface="Calibri"/>
              </a:rPr>
              <a:t>kansallisromanttisia</a:t>
            </a:r>
            <a:r>
              <a:rPr lang="en-US" dirty="0">
                <a:cs typeface="Calibri"/>
              </a:rPr>
              <a:t> </a:t>
            </a:r>
            <a:r>
              <a:rPr lang="en-US" dirty="0" err="1">
                <a:cs typeface="Calibri"/>
              </a:rPr>
              <a:t>aatteita</a:t>
            </a:r>
            <a:r>
              <a:rPr lang="en-US" dirty="0">
                <a:cs typeface="Calibri"/>
              </a:rPr>
              <a:t>.</a:t>
            </a:r>
            <a:endParaRPr lang="en-US" dirty="0">
              <a:ea typeface="Calibri"/>
              <a:cs typeface="Calibri"/>
            </a:endParaRPr>
          </a:p>
          <a:p>
            <a:pPr lvl="1"/>
            <a:r>
              <a:rPr lang="en-US" sz="2000" dirty="0">
                <a:cs typeface="Calibri"/>
              </a:rPr>
              <a:t>Elias </a:t>
            </a:r>
            <a:r>
              <a:rPr lang="en-US" sz="2000" dirty="0" err="1">
                <a:cs typeface="Calibri"/>
              </a:rPr>
              <a:t>Lönnrot</a:t>
            </a:r>
            <a:r>
              <a:rPr lang="en-US" sz="2000" dirty="0">
                <a:cs typeface="Calibri"/>
              </a:rPr>
              <a:t>, J. L. </a:t>
            </a:r>
            <a:r>
              <a:rPr lang="en-US" sz="2000" dirty="0" err="1">
                <a:cs typeface="Calibri"/>
              </a:rPr>
              <a:t>Runeberg</a:t>
            </a:r>
            <a:r>
              <a:rPr lang="en-US" sz="2000" dirty="0">
                <a:cs typeface="Calibri"/>
              </a:rPr>
              <a:t>, J. V. Snellman</a:t>
            </a:r>
            <a:endParaRPr lang="en-US" sz="2000" dirty="0">
              <a:ea typeface="Calibri"/>
              <a:cs typeface="Calibri"/>
            </a:endParaRPr>
          </a:p>
          <a:p>
            <a:pPr lvl="1"/>
            <a:endParaRPr lang="en-US" sz="2000">
              <a:cs typeface="Calibri"/>
            </a:endParaRPr>
          </a:p>
        </p:txBody>
      </p:sp>
      <p:pic>
        <p:nvPicPr>
          <p:cNvPr id="4" name="Picture 4" descr="A group of clouds in the sky&#10;&#10;Description automatically generated">
            <a:extLst>
              <a:ext uri="{FF2B5EF4-FFF2-40B4-BE49-F238E27FC236}">
                <a16:creationId xmlns:a16="http://schemas.microsoft.com/office/drawing/2014/main" id="{6495EE41-B836-4585-8115-5F75596BEE01}"/>
              </a:ext>
            </a:extLst>
          </p:cNvPr>
          <p:cNvPicPr>
            <a:picLocks noChangeAspect="1"/>
          </p:cNvPicPr>
          <p:nvPr/>
        </p:nvPicPr>
        <p:blipFill rotWithShape="1">
          <a:blip r:embed="rId2"/>
          <a:srcRect l="22588" r="31955" b="-2"/>
          <a:stretch/>
        </p:blipFill>
        <p:spPr>
          <a:xfrm>
            <a:off x="20" y="10"/>
            <a:ext cx="4635571" cy="6857990"/>
          </a:xfrm>
          <a:prstGeom prst="rect">
            <a:avLst/>
          </a:prstGeom>
          <a:effectLst/>
        </p:spPr>
      </p:pic>
      <p:cxnSp>
        <p:nvCxnSpPr>
          <p:cNvPr id="9" name="Straight Connector 8">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7FEBF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0749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01D853-DFDA-4E59-9264-E521328BC350}"/>
              </a:ext>
            </a:extLst>
          </p:cNvPr>
          <p:cNvSpPr>
            <a:spLocks noGrp="1"/>
          </p:cNvSpPr>
          <p:nvPr>
            <p:ph type="title"/>
          </p:nvPr>
        </p:nvSpPr>
        <p:spPr>
          <a:xfrm>
            <a:off x="4965430" y="629268"/>
            <a:ext cx="6586491" cy="1286160"/>
          </a:xfrm>
        </p:spPr>
        <p:txBody>
          <a:bodyPr anchor="b">
            <a:normAutofit/>
          </a:bodyPr>
          <a:lstStyle/>
          <a:p>
            <a:r>
              <a:rPr lang="en-US" sz="4100" b="1">
                <a:cs typeface="Calibri Light"/>
              </a:rPr>
              <a:t>Suomen kansallisromantiikka</a:t>
            </a:r>
            <a:endParaRPr lang="en-US" sz="4100" b="1"/>
          </a:p>
        </p:txBody>
      </p:sp>
      <p:sp>
        <p:nvSpPr>
          <p:cNvPr id="3" name="Content Placeholder 2">
            <a:extLst>
              <a:ext uri="{FF2B5EF4-FFF2-40B4-BE49-F238E27FC236}">
                <a16:creationId xmlns:a16="http://schemas.microsoft.com/office/drawing/2014/main" id="{24637AEE-8D12-46C5-BC31-0EA66B0658DC}"/>
              </a:ext>
            </a:extLst>
          </p:cNvPr>
          <p:cNvSpPr>
            <a:spLocks noGrp="1"/>
          </p:cNvSpPr>
          <p:nvPr>
            <p:ph idx="1"/>
          </p:nvPr>
        </p:nvSpPr>
        <p:spPr>
          <a:xfrm>
            <a:off x="4965431" y="2438400"/>
            <a:ext cx="7060941" cy="3785419"/>
          </a:xfrm>
        </p:spPr>
        <p:txBody>
          <a:bodyPr vert="horz" lIns="91440" tIns="45720" rIns="91440" bIns="45720" rtlCol="0" anchor="t">
            <a:normAutofit/>
          </a:bodyPr>
          <a:lstStyle/>
          <a:p>
            <a:r>
              <a:rPr lang="fi-FI" sz="2400" dirty="0">
                <a:cs typeface="Calibri"/>
              </a:rPr>
              <a:t>Käsitys Suomesta ja suomalaisuudesta muodostui.</a:t>
            </a:r>
          </a:p>
          <a:p>
            <a:r>
              <a:rPr lang="fi-FI" sz="2400" dirty="0">
                <a:cs typeface="Calibri"/>
              </a:rPr>
              <a:t>Kalevalaan (1835/1849) kerättiin yhteistä kansanperinnettä.</a:t>
            </a:r>
            <a:endParaRPr lang="fi-FI" sz="2400" dirty="0">
              <a:ea typeface="Calibri"/>
              <a:cs typeface="Calibri"/>
            </a:endParaRPr>
          </a:p>
          <a:p>
            <a:r>
              <a:rPr lang="fi-FI" sz="2400" dirty="0">
                <a:cs typeface="Calibri"/>
              </a:rPr>
              <a:t>Kirjoitettiin romantiikalle tyypillisiä tekstejä: runoja, satuja ja historiallisia romaaneja.</a:t>
            </a:r>
            <a:endParaRPr lang="fi-FI" sz="2400" dirty="0">
              <a:ea typeface="Calibri"/>
              <a:cs typeface="Calibri"/>
            </a:endParaRPr>
          </a:p>
          <a:p>
            <a:r>
              <a:rPr lang="fi-FI" sz="2400" dirty="0">
                <a:cs typeface="Calibri"/>
              </a:rPr>
              <a:t>Omaa maata ja kieltä ihannoitiin.</a:t>
            </a:r>
            <a:endParaRPr lang="fi-FI" sz="2400" dirty="0">
              <a:ea typeface="Calibri"/>
              <a:cs typeface="Calibri"/>
            </a:endParaRPr>
          </a:p>
          <a:p>
            <a:r>
              <a:rPr lang="fi-FI" sz="2400" dirty="0">
                <a:cs typeface="Calibri"/>
              </a:rPr>
              <a:t>Luotiin kansallistunnukset (esim. lippu ja kansallishymni).</a:t>
            </a:r>
            <a:endParaRPr lang="fi-FI" sz="2400" dirty="0">
              <a:ea typeface="Calibri"/>
              <a:cs typeface="Calibri"/>
            </a:endParaRPr>
          </a:p>
        </p:txBody>
      </p:sp>
      <p:pic>
        <p:nvPicPr>
          <p:cNvPr id="4" name="Picture 4" descr="A group of clouds in the sky&#10;&#10;Description automatically generated">
            <a:extLst>
              <a:ext uri="{FF2B5EF4-FFF2-40B4-BE49-F238E27FC236}">
                <a16:creationId xmlns:a16="http://schemas.microsoft.com/office/drawing/2014/main" id="{528FEB24-10BB-4DCC-99DE-DE33A36EE82C}"/>
              </a:ext>
            </a:extLst>
          </p:cNvPr>
          <p:cNvPicPr>
            <a:picLocks noChangeAspect="1"/>
          </p:cNvPicPr>
          <p:nvPr/>
        </p:nvPicPr>
        <p:blipFill rotWithShape="1">
          <a:blip r:embed="rId2"/>
          <a:srcRect l="22588" r="31955" b="-2"/>
          <a:stretch/>
        </p:blipFill>
        <p:spPr>
          <a:xfrm>
            <a:off x="20" y="10"/>
            <a:ext cx="4635571" cy="6857990"/>
          </a:xfrm>
          <a:prstGeom prst="rect">
            <a:avLst/>
          </a:prstGeom>
          <a:effectLst/>
        </p:spPr>
      </p:pic>
      <p:cxnSp>
        <p:nvCxnSpPr>
          <p:cNvPr id="9" name="Straight Connector 8">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7FEBF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3168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5EE9695F-54F4-BE21-D1C4-533146B2F5BB}"/>
              </a:ext>
            </a:extLst>
          </p:cNvPr>
          <p:cNvSpPr>
            <a:spLocks noGrp="1"/>
          </p:cNvSpPr>
          <p:nvPr>
            <p:ph idx="1"/>
          </p:nvPr>
        </p:nvSpPr>
        <p:spPr>
          <a:xfrm>
            <a:off x="1067194" y="348329"/>
            <a:ext cx="4211647" cy="433451"/>
          </a:xfrm>
        </p:spPr>
        <p:txBody>
          <a:bodyPr vert="horz" lIns="91440" tIns="45720" rIns="91440" bIns="45720" rtlCol="0" anchor="t">
            <a:normAutofit/>
          </a:bodyPr>
          <a:lstStyle/>
          <a:p>
            <a:pPr marL="0" indent="0">
              <a:buNone/>
            </a:pPr>
            <a:r>
              <a:rPr lang="en-US" sz="2000" b="1" err="1">
                <a:ea typeface="Calibri" panose="020F0502020204030204"/>
                <a:cs typeface="Calibri" panose="020F0502020204030204"/>
              </a:rPr>
              <a:t>Lönnrotin</a:t>
            </a:r>
            <a:r>
              <a:rPr lang="en-US" sz="2000" b="1" dirty="0">
                <a:ea typeface="Calibri" panose="020F0502020204030204"/>
                <a:cs typeface="Calibri" panose="020F0502020204030204"/>
              </a:rPr>
              <a:t> </a:t>
            </a:r>
            <a:r>
              <a:rPr lang="en-US" sz="2000" b="1" err="1">
                <a:ea typeface="Calibri" panose="020F0502020204030204"/>
                <a:cs typeface="Calibri" panose="020F0502020204030204"/>
              </a:rPr>
              <a:t>runonkeräysmatkoja</a:t>
            </a:r>
            <a:endParaRPr lang="en-US" sz="2000" b="1">
              <a:ea typeface="Calibri" panose="020F0502020204030204"/>
              <a:cs typeface="Calibri" panose="020F0502020204030204"/>
            </a:endParaRPr>
          </a:p>
          <a:p>
            <a:pPr marL="0" indent="0">
              <a:buNone/>
            </a:pPr>
            <a:endParaRPr lang="en-US" sz="2000">
              <a:ea typeface="Calibri" panose="020F0502020204030204"/>
              <a:cs typeface="Calibri" panose="020F0502020204030204"/>
            </a:endParaRPr>
          </a:p>
        </p:txBody>
      </p:sp>
      <p:pic>
        <p:nvPicPr>
          <p:cNvPr id="6" name="Kuva 5" descr="Vanhan runolaulun esiintymisalueet Lönnrotin aikoina. Kuva pohjautuu karttaan, joka on Väinö Kaukosen kirjassa Lönnrot ja Kalevala (1979, sivu 142).">
            <a:extLst>
              <a:ext uri="{FF2B5EF4-FFF2-40B4-BE49-F238E27FC236}">
                <a16:creationId xmlns:a16="http://schemas.microsoft.com/office/drawing/2014/main" id="{6C2F3EDE-524B-8B27-1BBA-DFC43A15649B}"/>
              </a:ext>
            </a:extLst>
          </p:cNvPr>
          <p:cNvPicPr>
            <a:picLocks noChangeAspect="1"/>
          </p:cNvPicPr>
          <p:nvPr/>
        </p:nvPicPr>
        <p:blipFill>
          <a:blip r:embed="rId2"/>
          <a:stretch>
            <a:fillRect/>
          </a:stretch>
        </p:blipFill>
        <p:spPr>
          <a:xfrm>
            <a:off x="1077597" y="789979"/>
            <a:ext cx="4009683" cy="5815925"/>
          </a:xfrm>
          <a:prstGeom prst="rect">
            <a:avLst/>
          </a:prstGeom>
        </p:spPr>
      </p:pic>
      <p:pic>
        <p:nvPicPr>
          <p:cNvPr id="5" name="Kuva 4" descr="Kuva, joka sisältää kohteen kartta, teksti, atlas&#10;&#10;Kuvaus luotu automaattisesti">
            <a:extLst>
              <a:ext uri="{FF2B5EF4-FFF2-40B4-BE49-F238E27FC236}">
                <a16:creationId xmlns:a16="http://schemas.microsoft.com/office/drawing/2014/main" id="{7BE2DEDC-6155-EBE7-B960-E03B64321837}"/>
              </a:ext>
            </a:extLst>
          </p:cNvPr>
          <p:cNvPicPr>
            <a:picLocks noChangeAspect="1"/>
          </p:cNvPicPr>
          <p:nvPr/>
        </p:nvPicPr>
        <p:blipFill>
          <a:blip r:embed="rId3"/>
          <a:srcRect t="6533" r="-2" b="-2"/>
          <a:stretch/>
        </p:blipFill>
        <p:spPr>
          <a:xfrm>
            <a:off x="5742604" y="793352"/>
            <a:ext cx="5370996" cy="5316119"/>
          </a:xfrm>
          <a:prstGeom prst="rect">
            <a:avLst/>
          </a:prstGeom>
        </p:spPr>
      </p:pic>
      <p:grpSp>
        <p:nvGrpSpPr>
          <p:cNvPr id="32" name="Group 31">
            <a:extLst>
              <a:ext uri="{FF2B5EF4-FFF2-40B4-BE49-F238E27FC236}">
                <a16:creationId xmlns:a16="http://schemas.microsoft.com/office/drawing/2014/main" id="{792AA144-DDFF-C43B-6866-516C9091D06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6737460"/>
            <a:ext cx="12192000" cy="123364"/>
            <a:chOff x="1" y="6737460"/>
            <a:chExt cx="12192000" cy="123364"/>
          </a:xfrm>
        </p:grpSpPr>
        <p:sp>
          <p:nvSpPr>
            <p:cNvPr id="33" name="Rectangle 32">
              <a:extLst>
                <a:ext uri="{FF2B5EF4-FFF2-40B4-BE49-F238E27FC236}">
                  <a16:creationId xmlns:a16="http://schemas.microsoft.com/office/drawing/2014/main" id="{56557A69-9517-26A8-EF3F-E65057EEC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6034320" y="703141"/>
              <a:ext cx="123362" cy="12192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47C5987E-7AB5-0A21-D727-68B38B342C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40559" y="4909383"/>
              <a:ext cx="123362" cy="3779520"/>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8695085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B6BBDA-FC78-4D8B-A8F3-F9329A84AB64}"/>
              </a:ext>
            </a:extLst>
          </p:cNvPr>
          <p:cNvSpPr>
            <a:spLocks noGrp="1"/>
          </p:cNvSpPr>
          <p:nvPr>
            <p:ph type="title"/>
          </p:nvPr>
        </p:nvSpPr>
        <p:spPr>
          <a:xfrm>
            <a:off x="4965430" y="629268"/>
            <a:ext cx="6859660" cy="1286160"/>
          </a:xfrm>
        </p:spPr>
        <p:txBody>
          <a:bodyPr anchor="b">
            <a:normAutofit/>
          </a:bodyPr>
          <a:lstStyle/>
          <a:p>
            <a:r>
              <a:rPr lang="en-US" sz="4100" b="1">
                <a:cs typeface="Calibri Light"/>
              </a:rPr>
              <a:t>Esimerkki Runebergin tekstistä</a:t>
            </a:r>
            <a:endParaRPr lang="en-US" sz="4100" b="1"/>
          </a:p>
        </p:txBody>
      </p:sp>
      <p:sp>
        <p:nvSpPr>
          <p:cNvPr id="3" name="Content Placeholder 2">
            <a:extLst>
              <a:ext uri="{FF2B5EF4-FFF2-40B4-BE49-F238E27FC236}">
                <a16:creationId xmlns:a16="http://schemas.microsoft.com/office/drawing/2014/main" id="{0BE2A027-C767-4DB8-8D8C-9DD127B45D56}"/>
              </a:ext>
            </a:extLst>
          </p:cNvPr>
          <p:cNvSpPr>
            <a:spLocks noGrp="1"/>
          </p:cNvSpPr>
          <p:nvPr>
            <p:ph idx="1"/>
          </p:nvPr>
        </p:nvSpPr>
        <p:spPr>
          <a:xfrm>
            <a:off x="4965431" y="2438400"/>
            <a:ext cx="6931545" cy="4101720"/>
          </a:xfrm>
        </p:spPr>
        <p:txBody>
          <a:bodyPr vert="horz" lIns="91440" tIns="45720" rIns="91440" bIns="45720" rtlCol="0" anchor="t">
            <a:normAutofit/>
          </a:bodyPr>
          <a:lstStyle/>
          <a:p>
            <a:pPr>
              <a:buNone/>
            </a:pPr>
            <a:r>
              <a:rPr lang="en-US" sz="2400" i="1">
                <a:ea typeface="+mn-lt"/>
                <a:cs typeface="+mn-lt"/>
              </a:rPr>
              <a:t>Rannalta tältä palasen</a:t>
            </a:r>
            <a:endParaRPr lang="en-US" sz="2400" i="1">
              <a:cs typeface="Calibri"/>
            </a:endParaRPr>
          </a:p>
          <a:p>
            <a:pPr>
              <a:buNone/>
            </a:pPr>
            <a:r>
              <a:rPr lang="en-US" sz="2400" i="1">
                <a:ea typeface="+mn-lt"/>
                <a:cs typeface="+mn-lt"/>
              </a:rPr>
              <a:t>maat’ ihanaista isien</a:t>
            </a:r>
            <a:endParaRPr lang="en-US" sz="2400" i="1">
              <a:cs typeface="Calibri"/>
            </a:endParaRPr>
          </a:p>
          <a:p>
            <a:pPr>
              <a:buNone/>
            </a:pPr>
            <a:r>
              <a:rPr lang="en-US" sz="2400" i="1">
                <a:ea typeface="+mn-lt"/>
                <a:cs typeface="+mn-lt"/>
              </a:rPr>
              <a:t>sa näet, nuorukainen:</a:t>
            </a:r>
            <a:endParaRPr lang="en-US" sz="2400" i="1">
              <a:cs typeface="Calibri"/>
            </a:endParaRPr>
          </a:p>
          <a:p>
            <a:pPr>
              <a:buNone/>
            </a:pPr>
            <a:r>
              <a:rPr lang="en-US" sz="2400" i="1">
                <a:ea typeface="+mn-lt"/>
                <a:cs typeface="+mn-lt"/>
              </a:rPr>
              <a:t>kuin Virtain järvet ihanat</a:t>
            </a:r>
            <a:endParaRPr lang="en-US" sz="2400" i="1">
              <a:cs typeface="Calibri"/>
            </a:endParaRPr>
          </a:p>
          <a:p>
            <a:pPr>
              <a:buNone/>
            </a:pPr>
            <a:r>
              <a:rPr lang="en-US" sz="2400" i="1">
                <a:ea typeface="+mn-lt"/>
                <a:cs typeface="+mn-lt"/>
              </a:rPr>
              <a:t>on Saimaan sadat lahdelmat,</a:t>
            </a:r>
            <a:endParaRPr lang="en-US" sz="2400" i="1">
              <a:cs typeface="Calibri"/>
            </a:endParaRPr>
          </a:p>
          <a:p>
            <a:pPr>
              <a:buNone/>
            </a:pPr>
            <a:r>
              <a:rPr lang="en-US" sz="2400" i="1">
                <a:ea typeface="+mn-lt"/>
                <a:cs typeface="+mn-lt"/>
              </a:rPr>
              <a:t>Imatra pauhavainen</a:t>
            </a:r>
            <a:endParaRPr lang="en-US" sz="2400" i="1">
              <a:cs typeface="Calibri"/>
            </a:endParaRPr>
          </a:p>
          <a:p>
            <a:pPr marL="0" indent="0">
              <a:buNone/>
            </a:pPr>
            <a:r>
              <a:rPr lang="en-US" sz="2400" i="1">
                <a:ea typeface="+mn-lt"/>
                <a:cs typeface="+mn-lt"/>
              </a:rPr>
              <a:t>ja Vuoksen aallot vaahtoisat.</a:t>
            </a:r>
          </a:p>
          <a:p>
            <a:pPr marL="0" indent="0">
              <a:buNone/>
            </a:pPr>
            <a:endParaRPr lang="en-US" sz="1900">
              <a:cs typeface="Calibri"/>
            </a:endParaRPr>
          </a:p>
          <a:p>
            <a:pPr marL="0" indent="0">
              <a:buNone/>
            </a:pPr>
            <a:r>
              <a:rPr lang="en-US" sz="1900">
                <a:ea typeface="+mn-lt"/>
                <a:cs typeface="+mn-lt"/>
              </a:rPr>
              <a:t>J.L. Runeberg: Vänrikki Stoolin tarinat. Heinäkuun viides päivä, säe 5.</a:t>
            </a:r>
            <a:endParaRPr lang="en-US" sz="1900"/>
          </a:p>
        </p:txBody>
      </p:sp>
      <p:pic>
        <p:nvPicPr>
          <p:cNvPr id="4" name="Picture 4" descr="A group of clouds in the sky&#10;&#10;Description automatically generated">
            <a:extLst>
              <a:ext uri="{FF2B5EF4-FFF2-40B4-BE49-F238E27FC236}">
                <a16:creationId xmlns:a16="http://schemas.microsoft.com/office/drawing/2014/main" id="{09429BC0-0AE5-46C2-BC45-CBBD33EFF869}"/>
              </a:ext>
            </a:extLst>
          </p:cNvPr>
          <p:cNvPicPr>
            <a:picLocks noChangeAspect="1"/>
          </p:cNvPicPr>
          <p:nvPr/>
        </p:nvPicPr>
        <p:blipFill rotWithShape="1">
          <a:blip r:embed="rId2"/>
          <a:srcRect l="22588" r="31955" b="-2"/>
          <a:stretch/>
        </p:blipFill>
        <p:spPr>
          <a:xfrm>
            <a:off x="20" y="10"/>
            <a:ext cx="4635571" cy="6857990"/>
          </a:xfrm>
          <a:prstGeom prst="rect">
            <a:avLst/>
          </a:prstGeom>
          <a:effectLst/>
        </p:spPr>
      </p:pic>
      <p:cxnSp>
        <p:nvCxnSpPr>
          <p:cNvPr id="9" name="Straight Connector 8">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7FEBF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730357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42D1EC-099A-4A55-A8BC-FBB405647C7D}"/>
              </a:ext>
            </a:extLst>
          </p:cNvPr>
          <p:cNvSpPr>
            <a:spLocks noGrp="1"/>
          </p:cNvSpPr>
          <p:nvPr>
            <p:ph type="title"/>
          </p:nvPr>
        </p:nvSpPr>
        <p:spPr>
          <a:xfrm>
            <a:off x="4965430" y="629268"/>
            <a:ext cx="6586491" cy="1286160"/>
          </a:xfrm>
        </p:spPr>
        <p:txBody>
          <a:bodyPr anchor="b">
            <a:normAutofit/>
          </a:bodyPr>
          <a:lstStyle/>
          <a:p>
            <a:r>
              <a:rPr lang="en-US" sz="4100" b="1">
                <a:cs typeface="Calibri Light"/>
              </a:rPr>
              <a:t>Esimerkki Topeliuksen Maamme-kirjasta:</a:t>
            </a:r>
            <a:endParaRPr lang="en-US" sz="4100" b="1"/>
          </a:p>
        </p:txBody>
      </p:sp>
      <p:sp>
        <p:nvSpPr>
          <p:cNvPr id="3" name="Content Placeholder 2">
            <a:extLst>
              <a:ext uri="{FF2B5EF4-FFF2-40B4-BE49-F238E27FC236}">
                <a16:creationId xmlns:a16="http://schemas.microsoft.com/office/drawing/2014/main" id="{EB8585F6-6DE3-470E-BF13-5216234EDAB2}"/>
              </a:ext>
            </a:extLst>
          </p:cNvPr>
          <p:cNvSpPr>
            <a:spLocks noGrp="1"/>
          </p:cNvSpPr>
          <p:nvPr>
            <p:ph idx="1"/>
          </p:nvPr>
        </p:nvSpPr>
        <p:spPr>
          <a:xfrm>
            <a:off x="4965431" y="2438400"/>
            <a:ext cx="6586489" cy="3785419"/>
          </a:xfrm>
        </p:spPr>
        <p:txBody>
          <a:bodyPr vert="horz" lIns="91440" tIns="45720" rIns="91440" bIns="45720" rtlCol="0" anchor="t">
            <a:normAutofit lnSpcReduction="10000"/>
          </a:bodyPr>
          <a:lstStyle/>
          <a:p>
            <a:pPr marL="0" indent="0">
              <a:buNone/>
            </a:pPr>
            <a:r>
              <a:rPr lang="en-US" sz="2400" i="1">
                <a:cs typeface="Calibri" panose="020F0502020204030204"/>
              </a:rPr>
              <a:t>Muun maailman rinnalla meidän maamme on köyhä ja kaukainen. Meillä ei suinkaan ole mitään syytä ylpeillä. Meidän tulee olla nöyriä, ahkeroita, säästäväisiä ja oppivaisia, jottei tulisi pakko turvautua muiden armoihin. Mutta se ei estä meitä rakastamasta maatamme enemmän kuin mitään muuta maailmassa. Se on kuitenkin meidän oma maamme ja oma kotimme. </a:t>
            </a:r>
          </a:p>
          <a:p>
            <a:pPr marL="0" indent="0">
              <a:buNone/>
            </a:pPr>
            <a:endParaRPr lang="en-US" sz="2400" i="1" dirty="0">
              <a:cs typeface="Calibri" panose="020F0502020204030204"/>
            </a:endParaRPr>
          </a:p>
          <a:p>
            <a:pPr marL="0" indent="0">
              <a:buNone/>
            </a:pPr>
            <a:r>
              <a:rPr lang="en-US" sz="2000">
                <a:cs typeface="Calibri" panose="020F0502020204030204"/>
              </a:rPr>
              <a:t>Z. Topelius: Maamme kirja, Lukukirja Suomen alimmille </a:t>
            </a:r>
            <a:r>
              <a:rPr lang="en-US" sz="2000" dirty="0">
                <a:cs typeface="Calibri" panose="020F0502020204030204"/>
              </a:rPr>
              <a:t>oppilaitoksille. 1875 (vuoden 1927 käännös).</a:t>
            </a:r>
            <a:endParaRPr lang="en-US" sz="2000" i="1" dirty="0">
              <a:cs typeface="Calibri" panose="020F0502020204030204"/>
            </a:endParaRPr>
          </a:p>
        </p:txBody>
      </p:sp>
      <p:pic>
        <p:nvPicPr>
          <p:cNvPr id="4" name="Picture 4" descr="A group of clouds in the sky&#10;&#10;Description automatically generated">
            <a:extLst>
              <a:ext uri="{FF2B5EF4-FFF2-40B4-BE49-F238E27FC236}">
                <a16:creationId xmlns:a16="http://schemas.microsoft.com/office/drawing/2014/main" id="{20BBC6E5-39CF-411A-91F7-07234A72804E}"/>
              </a:ext>
            </a:extLst>
          </p:cNvPr>
          <p:cNvPicPr>
            <a:picLocks noChangeAspect="1"/>
          </p:cNvPicPr>
          <p:nvPr/>
        </p:nvPicPr>
        <p:blipFill rotWithShape="1">
          <a:blip r:embed="rId2"/>
          <a:srcRect l="22588" r="31955" b="-2"/>
          <a:stretch/>
        </p:blipFill>
        <p:spPr>
          <a:xfrm>
            <a:off x="20" y="10"/>
            <a:ext cx="4635571" cy="6857990"/>
          </a:xfrm>
          <a:prstGeom prst="rect">
            <a:avLst/>
          </a:prstGeom>
          <a:effectLst/>
        </p:spPr>
      </p:pic>
      <p:cxnSp>
        <p:nvCxnSpPr>
          <p:cNvPr id="9" name="Straight Connector 8">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7FEBF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409860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7E6C02-035B-4A72-88B3-A8DA486AD761}"/>
              </a:ext>
            </a:extLst>
          </p:cNvPr>
          <p:cNvSpPr>
            <a:spLocks noGrp="1"/>
          </p:cNvSpPr>
          <p:nvPr>
            <p:ph type="title"/>
          </p:nvPr>
        </p:nvSpPr>
        <p:spPr>
          <a:xfrm>
            <a:off x="4965430" y="629268"/>
            <a:ext cx="6586491" cy="1286160"/>
          </a:xfrm>
        </p:spPr>
        <p:txBody>
          <a:bodyPr anchor="b">
            <a:normAutofit/>
          </a:bodyPr>
          <a:lstStyle/>
          <a:p>
            <a:r>
              <a:rPr lang="en-US">
                <a:cs typeface="Calibri Light"/>
              </a:rPr>
              <a:t>Ajan kirjailijoita</a:t>
            </a:r>
            <a:endParaRPr lang="en-US"/>
          </a:p>
        </p:txBody>
      </p:sp>
      <p:sp>
        <p:nvSpPr>
          <p:cNvPr id="3" name="Content Placeholder 2">
            <a:extLst>
              <a:ext uri="{FF2B5EF4-FFF2-40B4-BE49-F238E27FC236}">
                <a16:creationId xmlns:a16="http://schemas.microsoft.com/office/drawing/2014/main" id="{EDB0647C-994B-4396-B13D-7C0B6FCA0720}"/>
              </a:ext>
            </a:extLst>
          </p:cNvPr>
          <p:cNvSpPr>
            <a:spLocks noGrp="1"/>
          </p:cNvSpPr>
          <p:nvPr>
            <p:ph idx="1"/>
          </p:nvPr>
        </p:nvSpPr>
        <p:spPr>
          <a:xfrm>
            <a:off x="4965431" y="2438400"/>
            <a:ext cx="6586489" cy="3785419"/>
          </a:xfrm>
        </p:spPr>
        <p:txBody>
          <a:bodyPr vert="horz" lIns="91440" tIns="45720" rIns="91440" bIns="45720" rtlCol="0" anchor="t">
            <a:normAutofit fontScale="92500" lnSpcReduction="10000"/>
          </a:bodyPr>
          <a:lstStyle/>
          <a:p>
            <a:pPr>
              <a:buNone/>
            </a:pPr>
            <a:r>
              <a:rPr lang="en-US" b="1" dirty="0">
                <a:ea typeface="+mn-lt"/>
                <a:cs typeface="+mn-lt"/>
              </a:rPr>
              <a:t>J.L. </a:t>
            </a:r>
            <a:r>
              <a:rPr lang="en-US" b="1" err="1">
                <a:ea typeface="+mn-lt"/>
                <a:cs typeface="+mn-lt"/>
              </a:rPr>
              <a:t>Runeberg</a:t>
            </a:r>
            <a:endParaRPr lang="en-US" b="1" err="1">
              <a:cs typeface="Calibri"/>
            </a:endParaRPr>
          </a:p>
          <a:p>
            <a:r>
              <a:rPr lang="en-US" sz="2400" err="1">
                <a:ea typeface="+mn-lt"/>
                <a:cs typeface="+mn-lt"/>
              </a:rPr>
              <a:t>Vänrikki</a:t>
            </a:r>
            <a:r>
              <a:rPr lang="en-US" sz="2400" dirty="0">
                <a:ea typeface="+mn-lt"/>
                <a:cs typeface="+mn-lt"/>
              </a:rPr>
              <a:t> </a:t>
            </a:r>
            <a:r>
              <a:rPr lang="en-US" sz="2400" err="1">
                <a:ea typeface="+mn-lt"/>
                <a:cs typeface="+mn-lt"/>
              </a:rPr>
              <a:t>Stoolin</a:t>
            </a:r>
            <a:r>
              <a:rPr lang="en-US" sz="2400" dirty="0">
                <a:ea typeface="+mn-lt"/>
                <a:cs typeface="+mn-lt"/>
              </a:rPr>
              <a:t> </a:t>
            </a:r>
            <a:r>
              <a:rPr lang="en-US" sz="2400" err="1">
                <a:ea typeface="+mn-lt"/>
                <a:cs typeface="+mn-lt"/>
              </a:rPr>
              <a:t>tarinat</a:t>
            </a:r>
            <a:endParaRPr lang="en-US" sz="2400" dirty="0" err="1">
              <a:ea typeface="+mn-lt"/>
              <a:cs typeface="+mn-lt"/>
            </a:endParaRPr>
          </a:p>
          <a:p>
            <a:pPr>
              <a:buNone/>
            </a:pPr>
            <a:r>
              <a:rPr lang="en-US" b="1" dirty="0">
                <a:ea typeface="+mn-lt"/>
                <a:cs typeface="+mn-lt"/>
              </a:rPr>
              <a:t>Fredrika </a:t>
            </a:r>
            <a:r>
              <a:rPr lang="en-US" b="1" err="1">
                <a:ea typeface="+mn-lt"/>
                <a:cs typeface="+mn-lt"/>
              </a:rPr>
              <a:t>Runeberg</a:t>
            </a:r>
            <a:endParaRPr lang="en-US" b="1" err="1">
              <a:cs typeface="Calibri"/>
            </a:endParaRPr>
          </a:p>
          <a:p>
            <a:r>
              <a:rPr lang="en-US" sz="2400" dirty="0" err="1">
                <a:ea typeface="+mn-lt"/>
                <a:cs typeface="+mn-lt"/>
              </a:rPr>
              <a:t>Rouva</a:t>
            </a:r>
            <a:r>
              <a:rPr lang="en-US" sz="2400" dirty="0">
                <a:ea typeface="+mn-lt"/>
                <a:cs typeface="+mn-lt"/>
              </a:rPr>
              <a:t> Katarina Boije ja </a:t>
            </a:r>
            <a:r>
              <a:rPr lang="en-US" sz="2400" dirty="0" err="1">
                <a:ea typeface="+mn-lt"/>
                <a:cs typeface="+mn-lt"/>
              </a:rPr>
              <a:t>hänen</a:t>
            </a:r>
            <a:r>
              <a:rPr lang="en-US" sz="2400" dirty="0">
                <a:ea typeface="+mn-lt"/>
                <a:cs typeface="+mn-lt"/>
              </a:rPr>
              <a:t> </a:t>
            </a:r>
            <a:r>
              <a:rPr lang="en-US" sz="2400" dirty="0" err="1">
                <a:ea typeface="+mn-lt"/>
                <a:cs typeface="+mn-lt"/>
              </a:rPr>
              <a:t>tyttärensä</a:t>
            </a:r>
          </a:p>
          <a:p>
            <a:pPr>
              <a:buNone/>
            </a:pPr>
            <a:r>
              <a:rPr lang="en-US" b="1" dirty="0">
                <a:ea typeface="+mn-lt"/>
                <a:cs typeface="+mn-lt"/>
              </a:rPr>
              <a:t>Z. Topelius</a:t>
            </a:r>
            <a:endParaRPr lang="en-US" b="1" dirty="0">
              <a:cs typeface="Calibri"/>
            </a:endParaRPr>
          </a:p>
          <a:p>
            <a:r>
              <a:rPr lang="en-US" sz="2400" dirty="0" err="1">
                <a:ea typeface="+mn-lt"/>
                <a:cs typeface="+mn-lt"/>
              </a:rPr>
              <a:t>Maamme-kirja</a:t>
            </a:r>
            <a:r>
              <a:rPr lang="en-US" sz="2400" dirty="0">
                <a:ea typeface="+mn-lt"/>
                <a:cs typeface="+mn-lt"/>
              </a:rPr>
              <a:t>, Koivu ja </a:t>
            </a:r>
            <a:r>
              <a:rPr lang="en-US" sz="2400" dirty="0" err="1">
                <a:ea typeface="+mn-lt"/>
                <a:cs typeface="+mn-lt"/>
              </a:rPr>
              <a:t>tähti</a:t>
            </a:r>
            <a:r>
              <a:rPr lang="en-US" sz="2400" dirty="0">
                <a:ea typeface="+mn-lt"/>
                <a:cs typeface="+mn-lt"/>
              </a:rPr>
              <a:t> -</a:t>
            </a:r>
            <a:r>
              <a:rPr lang="en-US" sz="2400" dirty="0" err="1">
                <a:ea typeface="+mn-lt"/>
                <a:cs typeface="+mn-lt"/>
              </a:rPr>
              <a:t>satu</a:t>
            </a:r>
          </a:p>
          <a:p>
            <a:pPr>
              <a:buNone/>
            </a:pPr>
            <a:r>
              <a:rPr lang="en-US" b="1" dirty="0">
                <a:ea typeface="+mn-lt"/>
                <a:cs typeface="+mn-lt"/>
              </a:rPr>
              <a:t>J.V. Snellman</a:t>
            </a:r>
            <a:endParaRPr lang="en-US" b="1" dirty="0">
              <a:cs typeface="Calibri"/>
            </a:endParaRPr>
          </a:p>
          <a:p>
            <a:pPr>
              <a:buNone/>
            </a:pPr>
            <a:r>
              <a:rPr lang="en-US" b="1" dirty="0">
                <a:ea typeface="+mn-lt"/>
                <a:cs typeface="+mn-lt"/>
              </a:rPr>
              <a:t>Aleksis Kivi</a:t>
            </a:r>
            <a:endParaRPr lang="en-US" b="1" dirty="0">
              <a:cs typeface="Calibri"/>
            </a:endParaRPr>
          </a:p>
          <a:p>
            <a:r>
              <a:rPr lang="en-US" sz="2400" dirty="0" err="1">
                <a:ea typeface="Calibri"/>
                <a:cs typeface="Calibri"/>
              </a:rPr>
              <a:t>Seitsemän</a:t>
            </a:r>
            <a:r>
              <a:rPr lang="en-US" sz="2400" dirty="0">
                <a:ea typeface="Calibri"/>
                <a:cs typeface="Calibri"/>
              </a:rPr>
              <a:t> </a:t>
            </a:r>
            <a:r>
              <a:rPr lang="en-US" sz="2400" dirty="0" err="1">
                <a:ea typeface="Calibri"/>
                <a:cs typeface="Calibri"/>
              </a:rPr>
              <a:t>veljestä</a:t>
            </a:r>
            <a:r>
              <a:rPr lang="en-US" sz="2400" dirty="0">
                <a:ea typeface="Calibri"/>
                <a:cs typeface="Calibri"/>
              </a:rPr>
              <a:t>, </a:t>
            </a:r>
            <a:r>
              <a:rPr lang="en-US" sz="2400" dirty="0" err="1">
                <a:ea typeface="Calibri"/>
                <a:cs typeface="Calibri"/>
              </a:rPr>
              <a:t>Sydämeni</a:t>
            </a:r>
            <a:r>
              <a:rPr lang="en-US" sz="2400" dirty="0">
                <a:ea typeface="Calibri"/>
                <a:cs typeface="Calibri"/>
              </a:rPr>
              <a:t> </a:t>
            </a:r>
            <a:r>
              <a:rPr lang="en-US" sz="2400" dirty="0" err="1">
                <a:ea typeface="Calibri"/>
                <a:cs typeface="Calibri"/>
              </a:rPr>
              <a:t>laulu</a:t>
            </a:r>
            <a:r>
              <a:rPr lang="en-US" sz="2400" dirty="0">
                <a:ea typeface="Calibri"/>
                <a:cs typeface="Calibri"/>
              </a:rPr>
              <a:t> -</a:t>
            </a:r>
            <a:r>
              <a:rPr lang="en-US" sz="2400" dirty="0" err="1">
                <a:ea typeface="Calibri"/>
                <a:cs typeface="Calibri"/>
              </a:rPr>
              <a:t>runo</a:t>
            </a:r>
          </a:p>
          <a:p>
            <a:pPr marL="0" indent="0">
              <a:buNone/>
            </a:pPr>
            <a:endParaRPr lang="en-US" dirty="0">
              <a:ea typeface="Calibri"/>
              <a:cs typeface="Calibri"/>
            </a:endParaRPr>
          </a:p>
        </p:txBody>
      </p:sp>
      <p:pic>
        <p:nvPicPr>
          <p:cNvPr id="4" name="Picture 4" descr="A group of clouds in the sky&#10;&#10;Description automatically generated">
            <a:extLst>
              <a:ext uri="{FF2B5EF4-FFF2-40B4-BE49-F238E27FC236}">
                <a16:creationId xmlns:a16="http://schemas.microsoft.com/office/drawing/2014/main" id="{72C3449B-142A-4B61-9470-F30AE9CBCAFD}"/>
              </a:ext>
            </a:extLst>
          </p:cNvPr>
          <p:cNvPicPr>
            <a:picLocks noChangeAspect="1"/>
          </p:cNvPicPr>
          <p:nvPr/>
        </p:nvPicPr>
        <p:blipFill rotWithShape="1">
          <a:blip r:embed="rId2"/>
          <a:srcRect l="22588" r="31955" b="-2"/>
          <a:stretch/>
        </p:blipFill>
        <p:spPr>
          <a:xfrm>
            <a:off x="20" y="10"/>
            <a:ext cx="4635571" cy="6857990"/>
          </a:xfrm>
          <a:prstGeom prst="rect">
            <a:avLst/>
          </a:prstGeom>
          <a:effectLst/>
        </p:spPr>
      </p:pic>
      <p:cxnSp>
        <p:nvCxnSpPr>
          <p:cNvPr id="9" name="Straight Connector 8">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7FEBF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0291404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Laajakuva</PresentationFormat>
  <Paragraphs>0</Paragraphs>
  <Slides>8</Slides>
  <Notes>0</Notes>
  <HiddenSlides>0</HiddenSlides>
  <MMClips>0</MMClips>
  <ScaleCrop>false</ScaleCrop>
  <HeadingPairs>
    <vt:vector size="4" baseType="variant">
      <vt:variant>
        <vt:lpstr>Teema</vt:lpstr>
      </vt:variant>
      <vt:variant>
        <vt:i4>1</vt:i4>
      </vt:variant>
      <vt:variant>
        <vt:lpstr>Dian otsikot</vt:lpstr>
      </vt:variant>
      <vt:variant>
        <vt:i4>8</vt:i4>
      </vt:variant>
    </vt:vector>
  </HeadingPairs>
  <TitlesOfParts>
    <vt:vector size="9" baseType="lpstr">
      <vt:lpstr>office theme</vt:lpstr>
      <vt:lpstr>Kansallisromantiikka</vt:lpstr>
      <vt:lpstr>Yhteisiä piirteitä Euroopassa</vt:lpstr>
      <vt:lpstr>Tilanne Suomessa</vt:lpstr>
      <vt:lpstr>Suomen kansallisromantiikka</vt:lpstr>
      <vt:lpstr>PowerPoint-esitys</vt:lpstr>
      <vt:lpstr>Esimerkki Runebergin tekstistä</vt:lpstr>
      <vt:lpstr>Esimerkki Topeliuksen Maamme-kirjasta:</vt:lpstr>
      <vt:lpstr>Ajan kirjailijoita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238</cp:revision>
  <dcterms:created xsi:type="dcterms:W3CDTF">2021-01-12T14:10:30Z</dcterms:created>
  <dcterms:modified xsi:type="dcterms:W3CDTF">2024-08-27T10:02:14Z</dcterms:modified>
</cp:coreProperties>
</file>