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09A65E-6C15-C4AF-ACE9-3C317CF220DD}" v="32" dt="2024-08-20T06:25:27.4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reena.yle.fi/1-3839471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A large building&#10;&#10;Description automatically generated">
            <a:extLst>
              <a:ext uri="{FF2B5EF4-FFF2-40B4-BE49-F238E27FC236}">
                <a16:creationId xmlns:a16="http://schemas.microsoft.com/office/drawing/2014/main" id="{F4BAA9D4-0FAB-4D09-AC0C-85E62E487D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66" r="15061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fi-FI" sz="4800" b="1" dirty="0">
                <a:cs typeface="Calibri Light"/>
              </a:rPr>
              <a:t>Renessanssin kirjallisuus</a:t>
            </a:r>
            <a:endParaRPr lang="fi-FI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2000" dirty="0">
                <a:cs typeface="Calibri"/>
              </a:rPr>
              <a:t>ÄI08 ja S208</a:t>
            </a:r>
            <a:endParaRPr lang="en-US" sz="20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5" descr="A picture containing sitting, laying&#10;&#10;Description automatically generated">
            <a:extLst>
              <a:ext uri="{FF2B5EF4-FFF2-40B4-BE49-F238E27FC236}">
                <a16:creationId xmlns:a16="http://schemas.microsoft.com/office/drawing/2014/main" id="{3A6283AB-9D45-47E0-9BE0-A299260335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581" r="8046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01A17B-8049-4726-8DB5-805114764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</p:spPr>
        <p:txBody>
          <a:bodyPr anchor="b">
            <a:normAutofit/>
          </a:bodyPr>
          <a:lstStyle/>
          <a:p>
            <a:r>
              <a:rPr lang="fi-FI" sz="2800" b="1" dirty="0">
                <a:cs typeface="Calibri Light"/>
              </a:rPr>
              <a:t>Yleistä tyylikaudesta</a:t>
            </a:r>
            <a:endParaRPr lang="fi-FI" sz="2800" b="1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489AA-01D0-47CE-9C71-26B886B9C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7852754" cy="379672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ea typeface="+mn-lt"/>
                <a:cs typeface="+mn-lt"/>
              </a:rPr>
              <a:t>kristillinen yhtenäiskulttuuri murtui</a:t>
            </a:r>
            <a:endParaRPr lang="fi-FI" sz="2400" dirty="0">
              <a:cs typeface="Calibri" panose="020F0502020204030204"/>
            </a:endParaRPr>
          </a:p>
          <a:p>
            <a:r>
              <a:rPr lang="fi-FI" sz="2400" dirty="0">
                <a:ea typeface="+mn-lt"/>
                <a:cs typeface="+mn-lt"/>
              </a:rPr>
              <a:t>ihannoitiin antiikin klassista perinnettä</a:t>
            </a:r>
            <a:endParaRPr lang="fi-FI" sz="2400" dirty="0">
              <a:cs typeface="Calibri" panose="020F0502020204030204"/>
            </a:endParaRPr>
          </a:p>
          <a:p>
            <a:r>
              <a:rPr lang="fi-FI" sz="2400" dirty="0">
                <a:ea typeface="+mn-lt"/>
                <a:cs typeface="+mn-lt"/>
              </a:rPr>
              <a:t>ihailtiin yksilöllistä rohkeutta</a:t>
            </a:r>
          </a:p>
          <a:p>
            <a:pPr marL="0" indent="0">
              <a:buNone/>
            </a:pPr>
            <a:endParaRPr lang="fi-FI" sz="2400" dirty="0">
              <a:ea typeface="+mn-lt"/>
              <a:cs typeface="+mn-lt"/>
            </a:endParaRPr>
          </a:p>
          <a:p>
            <a:r>
              <a:rPr lang="fi-FI" sz="2400" dirty="0">
                <a:ea typeface="+mn-lt"/>
                <a:cs typeface="+mn-lt"/>
                <a:hlinkClick r:id="rId3"/>
              </a:rPr>
              <a:t>https://areena.yle.fi/1-3839471</a:t>
            </a:r>
            <a:r>
              <a:rPr lang="fi-FI" sz="2400" dirty="0">
                <a:ea typeface="+mn-lt"/>
                <a:cs typeface="+mn-lt"/>
              </a:rPr>
              <a:t> (Firenzen arkkitehtuuri)</a:t>
            </a:r>
            <a:endParaRPr lang="fi-FI" sz="24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66510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A picture containing indoor, table, sitting, plate&#10;&#10;Description automatically generated">
            <a:extLst>
              <a:ext uri="{FF2B5EF4-FFF2-40B4-BE49-F238E27FC236}">
                <a16:creationId xmlns:a16="http://schemas.microsoft.com/office/drawing/2014/main" id="{C35246C3-ED60-49AB-806C-11A82A00024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860" r="16040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B46001-7690-44BE-B4BE-523F299E6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4645842" cy="1124712"/>
          </a:xfrm>
        </p:spPr>
        <p:txBody>
          <a:bodyPr anchor="b">
            <a:normAutofit/>
          </a:bodyPr>
          <a:lstStyle/>
          <a:p>
            <a:r>
              <a:rPr lang="fi-FI" sz="2800" b="1" dirty="0">
                <a:cs typeface="Calibri Light"/>
              </a:rPr>
              <a:t>Muuttuvan maailman ilmiöitä</a:t>
            </a:r>
            <a:endParaRPr lang="fi-FI" sz="2800" b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EF9C1-6852-42CB-BDF7-E051CC129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603036"/>
            <a:ext cx="6199357" cy="402676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ea typeface="+mn-lt"/>
                <a:cs typeface="+mn-lt"/>
              </a:rPr>
              <a:t>yliopistojen määrän kasvu ja humanismi</a:t>
            </a:r>
            <a:endParaRPr lang="fi-FI" sz="2400" dirty="0">
              <a:cs typeface="Calibri" panose="020F0502020204030204"/>
            </a:endParaRPr>
          </a:p>
          <a:p>
            <a:r>
              <a:rPr lang="fi-FI" sz="2400" dirty="0">
                <a:ea typeface="+mn-lt"/>
                <a:cs typeface="+mn-lt"/>
              </a:rPr>
              <a:t>löytöretket</a:t>
            </a:r>
          </a:p>
          <a:p>
            <a:pPr lvl="1"/>
            <a:r>
              <a:rPr lang="fi-FI" sz="2000" dirty="0">
                <a:cs typeface="Calibri" panose="020F0502020204030204"/>
              </a:rPr>
              <a:t>siirtomaat, laajentuva maailmankuva</a:t>
            </a:r>
          </a:p>
          <a:p>
            <a:r>
              <a:rPr lang="fi-FI" sz="2400" dirty="0">
                <a:ea typeface="+mn-lt"/>
                <a:cs typeface="+mn-lt"/>
              </a:rPr>
              <a:t>kirjakielten synty</a:t>
            </a:r>
            <a:endParaRPr lang="fi-FI" sz="2400" dirty="0">
              <a:cs typeface="Calibri" panose="020F0502020204030204"/>
            </a:endParaRPr>
          </a:p>
          <a:p>
            <a:r>
              <a:rPr lang="fi-FI" sz="2400" dirty="0">
                <a:ea typeface="+mn-lt"/>
                <a:cs typeface="+mn-lt"/>
              </a:rPr>
              <a:t>uskonpuhdistus</a:t>
            </a:r>
            <a:endParaRPr lang="fi-FI" sz="2400" dirty="0">
              <a:cs typeface="Calibri" panose="020F0502020204030204"/>
            </a:endParaRPr>
          </a:p>
          <a:p>
            <a:r>
              <a:rPr lang="fi-FI" sz="2400" dirty="0">
                <a:ea typeface="+mn-lt"/>
                <a:cs typeface="+mn-lt"/>
              </a:rPr>
              <a:t>renessanssin kuvataide ja ”</a:t>
            </a:r>
            <a:r>
              <a:rPr lang="fi-FI" sz="2400" dirty="0" err="1">
                <a:ea typeface="+mn-lt"/>
                <a:cs typeface="+mn-lt"/>
              </a:rPr>
              <a:t>uomo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universale</a:t>
            </a:r>
            <a:r>
              <a:rPr lang="fi-FI" sz="2400" dirty="0">
                <a:ea typeface="+mn-lt"/>
                <a:cs typeface="+mn-lt"/>
              </a:rPr>
              <a:t>”</a:t>
            </a:r>
            <a:endParaRPr lang="fi-FI" sz="2400" dirty="0">
              <a:cs typeface="Calibri" panose="020F0502020204030204"/>
            </a:endParaRPr>
          </a:p>
          <a:p>
            <a:pPr lvl="1"/>
            <a:r>
              <a:rPr lang="fi-FI" sz="2000" dirty="0">
                <a:ea typeface="+mn-lt"/>
                <a:cs typeface="+mn-lt"/>
              </a:rPr>
              <a:t>ihminen luomakunnan kruunu</a:t>
            </a:r>
          </a:p>
          <a:p>
            <a:r>
              <a:rPr lang="fi-FI" sz="2400" dirty="0">
                <a:ea typeface="+mn-lt"/>
                <a:cs typeface="+mn-lt"/>
              </a:rPr>
              <a:t>uudet keksinnöt</a:t>
            </a:r>
          </a:p>
          <a:p>
            <a:pPr lvl="1"/>
            <a:r>
              <a:rPr lang="fi-FI" sz="2000" dirty="0">
                <a:cs typeface="Calibri" panose="020F0502020204030204"/>
              </a:rPr>
              <a:t>kirjapainotaito</a:t>
            </a:r>
          </a:p>
        </p:txBody>
      </p:sp>
    </p:spTree>
    <p:extLst>
      <p:ext uri="{BB962C8B-B14F-4D97-AF65-F5344CB8AC3E}">
        <p14:creationId xmlns:p14="http://schemas.microsoft.com/office/powerpoint/2010/main" val="2921742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5" descr="A picture containing sitting, table, zebra, fabric&#10;&#10;Description automatically generated">
            <a:extLst>
              <a:ext uri="{FF2B5EF4-FFF2-40B4-BE49-F238E27FC236}">
                <a16:creationId xmlns:a16="http://schemas.microsoft.com/office/drawing/2014/main" id="{6D8ABB28-6FC7-4683-A4F9-85AEB06A84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50" r="10407" b="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D717A6-9EA4-49A6-AA84-8C65D6863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5062785" cy="1124712"/>
          </a:xfrm>
        </p:spPr>
        <p:txBody>
          <a:bodyPr anchor="b">
            <a:normAutofit/>
          </a:bodyPr>
          <a:lstStyle/>
          <a:p>
            <a:r>
              <a:rPr lang="fi-FI" sz="2800" b="1" dirty="0">
                <a:cs typeface="Calibri Light"/>
              </a:rPr>
              <a:t>Renessanssin kirjailijoita</a:t>
            </a:r>
            <a:endParaRPr lang="fi-FI" sz="2800" b="1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7DA00-2BF7-44E7-9971-AA91F85F3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6055585" cy="320725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ea typeface="+mn-lt"/>
                <a:cs typeface="+mn-lt"/>
              </a:rPr>
              <a:t>William Shakespeare: Hamlet, Romeo ja Julia</a:t>
            </a:r>
            <a:endParaRPr lang="en-US" sz="2400" dirty="0">
              <a:cs typeface="Calibri" panose="020F0502020204030204"/>
            </a:endParaRPr>
          </a:p>
          <a:p>
            <a:pPr marL="0" indent="0">
              <a:buNone/>
            </a:pPr>
            <a:endParaRPr lang="en-US" sz="2400" dirty="0">
              <a:ea typeface="+mn-lt"/>
              <a:cs typeface="+mn-lt"/>
            </a:endParaRPr>
          </a:p>
          <a:p>
            <a:r>
              <a:rPr lang="en-US" sz="2400" dirty="0">
                <a:ea typeface="+mn-lt"/>
                <a:cs typeface="+mn-lt"/>
              </a:rPr>
              <a:t>Miguel de Cervantes: Don Quijote</a:t>
            </a:r>
          </a:p>
          <a:p>
            <a:endParaRPr lang="en-US" sz="2400" dirty="0">
              <a:cs typeface="Calibri" panose="020F0502020204030204"/>
            </a:endParaRPr>
          </a:p>
          <a:p>
            <a:pPr marL="0" indent="0">
              <a:buNone/>
            </a:pPr>
            <a:endParaRPr lang="en-US" sz="2400" dirty="0">
              <a:cs typeface="Calibri" panose="020F0502020204030204"/>
            </a:endParaRPr>
          </a:p>
          <a:p>
            <a:pPr marL="0" indent="0">
              <a:buNone/>
            </a:pPr>
            <a:endParaRPr lang="en-US" sz="24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86874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A large mountain in the background&#10;&#10;Description automatically generated">
            <a:extLst>
              <a:ext uri="{FF2B5EF4-FFF2-40B4-BE49-F238E27FC236}">
                <a16:creationId xmlns:a16="http://schemas.microsoft.com/office/drawing/2014/main" id="{06A3FC20-F186-4FB7-B11B-AFBD3DE8A8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918" r="23982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05EA89-789F-4F41-AF74-95D88FFD7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</p:spPr>
        <p:txBody>
          <a:bodyPr anchor="b">
            <a:normAutofit/>
          </a:bodyPr>
          <a:lstStyle/>
          <a:p>
            <a:r>
              <a:rPr lang="fi-FI" sz="2800" b="1" dirty="0">
                <a:cs typeface="Calibri Light"/>
              </a:rPr>
              <a:t>Muuta kirjallisuutta</a:t>
            </a:r>
            <a:endParaRPr lang="fi-FI" sz="2800" b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8758E-01FC-4346-ACA7-5C647298C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7565207" cy="320725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cs typeface="Calibri"/>
              </a:rPr>
              <a:t>uusi kirjallisuudenlaji: matkakertomus</a:t>
            </a:r>
          </a:p>
          <a:p>
            <a:r>
              <a:rPr lang="fi-FI" sz="2400" dirty="0">
                <a:cs typeface="Calibri"/>
              </a:rPr>
              <a:t>Michel de </a:t>
            </a:r>
            <a:r>
              <a:rPr lang="fi-FI" sz="2400" dirty="0" err="1">
                <a:cs typeface="Calibri"/>
              </a:rPr>
              <a:t>Montaigne</a:t>
            </a:r>
            <a:r>
              <a:rPr lang="fi-FI" sz="2400" dirty="0">
                <a:cs typeface="Calibri"/>
              </a:rPr>
              <a:t> loi pohjan eurooppalaiselle esseelle</a:t>
            </a:r>
          </a:p>
          <a:p>
            <a:r>
              <a:rPr lang="fi-FI" sz="2400" dirty="0">
                <a:cs typeface="Calibri"/>
              </a:rPr>
              <a:t>taidekriitikosta uusi ammatti</a:t>
            </a:r>
          </a:p>
          <a:p>
            <a:r>
              <a:rPr lang="fi-FI" sz="2400" dirty="0">
                <a:cs typeface="Calibri"/>
              </a:rPr>
              <a:t>moni Euroopan kirjakieli sai muotonsa</a:t>
            </a:r>
          </a:p>
          <a:p>
            <a:pPr lvl="1"/>
            <a:r>
              <a:rPr lang="fi-FI" dirty="0">
                <a:cs typeface="Calibri"/>
              </a:rPr>
              <a:t>Agricola: </a:t>
            </a:r>
            <a:r>
              <a:rPr lang="fi-FI" dirty="0" err="1">
                <a:cs typeface="Calibri"/>
              </a:rPr>
              <a:t>Abckiria</a:t>
            </a:r>
            <a:r>
              <a:rPr lang="fi-FI" dirty="0">
                <a:cs typeface="Calibri"/>
              </a:rPr>
              <a:t> (1548)</a:t>
            </a:r>
          </a:p>
        </p:txBody>
      </p:sp>
    </p:spTree>
    <p:extLst>
      <p:ext uri="{BB962C8B-B14F-4D97-AF65-F5344CB8AC3E}">
        <p14:creationId xmlns:p14="http://schemas.microsoft.com/office/powerpoint/2010/main" val="41422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37E0B-D16B-403A-A1A9-E6D0E6870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en-US" dirty="0">
                <a:cs typeface="Calibri Light"/>
              </a:rPr>
              <a:t>Shakespeare: Hamlet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97829-9142-4AF5-A494-A489D200D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ea typeface="+mn-lt"/>
                <a:cs typeface="+mn-lt"/>
              </a:rPr>
              <a:t>tragedia</a:t>
            </a:r>
          </a:p>
          <a:p>
            <a:r>
              <a:rPr lang="fi-FI" sz="2400" dirty="0">
                <a:ea typeface="+mn-lt"/>
                <a:cs typeface="+mn-lt"/>
              </a:rPr>
              <a:t>teemoina kuolema ja kosto</a:t>
            </a:r>
          </a:p>
          <a:p>
            <a:r>
              <a:rPr lang="fi-FI" sz="2400" dirty="0">
                <a:ea typeface="+mn-lt"/>
                <a:cs typeface="+mn-lt"/>
              </a:rPr>
              <a:t>Hamletin kuollut isä kummittelee ja kertoo, että Hamletin setä (nykyinen kuningas) myrkytti hänet</a:t>
            </a:r>
          </a:p>
          <a:p>
            <a:r>
              <a:rPr lang="fi-FI" sz="2400" dirty="0">
                <a:cs typeface="Calibri"/>
              </a:rPr>
              <a:t>aiemmin rauhallinen Hamlet muuttuu ja toteuttaa suunnitellun verikoston</a:t>
            </a:r>
          </a:p>
        </p:txBody>
      </p:sp>
      <p:pic>
        <p:nvPicPr>
          <p:cNvPr id="5" name="Picture 4" descr="A vintage photo of a person&#10;&#10;Description automatically generated">
            <a:extLst>
              <a:ext uri="{FF2B5EF4-FFF2-40B4-BE49-F238E27FC236}">
                <a16:creationId xmlns:a16="http://schemas.microsoft.com/office/drawing/2014/main" id="{01DFED9E-3ED0-4F00-AE16-592E227A4C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42" r="26" b="2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7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4955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A picture containing building, outdoor, large, mountain&#10;&#10;Description automatically generated">
            <a:extLst>
              <a:ext uri="{FF2B5EF4-FFF2-40B4-BE49-F238E27FC236}">
                <a16:creationId xmlns:a16="http://schemas.microsoft.com/office/drawing/2014/main" id="{E47B9529-968B-430B-BE0F-FA5BF27C2D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2152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60E3D1-CB27-44A8-8424-1DE1C637B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4947766" cy="1124712"/>
          </a:xfrm>
        </p:spPr>
        <p:txBody>
          <a:bodyPr anchor="b">
            <a:normAutofit/>
          </a:bodyPr>
          <a:lstStyle/>
          <a:p>
            <a:r>
              <a:rPr lang="en-US" sz="2800" b="1" dirty="0">
                <a:cs typeface="Calibri Light"/>
              </a:rPr>
              <a:t>Cervantes: Don Quijote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7EAD8-05FB-4843-A5F1-B4FDF89C6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6285622" cy="394050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ea typeface="+mn-lt"/>
                <a:cs typeface="+mn-lt"/>
              </a:rPr>
              <a:t>sisältää huumorin keinoja: satiiri, parodia</a:t>
            </a:r>
            <a:endParaRPr lang="fi-FI" sz="2400" dirty="0">
              <a:cs typeface="Calibri" panose="020F0502020204030204"/>
            </a:endParaRPr>
          </a:p>
          <a:p>
            <a:r>
              <a:rPr lang="fi-FI" sz="2400" dirty="0">
                <a:ea typeface="+mn-lt"/>
                <a:cs typeface="+mn-lt"/>
              </a:rPr>
              <a:t>ensimmäinen länsimainen romaani</a:t>
            </a:r>
            <a:endParaRPr lang="fi-FI" sz="2400" dirty="0">
              <a:cs typeface="Calibri" panose="020F0502020204030204"/>
            </a:endParaRPr>
          </a:p>
          <a:p>
            <a:r>
              <a:rPr lang="fi-FI" sz="2400" dirty="0">
                <a:ea typeface="+mn-lt"/>
                <a:cs typeface="+mn-lt"/>
              </a:rPr>
              <a:t>päähenkilö Don Quijote</a:t>
            </a:r>
            <a:endParaRPr lang="fi-FI" sz="2400" dirty="0">
              <a:cs typeface="Calibri" panose="020F0502020204030204"/>
            </a:endParaRPr>
          </a:p>
          <a:p>
            <a:r>
              <a:rPr lang="fi-FI" sz="2400" dirty="0">
                <a:ea typeface="+mn-lt"/>
                <a:cs typeface="+mn-lt"/>
              </a:rPr>
              <a:t>päähenkilön palvelija </a:t>
            </a:r>
            <a:r>
              <a:rPr lang="fi-FI" sz="2400" dirty="0" err="1">
                <a:ea typeface="+mn-lt"/>
                <a:cs typeface="+mn-lt"/>
              </a:rPr>
              <a:t>Sancho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Panza</a:t>
            </a:r>
            <a:endParaRPr lang="fi-FI" sz="2400" dirty="0" err="1">
              <a:cs typeface="Calibri" panose="020F0502020204030204"/>
            </a:endParaRPr>
          </a:p>
          <a:p>
            <a:r>
              <a:rPr lang="fi-FI" sz="2400" dirty="0">
                <a:ea typeface="+mn-lt"/>
                <a:cs typeface="+mn-lt"/>
              </a:rPr>
              <a:t>yksilöön keskittyvä kerronta</a:t>
            </a:r>
            <a:endParaRPr lang="fi-FI" sz="2400" dirty="0">
              <a:cs typeface="Calibri" panose="020F0502020204030204"/>
            </a:endParaRPr>
          </a:p>
          <a:p>
            <a:r>
              <a:rPr lang="fi-FI" sz="2400" dirty="0">
                <a:ea typeface="+mn-lt"/>
                <a:cs typeface="+mn-lt"/>
              </a:rPr>
              <a:t>realistiset kuvaukset tapahtumista</a:t>
            </a:r>
            <a:endParaRPr lang="fi-FI" sz="2400" dirty="0">
              <a:cs typeface="Calibri" panose="020F0502020204030204"/>
            </a:endParaRPr>
          </a:p>
          <a:p>
            <a:r>
              <a:rPr lang="fi-FI" sz="2400" dirty="0">
                <a:ea typeface="+mn-lt"/>
                <a:cs typeface="+mn-lt"/>
              </a:rPr>
              <a:t>”taistella tuulimyllyjä vastaan”</a:t>
            </a:r>
            <a:endParaRPr lang="fi-FI" sz="24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0485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Laajakuva</PresentationFormat>
  <Paragraphs>0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 theme</vt:lpstr>
      <vt:lpstr>Renessanssin kirjallisuus</vt:lpstr>
      <vt:lpstr>Yleistä tyylikaudesta</vt:lpstr>
      <vt:lpstr>Muuttuvan maailman ilmiöitä</vt:lpstr>
      <vt:lpstr>Renessanssin kirjailijoita</vt:lpstr>
      <vt:lpstr>Muuta kirjallisuutta</vt:lpstr>
      <vt:lpstr>Shakespeare: Hamlet</vt:lpstr>
      <vt:lpstr>Cervantes: Don Quijote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219</cp:revision>
  <dcterms:created xsi:type="dcterms:W3CDTF">2020-12-17T18:16:49Z</dcterms:created>
  <dcterms:modified xsi:type="dcterms:W3CDTF">2024-08-22T06:56:14Z</dcterms:modified>
</cp:coreProperties>
</file>