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BDC5C-87A1-D048-1B96-BA75A999A846}" v="5" dt="2024-04-30T07:40:14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idewalk, building, floor, brick&#10;&#10;Description automatically generated">
            <a:extLst>
              <a:ext uri="{FF2B5EF4-FFF2-40B4-BE49-F238E27FC236}">
                <a16:creationId xmlns:a16="http://schemas.microsoft.com/office/drawing/2014/main" id="{1DC87245-2B94-455C-98EE-34DC5266C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" r="14209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 b="1" dirty="0">
                <a:cs typeface="Calibri Light"/>
              </a:rPr>
              <a:t>Pohjoisen realismi</a:t>
            </a:r>
            <a:endParaRPr lang="fi-FI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ÄI08 ja S208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wave, riding, water&#10;&#10;Description automatically generated">
            <a:extLst>
              <a:ext uri="{FF2B5EF4-FFF2-40B4-BE49-F238E27FC236}">
                <a16:creationId xmlns:a16="http://schemas.microsoft.com/office/drawing/2014/main" id="{E63AFFC9-D8FC-427E-B483-BB2D59676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DCDEB6-FE24-4DC8-839B-D23EA3B1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415804" cy="1124712"/>
          </a:xfrm>
        </p:spPr>
        <p:txBody>
          <a:bodyPr anchor="b">
            <a:noAutofit/>
          </a:bodyPr>
          <a:lstStyle/>
          <a:p>
            <a:r>
              <a:rPr lang="en-US" sz="3200" b="1">
                <a:cs typeface="Calibri Light"/>
              </a:rPr>
              <a:t>Tasa-arvo keskeisenä aatteena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55FD2-649A-4104-9375-012DD62A3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9391132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600">
                <a:cs typeface="Calibri"/>
              </a:rPr>
              <a:t>Suomessa ja muissa Pohjoismaissa realismin avulla vaadittiin tasa-arvoa.</a:t>
            </a:r>
          </a:p>
          <a:p>
            <a:r>
              <a:rPr lang="fi-FI" sz="2600">
                <a:cs typeface="Calibri"/>
              </a:rPr>
              <a:t>Osa teoksista kuvaili yhteiskunnan muutosta ja osa halusi saada aikaan konkreettisia muutoksia.</a:t>
            </a:r>
          </a:p>
          <a:p>
            <a:r>
              <a:rPr lang="fi-FI" sz="2600">
                <a:cs typeface="Calibri"/>
              </a:rPr>
              <a:t>Myös sivistyneistö ymmärsi viimein, että kansa ei pysy yhtenäisenä silloin, jos elintasokuilu syvenee.</a:t>
            </a:r>
          </a:p>
        </p:txBody>
      </p:sp>
    </p:spTree>
    <p:extLst>
      <p:ext uri="{BB962C8B-B14F-4D97-AF65-F5344CB8AC3E}">
        <p14:creationId xmlns:p14="http://schemas.microsoft.com/office/powerpoint/2010/main" val="35563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wave, riding, water&#10;&#10;Description automatically generated">
            <a:extLst>
              <a:ext uri="{FF2B5EF4-FFF2-40B4-BE49-F238E27FC236}">
                <a16:creationId xmlns:a16="http://schemas.microsoft.com/office/drawing/2014/main" id="{E1B93CD5-4803-4F22-8558-F395DA6B7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1F00E-1F17-4AF0-8881-493B2545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315162" cy="1124712"/>
          </a:xfrm>
        </p:spPr>
        <p:txBody>
          <a:bodyPr anchor="b">
            <a:normAutofit/>
          </a:bodyPr>
          <a:lstStyle/>
          <a:p>
            <a:r>
              <a:rPr lang="en-US" sz="3200" b="1">
                <a:cs typeface="Calibri Light"/>
              </a:rPr>
              <a:t>Minna Canth </a:t>
            </a:r>
            <a:r>
              <a:rPr lang="en-US" sz="3200" b="1">
                <a:ea typeface="+mj-lt"/>
                <a:cs typeface="+mj-lt"/>
              </a:rPr>
              <a:t>1844-1897</a:t>
            </a:r>
            <a:endParaRPr lang="en-US" sz="3200" b="1"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5EDCF-D1A9-445D-B33B-2C63BB3ED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7306415" cy="39980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600">
                <a:ea typeface="+mn-lt"/>
                <a:cs typeface="+mn-lt"/>
              </a:rPr>
              <a:t>näytelmäkirjailija</a:t>
            </a:r>
            <a:endParaRPr lang="fi-FI" sz="2600">
              <a:cs typeface="Calibri" panose="020F0502020204030204"/>
            </a:endParaRPr>
          </a:p>
          <a:p>
            <a:r>
              <a:rPr lang="fi-FI" sz="2600">
                <a:ea typeface="+mn-lt"/>
                <a:cs typeface="+mn-lt"/>
              </a:rPr>
              <a:t>realisti</a:t>
            </a:r>
            <a:endParaRPr lang="fi-FI" sz="2600">
              <a:cs typeface="Calibri"/>
            </a:endParaRPr>
          </a:p>
          <a:p>
            <a:r>
              <a:rPr lang="fi-FI" sz="2600">
                <a:ea typeface="+mn-lt"/>
                <a:cs typeface="+mn-lt"/>
              </a:rPr>
              <a:t>ensimmäinen suomenkielinen sanomalehtinainen</a:t>
            </a:r>
            <a:endParaRPr lang="fi-FI" sz="2600">
              <a:cs typeface="Calibri"/>
            </a:endParaRPr>
          </a:p>
          <a:p>
            <a:r>
              <a:rPr lang="fi-FI" sz="2600">
                <a:ea typeface="+mn-lt"/>
                <a:cs typeface="+mn-lt"/>
              </a:rPr>
              <a:t>yhteiskunnallinen keskustelija</a:t>
            </a:r>
          </a:p>
          <a:p>
            <a:r>
              <a:rPr lang="fi-FI" sz="2600">
                <a:cs typeface="Calibri"/>
              </a:rPr>
              <a:t>teoksia: </a:t>
            </a:r>
            <a:endParaRPr lang="fi-FI" sz="2600">
              <a:ea typeface="+mn-lt"/>
              <a:cs typeface="+mn-lt"/>
            </a:endParaRPr>
          </a:p>
          <a:p>
            <a:pPr lvl="1"/>
            <a:r>
              <a:rPr lang="fi-FI">
                <a:ea typeface="+mn-lt"/>
                <a:cs typeface="+mn-lt"/>
              </a:rPr>
              <a:t>Työmiehen vaimo (1885)</a:t>
            </a:r>
            <a:endParaRPr lang="fi-FI">
              <a:cs typeface="Calibri"/>
            </a:endParaRPr>
          </a:p>
          <a:p>
            <a:pPr lvl="1"/>
            <a:r>
              <a:rPr lang="fi-FI">
                <a:ea typeface="+mn-lt"/>
                <a:cs typeface="+mn-lt"/>
              </a:rPr>
              <a:t>Anna Liisa (1895)</a:t>
            </a:r>
          </a:p>
          <a:p>
            <a:r>
              <a:rPr lang="fi-FI" sz="2600">
                <a:ea typeface="+mn-lt"/>
                <a:cs typeface="+mn-lt"/>
              </a:rPr>
              <a:t>liputuspäivä, tasa-arvon päivä 19.3.</a:t>
            </a:r>
          </a:p>
        </p:txBody>
      </p:sp>
    </p:spTree>
    <p:extLst>
      <p:ext uri="{BB962C8B-B14F-4D97-AF65-F5344CB8AC3E}">
        <p14:creationId xmlns:p14="http://schemas.microsoft.com/office/powerpoint/2010/main" val="122900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bedroom with a bed and a chair in a room&#10;&#10;Description automatically generated">
            <a:extLst>
              <a:ext uri="{FF2B5EF4-FFF2-40B4-BE49-F238E27FC236}">
                <a16:creationId xmlns:a16="http://schemas.microsoft.com/office/drawing/2014/main" id="{245F21BD-7AAB-42E2-BDF4-EC5256805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23" y="99924"/>
            <a:ext cx="8867953" cy="66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9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wave, riding, water&#10;&#10;Description automatically generated">
            <a:extLst>
              <a:ext uri="{FF2B5EF4-FFF2-40B4-BE49-F238E27FC236}">
                <a16:creationId xmlns:a16="http://schemas.microsoft.com/office/drawing/2014/main" id="{232B9449-75F6-4793-BFF6-28AB44065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7BBBBE-D396-478B-B53A-5BCEB74A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200" b="1">
                <a:cs typeface="Calibri Light"/>
              </a:rPr>
              <a:t>Henrik Ibsen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6B74D-B2E6-43D1-8936-5158AFE7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7335170" cy="39261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600">
                <a:ea typeface="+mn-lt"/>
                <a:cs typeface="+mn-lt"/>
              </a:rPr>
              <a:t>norjalainen näytelmäkirjailija</a:t>
            </a:r>
            <a:endParaRPr lang="fi-FI" sz="2600">
              <a:cs typeface="Calibri"/>
            </a:endParaRPr>
          </a:p>
          <a:p>
            <a:r>
              <a:rPr lang="fi-FI" sz="2600">
                <a:ea typeface="+mn-lt"/>
                <a:cs typeface="+mn-lt"/>
              </a:rPr>
              <a:t>yksi Euroopan keskeisimmistä realisteista</a:t>
            </a:r>
          </a:p>
          <a:p>
            <a:r>
              <a:rPr lang="fi-FI" sz="2600">
                <a:ea typeface="+mn-lt"/>
                <a:cs typeface="+mn-lt"/>
              </a:rPr>
              <a:t>yhteiskunnallisia ongelmia keskusteluun</a:t>
            </a:r>
          </a:p>
          <a:p>
            <a:r>
              <a:rPr lang="fi-FI" sz="2600">
                <a:ea typeface="+mn-lt"/>
                <a:cs typeface="+mn-lt"/>
              </a:rPr>
              <a:t>tapahtumat sijoittuvat kirjoittamisajankohtaan</a:t>
            </a:r>
          </a:p>
          <a:p>
            <a:r>
              <a:rPr lang="fi-FI" sz="2600">
                <a:ea typeface="+mn-lt"/>
                <a:cs typeface="+mn-lt"/>
              </a:rPr>
              <a:t>käsitellään tavallisia ihmisiä ja tilanteita</a:t>
            </a:r>
          </a:p>
          <a:p>
            <a:r>
              <a:rPr lang="fi-FI" sz="2600">
                <a:ea typeface="+mn-lt"/>
                <a:cs typeface="+mn-lt"/>
              </a:rPr>
              <a:t>Teoksia:</a:t>
            </a:r>
          </a:p>
          <a:p>
            <a:pPr lvl="1"/>
            <a:r>
              <a:rPr lang="fi-FI" i="1">
                <a:ea typeface="+mn-lt"/>
                <a:cs typeface="+mn-lt"/>
              </a:rPr>
              <a:t>Peer Gynt</a:t>
            </a:r>
            <a:r>
              <a:rPr lang="fi-FI">
                <a:ea typeface="+mn-lt"/>
                <a:cs typeface="+mn-lt"/>
              </a:rPr>
              <a:t> 1867</a:t>
            </a:r>
          </a:p>
          <a:p>
            <a:pPr lvl="1"/>
            <a:r>
              <a:rPr lang="fi-FI" i="1">
                <a:ea typeface="+mn-lt"/>
                <a:cs typeface="+mn-lt"/>
              </a:rPr>
              <a:t>Nukkekoti</a:t>
            </a:r>
            <a:r>
              <a:rPr lang="fi-FI">
                <a:ea typeface="+mn-lt"/>
                <a:cs typeface="+mn-lt"/>
              </a:rPr>
              <a:t> 1879</a:t>
            </a:r>
          </a:p>
        </p:txBody>
      </p:sp>
    </p:spTree>
    <p:extLst>
      <p:ext uri="{BB962C8B-B14F-4D97-AF65-F5344CB8AC3E}">
        <p14:creationId xmlns:p14="http://schemas.microsoft.com/office/powerpoint/2010/main" val="40975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wave, riding, water&#10;&#10;Description automatically generated">
            <a:extLst>
              <a:ext uri="{FF2B5EF4-FFF2-40B4-BE49-F238E27FC236}">
                <a16:creationId xmlns:a16="http://schemas.microsoft.com/office/drawing/2014/main" id="{19444D30-939A-490E-A9BD-99B758FD7B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05746-DD54-4847-8FF9-7832D2A5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516445" cy="1124712"/>
          </a:xfrm>
        </p:spPr>
        <p:txBody>
          <a:bodyPr anchor="b">
            <a:normAutofit/>
          </a:bodyPr>
          <a:lstStyle/>
          <a:p>
            <a:r>
              <a:rPr lang="en-US" sz="3200" b="1">
                <a:cs typeface="Calibri Light"/>
              </a:rPr>
              <a:t>Juhani Aho (</a:t>
            </a:r>
            <a:r>
              <a:rPr lang="en-US" sz="3200" b="1">
                <a:ea typeface="+mj-lt"/>
                <a:cs typeface="+mj-lt"/>
              </a:rPr>
              <a:t>1861-1921)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AD6CE-CE9A-444D-B4F6-DC76D8D9E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3" y="2718054"/>
            <a:ext cx="8399094" cy="40555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600">
                <a:ea typeface="+mn-lt"/>
                <a:cs typeface="+mn-lt"/>
              </a:rPr>
              <a:t>lapsuus ja nuoruus Pohjois-Savossa </a:t>
            </a:r>
            <a:endParaRPr lang="fi-FI" sz="2600">
              <a:cs typeface="Calibri" panose="020F0502020204030204"/>
            </a:endParaRPr>
          </a:p>
          <a:p>
            <a:pPr lvl="1"/>
            <a:r>
              <a:rPr lang="fi-FI">
                <a:ea typeface="+mn-lt"/>
                <a:cs typeface="+mn-lt"/>
              </a:rPr>
              <a:t>aiheita teoksiin </a:t>
            </a:r>
            <a:r>
              <a:rPr lang="fi-FI" i="1">
                <a:ea typeface="+mn-lt"/>
                <a:cs typeface="+mn-lt"/>
              </a:rPr>
              <a:t>Rautatie</a:t>
            </a:r>
            <a:r>
              <a:rPr lang="fi-FI">
                <a:ea typeface="+mn-lt"/>
                <a:cs typeface="+mn-lt"/>
              </a:rPr>
              <a:t> ja </a:t>
            </a:r>
            <a:r>
              <a:rPr lang="fi-FI" i="1">
                <a:ea typeface="+mn-lt"/>
                <a:cs typeface="+mn-lt"/>
              </a:rPr>
              <a:t>Siihen aikaan kun isä lampun osti</a:t>
            </a:r>
            <a:endParaRPr lang="fi-FI" i="1">
              <a:cs typeface="Calibri" panose="020F0502020204030204"/>
            </a:endParaRPr>
          </a:p>
          <a:p>
            <a:r>
              <a:rPr lang="fi-FI" sz="2600">
                <a:cs typeface="Calibri" panose="020F0502020204030204"/>
              </a:rPr>
              <a:t>opiskelupaikka</a:t>
            </a:r>
            <a:r>
              <a:rPr lang="fi-FI" sz="2600">
                <a:ea typeface="+mn-lt"/>
                <a:cs typeface="+mn-lt"/>
              </a:rPr>
              <a:t> Helsingissä</a:t>
            </a:r>
            <a:endParaRPr lang="fi-FI" sz="2600">
              <a:cs typeface="Calibri"/>
            </a:endParaRPr>
          </a:p>
          <a:p>
            <a:pPr lvl="1"/>
            <a:r>
              <a:rPr lang="fi-FI">
                <a:ea typeface="+mn-lt"/>
                <a:cs typeface="+mn-lt"/>
              </a:rPr>
              <a:t>ystävyys Arvid Järnefeltin kanssa</a:t>
            </a:r>
          </a:p>
          <a:p>
            <a:pPr lvl="1"/>
            <a:r>
              <a:rPr lang="fi-FI">
                <a:ea typeface="+mn-lt"/>
                <a:cs typeface="+mn-lt"/>
              </a:rPr>
              <a:t>taiteilijayhteisö Tuusulassa</a:t>
            </a:r>
            <a:endParaRPr lang="fi-FI" sz="2600">
              <a:cs typeface="Calibri"/>
            </a:endParaRPr>
          </a:p>
          <a:p>
            <a:r>
              <a:rPr lang="fi-FI" sz="2600">
                <a:ea typeface="+mn-lt"/>
                <a:cs typeface="+mn-lt"/>
              </a:rPr>
              <a:t>Teoksia:</a:t>
            </a:r>
          </a:p>
          <a:p>
            <a:pPr lvl="1"/>
            <a:r>
              <a:rPr lang="fi-FI" i="1">
                <a:ea typeface="+mn-lt"/>
                <a:cs typeface="+mn-lt"/>
              </a:rPr>
              <a:t>Rautatie</a:t>
            </a:r>
          </a:p>
          <a:p>
            <a:pPr lvl="1"/>
            <a:r>
              <a:rPr lang="fi-FI" i="1">
                <a:ea typeface="+mn-lt"/>
                <a:cs typeface="+mn-lt"/>
              </a:rPr>
              <a:t>Papin tytär</a:t>
            </a:r>
          </a:p>
          <a:p>
            <a:pPr lvl="1"/>
            <a:r>
              <a:rPr lang="fi-FI" i="1">
                <a:ea typeface="+mn-lt"/>
                <a:cs typeface="+mn-lt"/>
              </a:rPr>
              <a:t>Juha</a:t>
            </a:r>
          </a:p>
          <a:p>
            <a:pPr marL="457200" lvl="1" indent="0">
              <a:buNone/>
            </a:pPr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1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house with bushes in front of a building&#10;&#10;Description automatically generated">
            <a:extLst>
              <a:ext uri="{FF2B5EF4-FFF2-40B4-BE49-F238E27FC236}">
                <a16:creationId xmlns:a16="http://schemas.microsoft.com/office/drawing/2014/main" id="{B194D53C-4EE9-4577-A5F3-7322D6833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2" t="9091" r="18676"/>
          <a:stretch/>
        </p:blipFill>
        <p:spPr>
          <a:xfrm>
            <a:off x="3954809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6B4C2-F4D4-4AD7-AE99-E5B83EFF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4171389" cy="1124712"/>
          </a:xfrm>
        </p:spPr>
        <p:txBody>
          <a:bodyPr anchor="b">
            <a:normAutofit/>
          </a:bodyPr>
          <a:lstStyle/>
          <a:p>
            <a:r>
              <a:rPr lang="en-US" sz="3200" b="1">
                <a:cs typeface="Calibri Light"/>
              </a:rPr>
              <a:t>Tuusulajärven taiteilijayhteisö</a:t>
            </a:r>
            <a:endParaRPr lang="en-US" sz="3200">
              <a:cs typeface="Calibri Light" panose="020F03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36F26-9137-4802-9728-CACE6415F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437358" cy="37535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>
                <a:ea typeface="+mn-lt"/>
                <a:cs typeface="+mn-lt"/>
              </a:rPr>
              <a:t>Aleksis Kivi oli viettänyt viimeiset kuukaudet Tuusulan rantatiellä ja siksi uusi taiteilijasukupolvi halusi muuttaa alueelle.</a:t>
            </a:r>
            <a:endParaRPr lang="fi-FI" sz="2400">
              <a:cs typeface="Calibri" panose="020F0502020204030204"/>
            </a:endParaRPr>
          </a:p>
          <a:p>
            <a:r>
              <a:rPr lang="fi-FI" sz="2400">
                <a:ea typeface="+mn-lt"/>
                <a:cs typeface="+mn-lt"/>
              </a:rPr>
              <a:t>Ahola: Juhani Aho + Venny Soldan-Brofeldt</a:t>
            </a:r>
            <a:endParaRPr lang="fi-FI" sz="2400">
              <a:cs typeface="Calibri"/>
            </a:endParaRPr>
          </a:p>
          <a:p>
            <a:r>
              <a:rPr lang="fi-FI" sz="2400">
                <a:ea typeface="+mn-lt"/>
                <a:cs typeface="+mn-lt"/>
              </a:rPr>
              <a:t>Suviranta: Eero Järnefelt</a:t>
            </a:r>
            <a:endParaRPr lang="fi-FI" sz="2400">
              <a:cs typeface="Calibri"/>
            </a:endParaRPr>
          </a:p>
          <a:p>
            <a:r>
              <a:rPr lang="fi-FI" sz="2400">
                <a:ea typeface="+mn-lt"/>
                <a:cs typeface="+mn-lt"/>
              </a:rPr>
              <a:t>Halosenniemi: Pekka Halonen</a:t>
            </a:r>
            <a:endParaRPr lang="fi-FI" sz="2400">
              <a:cs typeface="Calibri"/>
            </a:endParaRPr>
          </a:p>
          <a:p>
            <a:r>
              <a:rPr lang="fi-FI" sz="2400">
                <a:ea typeface="+mn-lt"/>
                <a:cs typeface="+mn-lt"/>
              </a:rPr>
              <a:t>Ainola: Jean Sibelius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7544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office theme</vt:lpstr>
      <vt:lpstr>Pohjoisen realismi</vt:lpstr>
      <vt:lpstr>Tasa-arvo keskeisenä aatteena</vt:lpstr>
      <vt:lpstr>Minna Canth 1844-1897</vt:lpstr>
      <vt:lpstr>PowerPoint-esitys</vt:lpstr>
      <vt:lpstr>Henrik Ibsen</vt:lpstr>
      <vt:lpstr>Juhani Aho (1861-1921)</vt:lpstr>
      <vt:lpstr>Tuusulajärven taiteilijayhteisö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127</cp:revision>
  <dcterms:created xsi:type="dcterms:W3CDTF">2021-01-14T16:52:45Z</dcterms:created>
  <dcterms:modified xsi:type="dcterms:W3CDTF">2024-08-29T06:58:48Z</dcterms:modified>
</cp:coreProperties>
</file>