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0A7666-8FF3-073E-4723-479F17F1938F}" v="385" dt="2024-09-02T10:25:08.5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5400" b="1">
                <a:cs typeface="Calibri Light"/>
              </a:rPr>
              <a:t>Modernismi</a:t>
            </a:r>
            <a:endParaRPr lang="fi-FI" sz="54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r>
              <a:rPr lang="en-US" sz="2000" dirty="0">
                <a:cs typeface="Calibri"/>
              </a:rPr>
              <a:t>ÄI08 ja S208</a:t>
            </a:r>
            <a:endParaRPr lang="en-US" sz="20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4" descr="A city with smoke coming out of it&#10;&#10;Description automatically generated">
            <a:extLst>
              <a:ext uri="{FF2B5EF4-FFF2-40B4-BE49-F238E27FC236}">
                <a16:creationId xmlns:a16="http://schemas.microsoft.com/office/drawing/2014/main" id="{A6369D1D-C9C4-4109-AF17-37A6943C13E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413" r="18938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E8DFA2-53F3-66A5-295C-6E13A86609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591"/>
          </a:xfrm>
        </p:spPr>
        <p:txBody>
          <a:bodyPr>
            <a:normAutofit fontScale="90000"/>
          </a:bodyPr>
          <a:lstStyle/>
          <a:p>
            <a:r>
              <a:rPr lang="fi-FI" dirty="0">
                <a:ea typeface="Calibri Light"/>
                <a:cs typeface="Calibri Light"/>
              </a:rPr>
              <a:t>Ryhmät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4E899FC-A4DF-4644-3A39-F642CAB462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2734"/>
            <a:ext cx="10515600" cy="5441885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Ryhmä 1: Aino V., Vilma, Lumi, Pihla K.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Ryhmä 2: Inka, Aino R., Maria R.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Ryhmä 3: Pihla S., Pihla K., Halla K.</a:t>
            </a: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r>
              <a:rPr lang="fi-FI" b="1" dirty="0">
                <a:ea typeface="Calibri" panose="020F0502020204030204"/>
                <a:cs typeface="Calibri" panose="020F0502020204030204"/>
              </a:rPr>
              <a:t>Valitkaa näistä teoksista: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Waltari: Sinuhe, egyptiläinen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Kokko: Pessi ja </a:t>
            </a:r>
            <a:r>
              <a:rPr lang="fi-FI" dirty="0" err="1">
                <a:ea typeface="Calibri" panose="020F0502020204030204"/>
                <a:cs typeface="Calibri" panose="020F0502020204030204"/>
              </a:rPr>
              <a:t>Illusio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Kianto: Punainen viiva</a:t>
            </a:r>
          </a:p>
          <a:p>
            <a:pPr marL="0" indent="0">
              <a:buNone/>
            </a:pPr>
            <a:r>
              <a:rPr lang="fi-FI" err="1">
                <a:ea typeface="Calibri" panose="020F0502020204030204"/>
                <a:cs typeface="Calibri" panose="020F0502020204030204"/>
              </a:rPr>
              <a:t>Golding</a:t>
            </a:r>
            <a:r>
              <a:rPr lang="fi-FI" dirty="0">
                <a:ea typeface="Calibri" panose="020F0502020204030204"/>
                <a:cs typeface="Calibri" panose="020F0502020204030204"/>
              </a:rPr>
              <a:t>: Kärpästen herra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Kafka: Muodonmuutos</a:t>
            </a:r>
          </a:p>
          <a:p>
            <a:pPr marL="0" indent="0">
              <a:buNone/>
            </a:pPr>
            <a:r>
              <a:rPr lang="fi-FI" dirty="0">
                <a:ea typeface="Calibri" panose="020F0502020204030204"/>
                <a:cs typeface="Calibri" panose="020F0502020204030204"/>
              </a:rPr>
              <a:t>Woolf: Mrs. </a:t>
            </a:r>
            <a:r>
              <a:rPr lang="fi-FI" dirty="0" err="1">
                <a:ea typeface="Calibri" panose="020F0502020204030204"/>
                <a:cs typeface="Calibri" panose="020F0502020204030204"/>
              </a:rPr>
              <a:t>Dalloway</a:t>
            </a: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  <a:p>
            <a:pPr marL="0" indent="0">
              <a:buNone/>
            </a:pPr>
            <a:endParaRPr lang="fi-FI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46487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D2C75-A713-42DE-80C0-078DCC78CC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94E130-43A5-42F4-8DD1-1C40DEC9C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8488" y="2438400"/>
            <a:ext cx="7463507" cy="421673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ea typeface="+mn-lt"/>
                <a:cs typeface="+mn-lt"/>
              </a:rPr>
              <a:t>Modernismi ei ole selväpiirteinen suuntaus vaan sitä värittävät monet erilaiset aatteet (esim. feminismi, futurismi).</a:t>
            </a:r>
            <a:endParaRPr lang="fi-FI" sz="2400">
              <a:cs typeface="Calibri" panose="020F0502020204030204"/>
            </a:endParaRPr>
          </a:p>
          <a:p>
            <a:r>
              <a:rPr lang="fi-FI" sz="2400">
                <a:ea typeface="+mn-lt"/>
                <a:cs typeface="+mn-lt"/>
              </a:rPr>
              <a:t>Amerikkalaiset kirjailijat pääsivät ensimmäisen kerran kunnolla esille.</a:t>
            </a:r>
            <a:endParaRPr lang="fi-FI" sz="2400">
              <a:cs typeface="Calibri"/>
            </a:endParaRPr>
          </a:p>
          <a:p>
            <a:r>
              <a:rPr lang="fi-FI" sz="2400">
                <a:ea typeface="+mn-lt"/>
                <a:cs typeface="+mn-lt"/>
              </a:rPr>
              <a:t>Maailmansodat, lama ja teollistuminen vaikuttivat kaikkeen taiteeseen.</a:t>
            </a:r>
            <a:endParaRPr lang="fi-FI" sz="2400">
              <a:cs typeface="Calibri"/>
            </a:endParaRPr>
          </a:p>
          <a:p>
            <a:r>
              <a:rPr lang="fi-FI" sz="2400">
                <a:ea typeface="+mn-lt"/>
                <a:cs typeface="+mn-lt"/>
              </a:rPr>
              <a:t>Ihmisen oli sopeuduttava alituiseen muutokseen ja pysymättömyyteen; perinteiset koti, uskonto ja isänmaa eivät antaneet enää turvaa.</a:t>
            </a:r>
            <a:endParaRPr lang="fi-FI" sz="2400"/>
          </a:p>
        </p:txBody>
      </p:sp>
      <p:pic>
        <p:nvPicPr>
          <p:cNvPr id="4" name="Picture 4" descr="A stone wall in front of a brick building&#10;&#10;Description automatically generated">
            <a:extLst>
              <a:ext uri="{FF2B5EF4-FFF2-40B4-BE49-F238E27FC236}">
                <a16:creationId xmlns:a16="http://schemas.microsoft.com/office/drawing/2014/main" id="{F28D3D96-B6CE-4773-B5D3-D23D65AF95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23" r="47385" b="-1"/>
          <a:stretch/>
        </p:blipFill>
        <p:spPr>
          <a:xfrm>
            <a:off x="-416923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846D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490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765B7F-9F2F-4297-88DC-813291F0D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8524" y="629268"/>
            <a:ext cx="6830906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Mitä uutta modernismi toi?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BDB21-601F-4959-9E70-C9D94A0EB3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1016" y="2438400"/>
            <a:ext cx="7161583" cy="4044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>
                <a:ea typeface="+mn-lt"/>
                <a:cs typeface="+mn-lt"/>
              </a:rPr>
              <a:t>Runoudessa siirryttiin ensimmäisen kerran vapaamittaiseen ilmaisuun.</a:t>
            </a:r>
            <a:endParaRPr lang="en-US" sz="2400">
              <a:cs typeface="Calibri" panose="020F0502020204030204"/>
            </a:endParaRPr>
          </a:p>
          <a:p>
            <a:r>
              <a:rPr lang="en-US" sz="2400">
                <a:ea typeface="+mn-lt"/>
                <a:cs typeface="+mn-lt"/>
              </a:rPr>
              <a:t>Runojen kieli ja aiheet arkipäiväistyivät.</a:t>
            </a:r>
            <a:endParaRPr lang="en-US" sz="2400"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Kiinnostuttiin kielen keinoista ja tekstin rakenteesta.</a:t>
            </a:r>
            <a:endParaRPr lang="en-US" sz="2400"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Huomio siirtyi kertojasta ja juonesta päähenkilön tietoisuuden tarkkailuun.</a:t>
            </a:r>
            <a:endParaRPr lang="en-US" sz="2400">
              <a:cs typeface="Calibri"/>
            </a:endParaRPr>
          </a:p>
          <a:p>
            <a:r>
              <a:rPr lang="en-US" sz="2400">
                <a:ea typeface="+mn-lt"/>
                <a:cs typeface="+mn-lt"/>
              </a:rPr>
              <a:t>Aikakäsitys muuttui. Enää ei asioita kerrottu kronologisesti. </a:t>
            </a:r>
            <a:endParaRPr lang="en-US" sz="2000"/>
          </a:p>
          <a:p>
            <a:pPr marL="0" indent="0">
              <a:buNone/>
            </a:pPr>
            <a:endParaRPr lang="en-US" sz="2000">
              <a:cs typeface="Calibri"/>
            </a:endParaRPr>
          </a:p>
        </p:txBody>
      </p:sp>
      <p:pic>
        <p:nvPicPr>
          <p:cNvPr id="4" name="Picture 4" descr="A stone wall in front of a brick building&#10;&#10;Description automatically generated">
            <a:extLst>
              <a:ext uri="{FF2B5EF4-FFF2-40B4-BE49-F238E27FC236}">
                <a16:creationId xmlns:a16="http://schemas.microsoft.com/office/drawing/2014/main" id="{1006144F-D43B-433F-9DD3-DC3B44A4D4C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23" r="47385" b="-1"/>
          <a:stretch/>
        </p:blipFill>
        <p:spPr>
          <a:xfrm>
            <a:off x="-258772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846D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771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36104-5542-4A64-B613-E4D34A21E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"Kadotettu sukupolvi"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1E5BF-7488-4CC1-B119-C54DEB7E52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147205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sz="2400">
                <a:ea typeface="+mn-lt"/>
                <a:cs typeface="+mn-lt"/>
              </a:rPr>
              <a:t>= maailmansotien välissä nuoruutensa eläneet</a:t>
            </a:r>
            <a:endParaRPr lang="fi-FI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r>
              <a:rPr lang="fi-FI" sz="2400">
                <a:ea typeface="+mn-lt"/>
                <a:cs typeface="+mn-lt"/>
              </a:rPr>
              <a:t>Yleensä tarkoitetaan amerikkalaisia nuoria kirjailijoita</a:t>
            </a:r>
            <a:endParaRPr lang="fi-FI" sz="2400" dirty="0">
              <a:ea typeface="+mn-lt"/>
              <a:cs typeface="+mn-lt"/>
            </a:endParaRPr>
          </a:p>
          <a:p>
            <a:r>
              <a:rPr lang="fi-FI" sz="2400">
                <a:ea typeface="+mn-lt"/>
                <a:cs typeface="+mn-lt"/>
              </a:rPr>
              <a:t>Kapinointi edellistä sukupolvea vastaan</a:t>
            </a:r>
            <a:endParaRPr lang="fi-FI" sz="2400" dirty="0">
              <a:ea typeface="+mn-lt"/>
              <a:cs typeface="+mn-lt"/>
            </a:endParaRPr>
          </a:p>
          <a:p>
            <a:endParaRPr lang="fi-FI" sz="2400" dirty="0">
              <a:ea typeface="+mn-lt"/>
              <a:cs typeface="+mn-lt"/>
            </a:endParaRPr>
          </a:p>
          <a:p>
            <a:r>
              <a:rPr lang="fi-FI" sz="2400">
                <a:ea typeface="+mn-lt"/>
                <a:cs typeface="+mn-lt"/>
              </a:rPr>
              <a:t>Ernest Hemingway</a:t>
            </a:r>
            <a:endParaRPr lang="fi-FI" sz="2400" dirty="0">
              <a:ea typeface="+mn-lt"/>
              <a:cs typeface="+mn-lt"/>
            </a:endParaRPr>
          </a:p>
          <a:p>
            <a:r>
              <a:rPr lang="fi-FI" sz="2400">
                <a:ea typeface="+mn-lt"/>
                <a:cs typeface="+mn-lt"/>
              </a:rPr>
              <a:t>F. Scott Fitzgerald</a:t>
            </a:r>
          </a:p>
        </p:txBody>
      </p:sp>
      <p:pic>
        <p:nvPicPr>
          <p:cNvPr id="4" name="Picture 4" descr="A stone wall in front of a brick building&#10;&#10;Description automatically generated">
            <a:extLst>
              <a:ext uri="{FF2B5EF4-FFF2-40B4-BE49-F238E27FC236}">
                <a16:creationId xmlns:a16="http://schemas.microsoft.com/office/drawing/2014/main" id="{77ECACD0-045E-49CC-8AF6-CD19A6C648F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23" r="47385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846D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76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20214CB-3DBC-4D73-BC53-0D98F7CB38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58" y="365125"/>
            <a:ext cx="6099580" cy="1807305"/>
          </a:xfrm>
        </p:spPr>
        <p:txBody>
          <a:bodyPr>
            <a:normAutofit/>
          </a:bodyPr>
          <a:lstStyle/>
          <a:p>
            <a:r>
              <a:rPr lang="fi-FI" sz="4100" b="1">
                <a:cs typeface="Calibri Light"/>
              </a:rPr>
              <a:t>Maailmansodat vaikuttavat kirjallisuuteen</a:t>
            </a:r>
            <a:endParaRPr lang="fi-FI" sz="41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B9FBF-DABA-4A0D-B90B-9CC8A15BB5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97" y="2333297"/>
            <a:ext cx="6905620" cy="40880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cs typeface="Calibri"/>
              </a:rPr>
              <a:t>Teoksissa kuvattiin koko 1900-luvun rintamalinjoja, sodasta selviytymistä, sotatraumoja ja kotirintaman elämää.</a:t>
            </a:r>
          </a:p>
          <a:p>
            <a:r>
              <a:rPr lang="fi-FI" sz="2400">
                <a:cs typeface="Calibri"/>
              </a:rPr>
              <a:t>Usko ihmisen hyvyyteen ja ikuiseen kehityskulkuun koki kolauksen.</a:t>
            </a:r>
          </a:p>
          <a:p>
            <a:r>
              <a:rPr lang="fi-FI" sz="2400">
                <a:cs typeface="Calibri"/>
              </a:rPr>
              <a:t>Monien teosten sävy oli pessimistinen.</a:t>
            </a:r>
          </a:p>
          <a:p>
            <a:r>
              <a:rPr lang="fi-FI" sz="2400">
                <a:cs typeface="Calibri"/>
              </a:rPr>
              <a:t>Eurooppalainen humanismi ajautui kriisiin esimerkiksi keskitysleiripaljastusten myötä.</a:t>
            </a:r>
          </a:p>
          <a:p>
            <a:r>
              <a:rPr lang="fi-FI" sz="2400">
                <a:cs typeface="Calibri"/>
              </a:rPr>
              <a:t>Monille kirjallisuus oli sodan jälkeen terapiaa.</a:t>
            </a:r>
          </a:p>
        </p:txBody>
      </p:sp>
      <p:pic>
        <p:nvPicPr>
          <p:cNvPr id="4" name="Picture 4" descr="An old brick building&#10;&#10;Description automatically generated">
            <a:extLst>
              <a:ext uri="{FF2B5EF4-FFF2-40B4-BE49-F238E27FC236}">
                <a16:creationId xmlns:a16="http://schemas.microsoft.com/office/drawing/2014/main" id="{88224D8F-F2D0-4816-BCDD-EEFC50F3208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224" r="17738" b="-1"/>
          <a:stretch/>
        </p:blipFill>
        <p:spPr>
          <a:xfrm>
            <a:off x="6991215" y="57519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27285870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F17AE-85E6-4D8D-A5F9-19FFBCE0B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Väinö Linna (1920-1992)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B242D-1D13-405D-8B9C-4F7F83669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075319" cy="402983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ea typeface="+mn-lt"/>
                <a:cs typeface="+mn-lt"/>
              </a:rPr>
              <a:t>Suomen luetuin kirjailija</a:t>
            </a:r>
            <a:endParaRPr lang="fi-FI" sz="2400">
              <a:cs typeface="Calibri" panose="020F0502020204030204"/>
            </a:endParaRPr>
          </a:p>
          <a:p>
            <a:r>
              <a:rPr lang="fi-FI" sz="2400">
                <a:ea typeface="+mn-lt"/>
                <a:cs typeface="+mn-lt"/>
              </a:rPr>
              <a:t>työskenteli Finlaysonin puuvillatehtaalla ja oli mukana jatkosodassa</a:t>
            </a:r>
            <a:endParaRPr lang="fi-FI" sz="2400">
              <a:cs typeface="Calibri" panose="020F0502020204030204"/>
            </a:endParaRPr>
          </a:p>
          <a:p>
            <a:r>
              <a:rPr lang="fi-FI" sz="2400">
                <a:ea typeface="+mn-lt"/>
                <a:cs typeface="+mn-lt"/>
              </a:rPr>
              <a:t>kuuluisimmat teokset: </a:t>
            </a:r>
          </a:p>
          <a:p>
            <a:pPr lvl="1"/>
            <a:r>
              <a:rPr lang="fi-FI" i="1">
                <a:ea typeface="+mn-lt"/>
                <a:cs typeface="+mn-lt"/>
              </a:rPr>
              <a:t>Tuntematon sotilas </a:t>
            </a:r>
            <a:r>
              <a:rPr lang="fi-FI">
                <a:ea typeface="+mn-lt"/>
                <a:cs typeface="+mn-lt"/>
              </a:rPr>
              <a:t>(1954)</a:t>
            </a:r>
          </a:p>
          <a:p>
            <a:pPr lvl="1"/>
            <a:r>
              <a:rPr lang="fi-FI" i="1">
                <a:ea typeface="+mn-lt"/>
                <a:cs typeface="+mn-lt"/>
              </a:rPr>
              <a:t>Täällä Pohjantähden alla </a:t>
            </a:r>
            <a:r>
              <a:rPr lang="fi-FI">
                <a:ea typeface="+mn-lt"/>
                <a:cs typeface="+mn-lt"/>
              </a:rPr>
              <a:t>(1959-62)</a:t>
            </a:r>
            <a:endParaRPr lang="fi-FI">
              <a:cs typeface="Calibri" panose="020F0502020204030204"/>
            </a:endParaRPr>
          </a:p>
          <a:p>
            <a:r>
              <a:rPr lang="fi-FI" sz="2400">
                <a:ea typeface="+mn-lt"/>
                <a:cs typeface="+mn-lt"/>
              </a:rPr>
              <a:t>sodanjälkeisen kirjallisuutemme suurin realisti</a:t>
            </a:r>
            <a:endParaRPr lang="fi-FI" sz="2400">
              <a:cs typeface="Calibri"/>
            </a:endParaRPr>
          </a:p>
          <a:p>
            <a:r>
              <a:rPr lang="fi-FI" sz="2400">
                <a:cs typeface="Calibri"/>
              </a:rPr>
              <a:t>teokset rakentaneet suomalaista identiteettiä</a:t>
            </a:r>
          </a:p>
          <a:p>
            <a:endParaRPr lang="en-US" sz="2000">
              <a:cs typeface="Calibri"/>
            </a:endParaRPr>
          </a:p>
        </p:txBody>
      </p:sp>
      <p:pic>
        <p:nvPicPr>
          <p:cNvPr id="4" name="Picture 4" descr="A picture containing logo&#10;&#10;Description automatically generated">
            <a:extLst>
              <a:ext uri="{FF2B5EF4-FFF2-40B4-BE49-F238E27FC236}">
                <a16:creationId xmlns:a16="http://schemas.microsoft.com/office/drawing/2014/main" id="{6C8B5B3F-67E5-42CB-B056-C795D62415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618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12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8462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603A2-F47B-46D2-BE43-DF0B04E586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1900-luvun sotakirjallisuutta</a:t>
            </a:r>
            <a:endParaRPr lang="fi-FI" b="1" dirty="0">
              <a:cs typeface="Calibri Ligh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79F9C-D067-4F57-AE9A-B8552006C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cs typeface="Calibri"/>
              </a:rPr>
              <a:t>Frank Anne: Nuoren tytön päiväkirja (1947)</a:t>
            </a:r>
          </a:p>
          <a:p>
            <a:r>
              <a:rPr lang="fi-FI" sz="2400">
                <a:cs typeface="Calibri"/>
              </a:rPr>
              <a:t>Meri Veijo: Manillaköysi (1957)</a:t>
            </a:r>
          </a:p>
          <a:p>
            <a:r>
              <a:rPr lang="fi-FI" sz="2400">
                <a:cs typeface="Calibri"/>
              </a:rPr>
              <a:t>Remarque Erich Maria: Länsirintamalta ei mitään uutta (1929)</a:t>
            </a:r>
          </a:p>
          <a:p>
            <a:r>
              <a:rPr lang="fi-FI" sz="2400">
                <a:cs typeface="Calibri"/>
              </a:rPr>
              <a:t>Sillanpää F.E: Hurskas kurjuus (1930)</a:t>
            </a:r>
          </a:p>
        </p:txBody>
      </p:sp>
      <p:pic>
        <p:nvPicPr>
          <p:cNvPr id="4" name="Picture 4" descr="A stone wall in front of a brick building&#10;&#10;Description automatically generated">
            <a:extLst>
              <a:ext uri="{FF2B5EF4-FFF2-40B4-BE49-F238E27FC236}">
                <a16:creationId xmlns:a16="http://schemas.microsoft.com/office/drawing/2014/main" id="{43ABEAF4-84E5-476B-845F-A13EADFCBAE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1323" r="47385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846D4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07018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C9B03F-0D80-4E47-A0BD-DC3840D8D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Sodan vastapainoksi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4E735-8AFF-45C0-B64E-D994A4862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7147205" cy="413047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cs typeface="Calibri"/>
              </a:rPr>
              <a:t>Mika Waltari: Sinuhe, egyptiläinen (1945)</a:t>
            </a:r>
          </a:p>
          <a:p>
            <a:pPr lvl="1"/>
            <a:r>
              <a:rPr lang="fi-FI" sz="2000">
                <a:ea typeface="+mn-lt"/>
                <a:cs typeface="+mn-lt"/>
              </a:rPr>
              <a:t>päähenkilö löytölapsi Sinuhe</a:t>
            </a:r>
            <a:endParaRPr lang="fi-FI" sz="2000">
              <a:cs typeface="Calibri"/>
            </a:endParaRPr>
          </a:p>
          <a:p>
            <a:pPr lvl="1"/>
            <a:r>
              <a:rPr lang="fi-FI" sz="2000">
                <a:ea typeface="+mn-lt"/>
                <a:cs typeface="+mn-lt"/>
              </a:rPr>
              <a:t>tapahtumapaikka faaraoiden Egypti</a:t>
            </a:r>
            <a:endParaRPr lang="fi-FI" sz="2000">
              <a:cs typeface="Calibri"/>
            </a:endParaRPr>
          </a:p>
          <a:p>
            <a:pPr lvl="1"/>
            <a:r>
              <a:rPr lang="fi-FI" sz="2000">
                <a:ea typeface="+mn-lt"/>
                <a:cs typeface="+mn-lt"/>
              </a:rPr>
              <a:t>taitavat historialliset yksityiskohdat</a:t>
            </a:r>
            <a:endParaRPr lang="fi-FI" sz="2000">
              <a:cs typeface="Calibri"/>
            </a:endParaRPr>
          </a:p>
          <a:p>
            <a:r>
              <a:rPr lang="fi-FI" sz="2400">
                <a:cs typeface="Calibri"/>
              </a:rPr>
              <a:t>Tove Jansson: Muumit ja suuri tuhotulva (1945)</a:t>
            </a:r>
          </a:p>
          <a:p>
            <a:r>
              <a:rPr lang="fi-FI" sz="2400">
                <a:cs typeface="Calibri"/>
              </a:rPr>
              <a:t>Yrjö Kokko: Pessi ja Illusia (1944)</a:t>
            </a:r>
          </a:p>
          <a:p>
            <a:r>
              <a:rPr lang="fi-FI" sz="2400">
                <a:cs typeface="Calibri"/>
              </a:rPr>
              <a:t>J. R. R. Tolkien: Taru sormusten herrasta (1954-55)</a:t>
            </a:r>
          </a:p>
          <a:p>
            <a:r>
              <a:rPr lang="fi-FI" sz="2400">
                <a:cs typeface="Calibri"/>
              </a:rPr>
              <a:t>William Golding: Kärpästen herra (1954)</a:t>
            </a:r>
          </a:p>
          <a:p>
            <a:r>
              <a:rPr lang="fi-FI" sz="2400">
                <a:cs typeface="Calibri"/>
              </a:rPr>
              <a:t>George Orwell: Eläinten vallankumous (1945)</a:t>
            </a:r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703F91D5-EA2E-4A8B-8F8A-6AD64AECCF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663" b="-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F0AD4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408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E80D8A-5262-B773-DAF4-43925CA68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a typeface="Calibri Light"/>
                <a:cs typeface="Calibri Light"/>
              </a:rPr>
              <a:t>Ryhmätyön ohjeet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C197016-5CAD-BE23-0E1B-BF4BC4C46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>
                <a:ea typeface="Calibri" panose="020F0502020204030204"/>
                <a:cs typeface="Calibri" panose="020F0502020204030204"/>
              </a:rPr>
              <a:t>1) Teette esitelmän teille annetusta teoksesta.</a:t>
            </a:r>
          </a:p>
          <a:p>
            <a:pPr marL="0" indent="0">
              <a:buNone/>
            </a:pPr>
            <a:r>
              <a:rPr lang="fi-FI">
                <a:ea typeface="Calibri" panose="020F0502020204030204"/>
                <a:cs typeface="Calibri" panose="020F0502020204030204"/>
              </a:rPr>
              <a:t>2) Kertokaa muulle luokalle vastaukset ainakin seuraaviin kysymyksiin:</a:t>
            </a:r>
            <a:endParaRPr lang="fi-FI" dirty="0">
              <a:ea typeface="Calibri"/>
              <a:cs typeface="Calibri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fi-FI" dirty="0">
                <a:ea typeface="Calibri"/>
                <a:cs typeface="Calibri"/>
              </a:rPr>
              <a:t>Kuka teoksen on kirjoittanut ja milloin?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dirty="0">
                <a:ea typeface="Calibri"/>
                <a:cs typeface="Calibri"/>
              </a:rPr>
              <a:t>Mitä lajia teos edustaa? (esim. runoteos, fantasiakirja, lastenkirja)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dirty="0">
                <a:ea typeface="Calibri"/>
                <a:cs typeface="Calibri"/>
              </a:rPr>
              <a:t>Mikä on teoksen alkukieli?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>
                <a:ea typeface="Calibri"/>
                <a:cs typeface="Calibri"/>
              </a:rPr>
              <a:t>Mitä teoksessa tapahtuu? Mitä siitä on olennaista tietää?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>
                <a:ea typeface="Calibri"/>
                <a:cs typeface="Calibri"/>
              </a:rPr>
              <a:t>Millaisia keskeisiä hahmoja/henkilöitä teoksessa on?</a:t>
            </a:r>
          </a:p>
          <a:p>
            <a:pPr>
              <a:buFont typeface="Calibri" panose="020B0604020202020204" pitchFamily="34" charset="0"/>
              <a:buChar char="-"/>
            </a:pPr>
            <a:r>
              <a:rPr lang="fi-FI" dirty="0">
                <a:ea typeface="Calibri"/>
                <a:cs typeface="Calibri"/>
              </a:rPr>
              <a:t>Miten julkaisuaika näkyy teoksessa?</a:t>
            </a:r>
          </a:p>
        </p:txBody>
      </p:sp>
    </p:spTree>
    <p:extLst>
      <p:ext uri="{BB962C8B-B14F-4D97-AF65-F5344CB8AC3E}">
        <p14:creationId xmlns:p14="http://schemas.microsoft.com/office/powerpoint/2010/main" val="21660461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 theme</vt:lpstr>
      <vt:lpstr>Modernismi</vt:lpstr>
      <vt:lpstr>PowerPoint-esitys</vt:lpstr>
      <vt:lpstr>Mitä uutta modernismi toi?</vt:lpstr>
      <vt:lpstr>"Kadotettu sukupolvi"</vt:lpstr>
      <vt:lpstr>Maailmansodat vaikuttavat kirjallisuuteen</vt:lpstr>
      <vt:lpstr>Väinö Linna (1920-1992)</vt:lpstr>
      <vt:lpstr>1900-luvun sotakirjallisuutta</vt:lpstr>
      <vt:lpstr>Sodan vastapainoksi</vt:lpstr>
      <vt:lpstr>Ryhmätyön ohjeet</vt:lpstr>
      <vt:lpstr>Ryhmät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293</cp:revision>
  <dcterms:created xsi:type="dcterms:W3CDTF">2021-01-22T03:34:05Z</dcterms:created>
  <dcterms:modified xsi:type="dcterms:W3CDTF">2024-09-02T11:23:14Z</dcterms:modified>
</cp:coreProperties>
</file>