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1" r:id="rId8"/>
    <p:sldId id="264" r:id="rId9"/>
    <p:sldId id="262" r:id="rId10"/>
    <p:sldId id="26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4D2D569-431B-CEA6-2735-5F93EC499CA3}" v="112" dt="2024-04-15T05:48:35.71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8/19/2024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74426AB7-D619-4515-962A-BC83909EC0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384D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DE47DF98-723F-4AAC-ABCF-CACBC438F7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43840" y="256540"/>
            <a:ext cx="11704320" cy="6365239"/>
          </a:xfrm>
          <a:prstGeom prst="rect">
            <a:avLst/>
          </a:prstGeom>
          <a:solidFill>
            <a:srgbClr val="FFFFFF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EA29FC7C-9308-4FDE-8DCA-405668055B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895600" y="5768204"/>
            <a:ext cx="6400800" cy="0"/>
          </a:xfrm>
          <a:prstGeom prst="line">
            <a:avLst/>
          </a:prstGeom>
          <a:ln>
            <a:solidFill>
              <a:srgbClr val="384D4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4507393"/>
            <a:ext cx="9966960" cy="985226"/>
          </a:xfrm>
        </p:spPr>
        <p:txBody>
          <a:bodyPr>
            <a:normAutofit/>
          </a:bodyPr>
          <a:lstStyle/>
          <a:p>
            <a:r>
              <a:rPr lang="fi-FI" sz="5800">
                <a:solidFill>
                  <a:srgbClr val="384D46"/>
                </a:solidFill>
                <a:cs typeface="Calibri Light"/>
              </a:rPr>
              <a:t>Keskiajan kirjallisuus</a:t>
            </a:r>
            <a:endParaRPr lang="fi-FI" sz="5800">
              <a:solidFill>
                <a:srgbClr val="384D46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5799489"/>
            <a:ext cx="8767860" cy="440822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z="2000" dirty="0">
                <a:solidFill>
                  <a:srgbClr val="384D46"/>
                </a:solidFill>
                <a:cs typeface="Calibri"/>
              </a:rPr>
              <a:t>ÄI08 ja S208</a:t>
            </a:r>
            <a:endParaRPr lang="en-US" sz="2000" dirty="0">
              <a:solidFill>
                <a:srgbClr val="384D46"/>
              </a:solidFill>
            </a:endParaRPr>
          </a:p>
        </p:txBody>
      </p:sp>
      <p:pic>
        <p:nvPicPr>
          <p:cNvPr id="4" name="Picture 4" descr="A castle on top of a mountain&#10;&#10;Description automatically generated">
            <a:extLst>
              <a:ext uri="{FF2B5EF4-FFF2-40B4-BE49-F238E27FC236}">
                <a16:creationId xmlns:a16="http://schemas.microsoft.com/office/drawing/2014/main" id="{14191B6F-6FA5-4F7C-9733-822621FC184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274" r="1" b="1"/>
          <a:stretch/>
        </p:blipFill>
        <p:spPr>
          <a:xfrm>
            <a:off x="243840" y="256540"/>
            <a:ext cx="11704320" cy="3764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F3EFB8-137F-4F94-959C-732872C5A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en-US" sz="3200" b="1">
                <a:cs typeface="Calibri Light"/>
              </a:rPr>
              <a:t>Giovanni Boccaccio: Decamerone (1350)</a:t>
            </a:r>
            <a:endParaRPr lang="en-US" sz="32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1A8D33-F9CF-4BF8-B200-D1041D60B08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cs typeface="Calibri"/>
              </a:rPr>
              <a:t>proosamuotoinen teos</a:t>
            </a:r>
          </a:p>
          <a:p>
            <a:r>
              <a:rPr lang="fi-FI" sz="2400" dirty="0">
                <a:cs typeface="Calibri"/>
              </a:rPr>
              <a:t>Kymmenen aatelisnuorta pakenee ruttoepidemiaa maaseudulle.</a:t>
            </a:r>
          </a:p>
          <a:p>
            <a:r>
              <a:rPr lang="fi-FI" sz="2400" dirty="0">
                <a:cs typeface="Calibri"/>
              </a:rPr>
              <a:t>Nuoret kertovat vuorotellen tarinoita toisilleen.</a:t>
            </a:r>
          </a:p>
          <a:p>
            <a:r>
              <a:rPr lang="fi-FI" sz="2400" dirty="0">
                <a:cs typeface="Calibri"/>
              </a:rPr>
              <a:t>Teosta pidetään novellikirjallisuuden alkuna.</a:t>
            </a:r>
          </a:p>
        </p:txBody>
      </p:sp>
      <p:pic>
        <p:nvPicPr>
          <p:cNvPr id="4" name="Picture 4" descr="A close up of a rock&#10;&#10;Description automatically generated">
            <a:extLst>
              <a:ext uri="{FF2B5EF4-FFF2-40B4-BE49-F238E27FC236}">
                <a16:creationId xmlns:a16="http://schemas.microsoft.com/office/drawing/2014/main" id="{7AD35DC9-E7EA-4BB5-9DE8-926F386DF40F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738" r="20143" b="-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7C3E2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075923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A picture containing building, clock, stone, large&#10;&#10;Description automatically generated">
            <a:extLst>
              <a:ext uri="{FF2B5EF4-FFF2-40B4-BE49-F238E27FC236}">
                <a16:creationId xmlns:a16="http://schemas.microsoft.com/office/drawing/2014/main" id="{9FD63566-C9E0-4A43-8992-BD5103C796E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l="18883" r="18881" b="-1"/>
          <a:stretch/>
        </p:blipFill>
        <p:spPr>
          <a:xfrm>
            <a:off x="8888675" y="-71877"/>
            <a:ext cx="5847813" cy="6857990"/>
          </a:xfrm>
          <a:prstGeom prst="rect">
            <a:avLst/>
          </a:prstGeom>
        </p:spPr>
      </p:pic>
      <p:pic>
        <p:nvPicPr>
          <p:cNvPr id="24" name="Picture 26">
            <a:extLst>
              <a:ext uri="{FF2B5EF4-FFF2-40B4-BE49-F238E27FC236}">
                <a16:creationId xmlns:a16="http://schemas.microsoft.com/office/drawing/2014/main" id="{54DDEBDD-D8BD-41A6-8A0D-B00E3768B0F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98E44D2-A6B8-4A70-8CD0-618D0245A3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017" y="151464"/>
            <a:ext cx="6356390" cy="966608"/>
          </a:xfrm>
        </p:spPr>
        <p:txBody>
          <a:bodyPr>
            <a:normAutofit/>
          </a:bodyPr>
          <a:lstStyle/>
          <a:p>
            <a:r>
              <a:rPr lang="fi-FI" b="1">
                <a:solidFill>
                  <a:srgbClr val="000000"/>
                </a:solidFill>
                <a:cs typeface="Calibri Light"/>
              </a:rPr>
              <a:t>Keskiaika ja sen ihanteet</a:t>
            </a:r>
            <a:endParaRPr lang="fi-FI" b="1">
              <a:solidFill>
                <a:srgbClr val="0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068172-2D64-4B80-9D5B-B728B1F11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018" y="1107578"/>
            <a:ext cx="8473667" cy="5442223"/>
          </a:xfr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fi-FI" sz="2400">
                <a:solidFill>
                  <a:srgbClr val="000000"/>
                </a:solidFill>
                <a:cs typeface="Calibri"/>
              </a:rPr>
              <a:t>Keskiaika alkoi kansanvaelluksista (n. 300-500 jaa.), jotka hajottivat Rooman valtakunnan.</a:t>
            </a:r>
          </a:p>
          <a:p>
            <a:pPr marL="0" indent="0">
              <a:buNone/>
            </a:pPr>
            <a:endParaRPr lang="fi-FI" sz="2400" dirty="0">
              <a:solidFill>
                <a:srgbClr val="000000"/>
              </a:solidFill>
              <a:cs typeface="Calibri"/>
            </a:endParaRPr>
          </a:p>
          <a:p>
            <a:r>
              <a:rPr lang="fi-FI" sz="2400">
                <a:solidFill>
                  <a:srgbClr val="000000"/>
                </a:solidFill>
                <a:cs typeface="Calibri"/>
              </a:rPr>
              <a:t>Käsitys "pimeästä keskiajasta" liittyy aikakauden alun kaaosmaisuuteen, ahtaaseen maailmankuvaan ja kulkutauteihin.</a:t>
            </a:r>
            <a:endParaRPr lang="fi-FI" sz="2400" dirty="0">
              <a:solidFill>
                <a:srgbClr val="000000"/>
              </a:solidFill>
              <a:cs typeface="Calibri"/>
            </a:endParaRPr>
          </a:p>
          <a:p>
            <a:pPr marL="0" indent="0">
              <a:buNone/>
            </a:pPr>
            <a:endParaRPr lang="fi-FI" sz="2400" dirty="0">
              <a:solidFill>
                <a:srgbClr val="000000"/>
              </a:solidFill>
              <a:cs typeface="Calibri"/>
            </a:endParaRPr>
          </a:p>
          <a:p>
            <a:r>
              <a:rPr lang="fi-FI" sz="2400">
                <a:solidFill>
                  <a:srgbClr val="000000"/>
                </a:solidFill>
                <a:cs typeface="Calibri"/>
              </a:rPr>
              <a:t>Kulttuuria hallitsi kristinusko, ja ihmisen roolina oli olla osa Jumalan luomaa maailmaa.</a:t>
            </a:r>
            <a:endParaRPr lang="fi-FI" sz="2400" dirty="0">
              <a:solidFill>
                <a:srgbClr val="000000"/>
              </a:solidFill>
              <a:cs typeface="Calibri"/>
            </a:endParaRPr>
          </a:p>
          <a:p>
            <a:pPr marL="0" indent="0">
              <a:buNone/>
            </a:pPr>
            <a:endParaRPr lang="fi-FI" sz="2400" dirty="0">
              <a:solidFill>
                <a:srgbClr val="000000"/>
              </a:solidFill>
              <a:cs typeface="Calibri"/>
            </a:endParaRPr>
          </a:p>
          <a:p>
            <a:r>
              <a:rPr lang="fi-FI" sz="2400">
                <a:solidFill>
                  <a:srgbClr val="000000"/>
                </a:solidFill>
                <a:cs typeface="Calibri"/>
              </a:rPr>
              <a:t>Kuolemaa korostettiin: pelko piti kansan kurissa.</a:t>
            </a:r>
            <a:endParaRPr lang="fi-FI" sz="2400" dirty="0">
              <a:solidFill>
                <a:srgbClr val="000000"/>
              </a:solidFill>
              <a:cs typeface="Calibri"/>
            </a:endParaRPr>
          </a:p>
          <a:p>
            <a:pPr marL="0" indent="0">
              <a:buNone/>
            </a:pPr>
            <a:endParaRPr lang="fi-FI" sz="2400" dirty="0">
              <a:solidFill>
                <a:srgbClr val="000000"/>
              </a:solidFill>
              <a:cs typeface="Calibri"/>
            </a:endParaRPr>
          </a:p>
          <a:p>
            <a:r>
              <a:rPr lang="fi-FI" sz="2400">
                <a:solidFill>
                  <a:srgbClr val="000000"/>
                </a:solidFill>
                <a:cs typeface="Calibri"/>
              </a:rPr>
              <a:t>Käsitys maailmasta oli vielä suppea, sillä yksilö kuului lähinnä vain omaan perhe-, kylä- tai ammattiyhteisöön.</a:t>
            </a:r>
          </a:p>
        </p:txBody>
      </p:sp>
    </p:spTree>
    <p:extLst>
      <p:ext uri="{BB962C8B-B14F-4D97-AF65-F5344CB8AC3E}">
        <p14:creationId xmlns:p14="http://schemas.microsoft.com/office/powerpoint/2010/main" val="21691053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109098-4D25-4E72-B7E0-2C0520203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 b="1">
                <a:cs typeface="Calibri Light"/>
              </a:rPr>
              <a:t>Keskiajan kielet ja lukutaito</a:t>
            </a:r>
            <a:endParaRPr lang="fi-FI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B3106C-7889-45B2-8C1F-22AEC4E2FB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50413" y="2237117"/>
            <a:ext cx="7204714" cy="4303003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lnSpc>
                <a:spcPct val="150000"/>
              </a:lnSpc>
            </a:pPr>
            <a:r>
              <a:rPr lang="fi-FI" sz="2400">
                <a:cs typeface="Calibri"/>
              </a:rPr>
              <a:t>Latina oli kirkon ja tieteen kieli.</a:t>
            </a:r>
            <a:endParaRPr lang="fi-FI" sz="2400" dirty="0">
              <a:cs typeface="Calibri"/>
            </a:endParaRPr>
          </a:p>
          <a:p>
            <a:pPr>
              <a:lnSpc>
                <a:spcPct val="110000"/>
              </a:lnSpc>
            </a:pPr>
            <a:r>
              <a:rPr lang="fi-FI" sz="2400">
                <a:cs typeface="Calibri"/>
              </a:rPr>
              <a:t>Myös ajan kaunokirjallisuutta saatettiin kirjoittaa latinaksi.</a:t>
            </a:r>
            <a:endParaRPr lang="fi-FI" sz="2400" dirty="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fi-FI" sz="2400">
                <a:cs typeface="Calibri"/>
              </a:rPr>
              <a:t>Tavallinen kansa puhui kansankieliä ja murteita.</a:t>
            </a:r>
            <a:endParaRPr lang="fi-FI" sz="2400" dirty="0">
              <a:cs typeface="Calibri"/>
            </a:endParaRPr>
          </a:p>
          <a:p>
            <a:pPr>
              <a:lnSpc>
                <a:spcPct val="100000"/>
              </a:lnSpc>
            </a:pPr>
            <a:r>
              <a:rPr lang="fi-FI" sz="2400">
                <a:cs typeface="Calibri"/>
              </a:rPr>
              <a:t>Vähitellen lukutaito levisi ja muutti kirjallisuuden yksityiseksi.</a:t>
            </a:r>
            <a:endParaRPr lang="fi-FI" sz="2400" dirty="0">
              <a:cs typeface="Calibri"/>
            </a:endParaRPr>
          </a:p>
          <a:p>
            <a:pPr>
              <a:lnSpc>
                <a:spcPct val="150000"/>
              </a:lnSpc>
            </a:pPr>
            <a:r>
              <a:rPr lang="fi-FI" sz="2400">
                <a:cs typeface="Calibri"/>
              </a:rPr>
              <a:t>Luostarilaitos tallensi antiikin ja keskiajan kirjallisuutta.</a:t>
            </a:r>
          </a:p>
        </p:txBody>
      </p:sp>
      <p:pic>
        <p:nvPicPr>
          <p:cNvPr id="4" name="Picture 4" descr="A large brick building with a tiled floor&#10;&#10;Description automatically generated">
            <a:extLst>
              <a:ext uri="{FF2B5EF4-FFF2-40B4-BE49-F238E27FC236}">
                <a16:creationId xmlns:a16="http://schemas.microsoft.com/office/drawing/2014/main" id="{183E0216-13E9-4083-9E98-F0AFCC05643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9757" r="25462" b="-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B2695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324319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DD2C4D-C88C-4F28-8F64-CFF80C25C7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 sz="3200" b="1">
                <a:cs typeface="Calibri Light"/>
              </a:rPr>
              <a:t>Raamatun merkitys länsimaiselle kirjallisuudelle</a:t>
            </a:r>
            <a:endParaRPr lang="fi-FI" sz="32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15284D-9F5C-4984-B98D-0CACA60F33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107721"/>
            <a:ext cx="7104073" cy="4576173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i-FI" sz="2400">
                <a:cs typeface="Calibri" panose="020F0502020204030204"/>
              </a:rPr>
              <a:t>1) monessa maassa ensimmäinen kansan kielelle käännetty teos ja edisti lukutaitoa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i-FI" sz="2400">
                <a:cs typeface="Calibri" panose="020F0502020204030204"/>
              </a:rPr>
              <a:t>2) yhdisti ihmisiä yli sääty- ja yhteisörajojen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i-FI" sz="2400">
                <a:cs typeface="Calibri" panose="020F0502020204030204"/>
              </a:rPr>
              <a:t>3) pohja monelle myöhemmälle teokselle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fi-FI" sz="2400">
                <a:cs typeface="Calibri" panose="020F0502020204030204"/>
              </a:rPr>
              <a:t>4) myytit, runot ja vertaukset innoittavat edelleen taiteilijoita</a:t>
            </a:r>
            <a:endParaRPr lang="fi-FI" sz="2400" dirty="0">
              <a:cs typeface="Calibri" panose="020F0502020204030204"/>
            </a:endParaRPr>
          </a:p>
        </p:txBody>
      </p:sp>
      <p:pic>
        <p:nvPicPr>
          <p:cNvPr id="4" name="Picture 4" descr="Text&#10;&#10;Description automatically generated">
            <a:extLst>
              <a:ext uri="{FF2B5EF4-FFF2-40B4-BE49-F238E27FC236}">
                <a16:creationId xmlns:a16="http://schemas.microsoft.com/office/drawing/2014/main" id="{B2B3562A-5F7F-4704-AC8E-A7D0EEB3C54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3302" r="25666" b="2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A184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094443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031152-265E-41EF-81B7-053507357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341719"/>
            <a:ext cx="6586491" cy="828339"/>
          </a:xfrm>
        </p:spPr>
        <p:txBody>
          <a:bodyPr>
            <a:normAutofit/>
          </a:bodyPr>
          <a:lstStyle/>
          <a:p>
            <a:r>
              <a:rPr lang="fi-FI" sz="3200" b="1">
                <a:cs typeface="Calibri Light"/>
              </a:rPr>
              <a:t>Muu kristillinen kirjallisuus</a:t>
            </a:r>
            <a:endParaRPr lang="fi-FI" sz="32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9C99F5-4B16-4E50-9D9B-CAC7E045819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1417608"/>
            <a:ext cx="6888413" cy="480621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b="1" dirty="0">
                <a:cs typeface="Calibri"/>
              </a:rPr>
              <a:t>Mysteerit</a:t>
            </a:r>
          </a:p>
          <a:p>
            <a:pPr lvl="1"/>
            <a:r>
              <a:rPr lang="fi-FI" dirty="0">
                <a:cs typeface="Calibri"/>
              </a:rPr>
              <a:t>Raamatun kertomuksia</a:t>
            </a:r>
          </a:p>
          <a:p>
            <a:pPr lvl="1"/>
            <a:r>
              <a:rPr lang="fi-FI" dirty="0">
                <a:cs typeface="Calibri"/>
              </a:rPr>
              <a:t>Suomessa </a:t>
            </a:r>
            <a:r>
              <a:rPr lang="fi-FI" i="1" dirty="0">
                <a:cs typeface="Calibri"/>
              </a:rPr>
              <a:t>Tiernapojat</a:t>
            </a:r>
          </a:p>
          <a:p>
            <a:r>
              <a:rPr lang="fi-FI" sz="2400" b="1" dirty="0">
                <a:cs typeface="Calibri"/>
              </a:rPr>
              <a:t>Miraakkelit</a:t>
            </a:r>
          </a:p>
          <a:p>
            <a:pPr lvl="1"/>
            <a:r>
              <a:rPr lang="fi-FI" dirty="0">
                <a:cs typeface="Calibri"/>
              </a:rPr>
              <a:t>pyhimysten dramatisoituja elämäntarinoita</a:t>
            </a:r>
          </a:p>
          <a:p>
            <a:pPr lvl="1"/>
            <a:r>
              <a:rPr lang="fi-FI" dirty="0">
                <a:cs typeface="Calibri"/>
              </a:rPr>
              <a:t>ihmenäytelmiä</a:t>
            </a:r>
          </a:p>
          <a:p>
            <a:r>
              <a:rPr lang="fi-FI" sz="2400" b="1" dirty="0">
                <a:cs typeface="Calibri"/>
              </a:rPr>
              <a:t>Moraliteetit</a:t>
            </a:r>
          </a:p>
          <a:p>
            <a:pPr lvl="1"/>
            <a:r>
              <a:rPr lang="fi-FI" dirty="0">
                <a:ea typeface="+mn-lt"/>
                <a:cs typeface="+mn-lt"/>
              </a:rPr>
              <a:t>vertauskuvallisia opetusnäytelmiä</a:t>
            </a:r>
            <a:endParaRPr lang="fi-FI" dirty="0">
              <a:cs typeface="Calibri"/>
            </a:endParaRPr>
          </a:p>
          <a:p>
            <a:r>
              <a:rPr lang="fi-FI" sz="2400" b="1" dirty="0">
                <a:cs typeface="Calibri"/>
              </a:rPr>
              <a:t>Legendat</a:t>
            </a:r>
          </a:p>
          <a:p>
            <a:pPr lvl="1"/>
            <a:r>
              <a:rPr lang="fi-FI" dirty="0">
                <a:cs typeface="Calibri"/>
              </a:rPr>
              <a:t>Pyhimystarinoita</a:t>
            </a:r>
          </a:p>
          <a:p>
            <a:pPr lvl="1"/>
            <a:r>
              <a:rPr lang="fi-FI" dirty="0">
                <a:cs typeface="Calibri"/>
              </a:rPr>
              <a:t>Suomessa esim. </a:t>
            </a:r>
            <a:r>
              <a:rPr lang="fi-FI" i="1" dirty="0">
                <a:cs typeface="Calibri"/>
              </a:rPr>
              <a:t>Pyhän Henrikin surmavirsi</a:t>
            </a:r>
          </a:p>
          <a:p>
            <a:pPr marL="457200" lvl="1" indent="0">
              <a:buNone/>
            </a:pPr>
            <a:endParaRPr lang="en-US" sz="1900">
              <a:cs typeface="Calibri"/>
            </a:endParaRPr>
          </a:p>
          <a:p>
            <a:pPr lvl="1"/>
            <a:endParaRPr lang="en-US" sz="1900">
              <a:cs typeface="Calibri"/>
            </a:endParaRPr>
          </a:p>
          <a:p>
            <a:pPr marL="0" indent="0">
              <a:buNone/>
            </a:pPr>
            <a:endParaRPr lang="en-US" sz="1900">
              <a:cs typeface="Calibri"/>
            </a:endParaRPr>
          </a:p>
        </p:txBody>
      </p:sp>
      <p:pic>
        <p:nvPicPr>
          <p:cNvPr id="4" name="Picture 4" descr="A picture containing building, glass, piece, bicycle&#10;&#10;Description automatically generated">
            <a:extLst>
              <a:ext uri="{FF2B5EF4-FFF2-40B4-BE49-F238E27FC236}">
                <a16:creationId xmlns:a16="http://schemas.microsoft.com/office/drawing/2014/main" id="{C258EB6B-0B55-421F-9C1D-F10100A5FDB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7839" r="27042" b="-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32987152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B0BB81-08B3-9772-79FC-47F7F16DD6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8053" y="432360"/>
            <a:ext cx="11087100" cy="922152"/>
          </a:xfrm>
        </p:spPr>
        <p:txBody>
          <a:bodyPr>
            <a:normAutofit fontScale="90000"/>
          </a:bodyPr>
          <a:lstStyle/>
          <a:p>
            <a:r>
              <a:rPr lang="fi-FI">
                <a:cs typeface="Calibri Light"/>
              </a:rPr>
              <a:t>Minkä maan kansalliseepos? Mistä eepos kertoo?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4C5134EB-4636-3DD7-5F4E-241651CBF3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84729" y="1455831"/>
            <a:ext cx="10269071" cy="4855602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514350" indent="-514350">
              <a:buAutoNum type="alphaLcParenR"/>
            </a:pPr>
            <a:r>
              <a:rPr lang="fi-FI" err="1">
                <a:cs typeface="Calibri" panose="020F0502020204030204"/>
              </a:rPr>
              <a:t>Beowulf</a:t>
            </a:r>
            <a:endParaRPr lang="fi-FI">
              <a:cs typeface="Calibri" panose="020F0502020204030204"/>
            </a:endParaRPr>
          </a:p>
          <a:p>
            <a:pPr marL="514350" indent="-514350">
              <a:buAutoNum type="alphaLcParenR"/>
            </a:pPr>
            <a:r>
              <a:rPr lang="fi-FI" err="1">
                <a:cs typeface="Calibri" panose="020F0502020204030204"/>
              </a:rPr>
              <a:t>Kalevipoeg</a:t>
            </a:r>
            <a:endParaRPr lang="fi-FI">
              <a:cs typeface="Calibri" panose="020F0502020204030204"/>
            </a:endParaRPr>
          </a:p>
          <a:p>
            <a:pPr marL="514350" indent="-514350">
              <a:buAutoNum type="alphaLcParenR"/>
            </a:pPr>
            <a:r>
              <a:rPr lang="fi-FI" err="1">
                <a:cs typeface="Calibri" panose="020F0502020204030204"/>
              </a:rPr>
              <a:t>Kojiki</a:t>
            </a:r>
            <a:endParaRPr lang="fi-FI">
              <a:cs typeface="Calibri" panose="020F0502020204030204"/>
            </a:endParaRPr>
          </a:p>
          <a:p>
            <a:pPr marL="514350" indent="-514350">
              <a:buAutoNum type="alphaLcParenR"/>
            </a:pPr>
            <a:r>
              <a:rPr lang="fi-FI">
                <a:cs typeface="Calibri" panose="020F0502020204030204"/>
              </a:rPr>
              <a:t>Ilias ja Odysseia</a:t>
            </a:r>
          </a:p>
          <a:p>
            <a:pPr marL="514350" indent="-514350">
              <a:buAutoNum type="alphaLcParenR"/>
            </a:pPr>
            <a:r>
              <a:rPr lang="fi-FI">
                <a:cs typeface="Calibri" panose="020F0502020204030204"/>
              </a:rPr>
              <a:t>Pantterintaljainen</a:t>
            </a:r>
          </a:p>
          <a:p>
            <a:pPr marL="514350" indent="-514350">
              <a:buAutoNum type="alphaLcParenR"/>
            </a:pPr>
            <a:r>
              <a:rPr lang="fi-FI">
                <a:cs typeface="Calibri" panose="020F0502020204030204"/>
              </a:rPr>
              <a:t>Edda</a:t>
            </a:r>
            <a:endParaRPr lang="fi-FI" dirty="0">
              <a:cs typeface="Calibri" panose="020F0502020204030204"/>
            </a:endParaRPr>
          </a:p>
          <a:p>
            <a:pPr marL="514350" indent="-514350">
              <a:buAutoNum type="alphaLcParenR"/>
            </a:pPr>
            <a:r>
              <a:rPr lang="fi-FI">
                <a:cs typeface="Calibri" panose="020F0502020204030204"/>
              </a:rPr>
              <a:t>Rolandin laulu</a:t>
            </a:r>
            <a:endParaRPr lang="fi-FI" dirty="0">
              <a:cs typeface="Calibri" panose="020F0502020204030204"/>
            </a:endParaRPr>
          </a:p>
          <a:p>
            <a:pPr marL="514350" indent="-514350">
              <a:buAutoNum type="alphaLcParenR"/>
            </a:pPr>
            <a:r>
              <a:rPr lang="fi-FI">
                <a:cs typeface="Calibri" panose="020F0502020204030204"/>
              </a:rPr>
              <a:t>Niebelungenlied</a:t>
            </a:r>
            <a:endParaRPr lang="fi-FI" dirty="0">
              <a:cs typeface="Calibri" panose="020F0502020204030204"/>
            </a:endParaRPr>
          </a:p>
          <a:p>
            <a:pPr marL="514350" indent="-514350">
              <a:buAutoNum type="alphaLcParenR"/>
            </a:pPr>
            <a:r>
              <a:rPr lang="fi-FI">
                <a:cs typeface="Calibri" panose="020F0502020204030204"/>
              </a:rPr>
              <a:t>El Cid</a:t>
            </a:r>
            <a:endParaRPr lang="fi-FI" dirty="0">
              <a:cs typeface="Calibri" panose="020F0502020204030204"/>
            </a:endParaRPr>
          </a:p>
          <a:p>
            <a:pPr marL="514350" indent="-514350">
              <a:buAutoNum type="alphaLcParenR"/>
            </a:pPr>
            <a:endParaRPr lang="fi-FI" dirty="0"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8267775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F7614-46A9-4F28-AB19-7B32BD6FA3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fi-FI" sz="3200" b="1">
                <a:cs typeface="Calibri Light"/>
              </a:rPr>
              <a:t>Kansalliseepokset saavat muotonsa</a:t>
            </a:r>
            <a:endParaRPr lang="fi-FI" sz="32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B04F04-F63B-47D0-94FE-1DE975202C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>
                <a:cs typeface="Calibri"/>
              </a:rPr>
              <a:t>Edda (Islanti, laajemmin Skandinavia)</a:t>
            </a:r>
            <a:endParaRPr lang="fi-FI" sz="2400" dirty="0">
              <a:cs typeface="Calibri"/>
            </a:endParaRPr>
          </a:p>
          <a:p>
            <a:r>
              <a:rPr lang="fi-FI" sz="2400">
                <a:cs typeface="Calibri"/>
              </a:rPr>
              <a:t>Rolandin laulu (Ranska)</a:t>
            </a:r>
            <a:endParaRPr lang="fi-FI" sz="2400" dirty="0">
              <a:cs typeface="Calibri"/>
            </a:endParaRPr>
          </a:p>
          <a:p>
            <a:r>
              <a:rPr lang="fi-FI" sz="2400">
                <a:cs typeface="Calibri"/>
              </a:rPr>
              <a:t>Niebelungenlied (Saksa)</a:t>
            </a:r>
            <a:endParaRPr lang="fi-FI" sz="2400" dirty="0">
              <a:cs typeface="Calibri"/>
            </a:endParaRPr>
          </a:p>
          <a:p>
            <a:r>
              <a:rPr lang="fi-FI" sz="2400">
                <a:cs typeface="Calibri"/>
              </a:rPr>
              <a:t>El Cid (Espanja)</a:t>
            </a:r>
            <a:endParaRPr lang="fi-FI" sz="2400" dirty="0">
              <a:cs typeface="Calibri"/>
            </a:endParaRPr>
          </a:p>
          <a:p>
            <a:endParaRPr lang="fi-FI" sz="2400" dirty="0">
              <a:cs typeface="Calibri"/>
            </a:endParaRPr>
          </a:p>
          <a:p>
            <a:r>
              <a:rPr lang="fi-FI" sz="2400">
                <a:cs typeface="Calibri"/>
              </a:rPr>
              <a:t>Suomalainen kansanrunoperinne</a:t>
            </a:r>
          </a:p>
        </p:txBody>
      </p:sp>
      <p:pic>
        <p:nvPicPr>
          <p:cNvPr id="4" name="Picture 4" descr="Two people standing in a room&#10;&#10;Description automatically generated">
            <a:extLst>
              <a:ext uri="{FF2B5EF4-FFF2-40B4-BE49-F238E27FC236}">
                <a16:creationId xmlns:a16="http://schemas.microsoft.com/office/drawing/2014/main" id="{BE144937-7DEE-4349-A428-2B398DA623F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437" r="2" b="2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E4AF77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420517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BF274-195B-4E7A-BFD8-C96EFBC2B8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6"/>
            <a:ext cx="6586491" cy="1676603"/>
          </a:xfrm>
        </p:spPr>
        <p:txBody>
          <a:bodyPr>
            <a:normAutofit/>
          </a:bodyPr>
          <a:lstStyle/>
          <a:p>
            <a:r>
              <a:rPr lang="en-US" sz="3200" b="1">
                <a:cs typeface="Calibri Light"/>
              </a:rPr>
              <a:t>Maallinen kirjallisuus</a:t>
            </a:r>
            <a:endParaRPr lang="en-US" sz="32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5D83B4-8B5C-478C-9E11-60ABC49FC9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cs typeface="Calibri"/>
              </a:rPr>
              <a:t>Kuningas Arthur</a:t>
            </a:r>
          </a:p>
          <a:p>
            <a:r>
              <a:rPr lang="fi-FI" sz="2400" dirty="0">
                <a:cs typeface="Calibri"/>
              </a:rPr>
              <a:t>Robin </a:t>
            </a:r>
            <a:r>
              <a:rPr lang="fi-FI" sz="2400" dirty="0" err="1">
                <a:cs typeface="Calibri"/>
              </a:rPr>
              <a:t>Hood</a:t>
            </a:r>
          </a:p>
          <a:p>
            <a:r>
              <a:rPr lang="fi-FI" sz="2400" dirty="0">
                <a:cs typeface="Calibri"/>
              </a:rPr>
              <a:t>Tuhannen ja yhden yön tarinat</a:t>
            </a:r>
          </a:p>
          <a:p>
            <a:endParaRPr lang="fi-FI" sz="2400" dirty="0">
              <a:cs typeface="Calibri"/>
            </a:endParaRPr>
          </a:p>
          <a:p>
            <a:r>
              <a:rPr lang="fi-FI" sz="2400" dirty="0">
                <a:cs typeface="Calibri"/>
              </a:rPr>
              <a:t>Yhteistä vertauskuvallisuus, sankarityypit, seikkailut ja moraaliongelmien käsittely.</a:t>
            </a:r>
          </a:p>
        </p:txBody>
      </p:sp>
      <p:pic>
        <p:nvPicPr>
          <p:cNvPr id="4" name="Picture 4" descr="A person riding a horse in a field&#10;&#10;Description automatically generated">
            <a:extLst>
              <a:ext uri="{FF2B5EF4-FFF2-40B4-BE49-F238E27FC236}">
                <a16:creationId xmlns:a16="http://schemas.microsoft.com/office/drawing/2014/main" id="{AB0F5039-EC0B-499F-A9F9-E214ACE5E8C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7933" r="36947" b="-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27137983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08EB75-F60D-4E4E-8600-13016689D7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65430" y="629268"/>
            <a:ext cx="6586491" cy="1286160"/>
          </a:xfrm>
        </p:spPr>
        <p:txBody>
          <a:bodyPr anchor="b">
            <a:normAutofit/>
          </a:bodyPr>
          <a:lstStyle/>
          <a:p>
            <a:r>
              <a:rPr lang="en-US" sz="3200" b="1">
                <a:cs typeface="Calibri Light"/>
              </a:rPr>
              <a:t>Dante Alighieri: Divina Commedia (1320)</a:t>
            </a:r>
            <a:endParaRPr lang="en-US" sz="3200" b="1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828476-6CAE-4E2F-A0D5-55EEE7C431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431" y="2438400"/>
            <a:ext cx="6586489" cy="3785419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 sz="2400" dirty="0">
                <a:cs typeface="Calibri"/>
              </a:rPr>
              <a:t>Kolme osaa: Helvetti, Kiirastuli ja Paratiisi</a:t>
            </a:r>
          </a:p>
          <a:p>
            <a:r>
              <a:rPr lang="fi-FI" sz="2400" dirty="0">
                <a:cs typeface="Calibri"/>
              </a:rPr>
              <a:t>Kertoja matkaa unessa tuonpuoleiseen maailmaan antiikin kirjailija Vergilius oppaanaan.</a:t>
            </a:r>
          </a:p>
          <a:p>
            <a:r>
              <a:rPr lang="fi-FI" sz="2400" dirty="0">
                <a:cs typeface="Calibri"/>
              </a:rPr>
              <a:t>Tunnetuin osa on Helvetti, jossa kuvaillaan kadotuksen eri tasoja.</a:t>
            </a:r>
          </a:p>
          <a:p>
            <a:r>
              <a:rPr lang="fi-FI" sz="2400" dirty="0">
                <a:cs typeface="Calibri"/>
              </a:rPr>
              <a:t>Eri helvetin piireissä on fiktiivisiä ja historiallisia hahmoja.</a:t>
            </a:r>
          </a:p>
        </p:txBody>
      </p:sp>
      <p:pic>
        <p:nvPicPr>
          <p:cNvPr id="4" name="Picture 4" descr="A wooden statue in front of a building&#10;&#10;Description automatically generated">
            <a:extLst>
              <a:ext uri="{FF2B5EF4-FFF2-40B4-BE49-F238E27FC236}">
                <a16:creationId xmlns:a16="http://schemas.microsoft.com/office/drawing/2014/main" id="{A4A0314E-0EC2-4FB5-AD05-5C7AFAB6CB8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6673" r="28207" b="-1"/>
          <a:stretch/>
        </p:blipFill>
        <p:spPr>
          <a:xfrm>
            <a:off x="20" y="10"/>
            <a:ext cx="4635571" cy="6857990"/>
          </a:xfrm>
          <a:prstGeom prst="rect">
            <a:avLst/>
          </a:prstGeom>
          <a:effectLst/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A7F400EE-A8A5-48AF-B4D6-291B52C6F0B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080934" y="2115117"/>
            <a:ext cx="6309360" cy="0"/>
          </a:xfrm>
          <a:prstGeom prst="line">
            <a:avLst/>
          </a:prstGeom>
          <a:ln w="19050">
            <a:solidFill>
              <a:srgbClr val="60A0A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876036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Laajakuva</PresentationFormat>
  <Paragraphs>0</Paragraphs>
  <Slides>10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1" baseType="lpstr">
      <vt:lpstr>office theme</vt:lpstr>
      <vt:lpstr>Keskiajan kirjallisuus</vt:lpstr>
      <vt:lpstr>Keskiaika ja sen ihanteet</vt:lpstr>
      <vt:lpstr>Keskiajan kielet ja lukutaito</vt:lpstr>
      <vt:lpstr>Raamatun merkitys länsimaiselle kirjallisuudelle</vt:lpstr>
      <vt:lpstr>Muu kristillinen kirjallisuus</vt:lpstr>
      <vt:lpstr>Minkä maan kansalliseepos? Mistä eepos kertoo?</vt:lpstr>
      <vt:lpstr>Kansalliseepokset saavat muotonsa</vt:lpstr>
      <vt:lpstr>Maallinen kirjallisuus</vt:lpstr>
      <vt:lpstr>Dante Alighieri: Divina Commedia (1320)</vt:lpstr>
      <vt:lpstr>Giovanni Boccaccio: Decamerone (1350)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/>
  <cp:revision>354</cp:revision>
  <dcterms:created xsi:type="dcterms:W3CDTF">2020-12-17T07:42:40Z</dcterms:created>
  <dcterms:modified xsi:type="dcterms:W3CDTF">2024-08-19T11:26:14Z</dcterms:modified>
</cp:coreProperties>
</file>