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FCF960-1953-5B7B-82F2-DDC7BA3633F1}" v="2" dt="2024-08-15T02:54:13.9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statue in front of a building&#10;&#10;Description automatically generated">
            <a:extLst>
              <a:ext uri="{FF2B5EF4-FFF2-40B4-BE49-F238E27FC236}">
                <a16:creationId xmlns:a16="http://schemas.microsoft.com/office/drawing/2014/main" id="{4A71910B-5CF6-48AC-B970-FBE0175E38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627" b="-1"/>
          <a:stretch/>
        </p:blipFill>
        <p:spPr>
          <a:xfrm>
            <a:off x="4745563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812" y="1122363"/>
            <a:ext cx="5116038" cy="3204134"/>
          </a:xfrm>
        </p:spPr>
        <p:txBody>
          <a:bodyPr anchor="b">
            <a:normAutofit/>
          </a:bodyPr>
          <a:lstStyle/>
          <a:p>
            <a:pPr algn="l"/>
            <a:r>
              <a:rPr lang="fi-FI" sz="4800" b="1" dirty="0">
                <a:cs typeface="Calibri Light"/>
              </a:rPr>
              <a:t>Antiikin kirjallisuus</a:t>
            </a:r>
            <a:endParaRPr lang="fi-FI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000" dirty="0">
                <a:cs typeface="Calibri"/>
              </a:rPr>
              <a:t>ÄI08 ja S208</a:t>
            </a:r>
            <a:endParaRPr lang="en-US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81B4AF-0C9F-45ED-81E5-757EBC6D2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4404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fi-FI" sz="5400" dirty="0">
                <a:cs typeface="Calibri Light"/>
              </a:rPr>
              <a:t>Antiikin maailma</a:t>
            </a:r>
            <a:endParaRPr lang="fi-FI" sz="5400" dirty="0"/>
          </a:p>
        </p:txBody>
      </p:sp>
      <p:pic>
        <p:nvPicPr>
          <p:cNvPr id="4" name="Picture 4" descr="A large stone building with a mountain in the background&#10;&#10;Description automatically generated">
            <a:extLst>
              <a:ext uri="{FF2B5EF4-FFF2-40B4-BE49-F238E27FC236}">
                <a16:creationId xmlns:a16="http://schemas.microsoft.com/office/drawing/2014/main" id="{35CD5C61-45B3-48AC-BF7E-D7EB3CB027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26" r="30142" b="-1"/>
          <a:stretch/>
        </p:blipFill>
        <p:spPr>
          <a:xfrm>
            <a:off x="-1107056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2DE78-5313-41BE-A61D-84D051983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4404" y="2591606"/>
            <a:ext cx="7962015" cy="414522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dirty="0">
                <a:cs typeface="Calibri"/>
              </a:rPr>
              <a:t>Antiikin aika voidaan jakaa antiikin Kreikkaan ja antiikin Roomaan.</a:t>
            </a:r>
          </a:p>
          <a:p>
            <a:pPr marL="0" indent="0">
              <a:buNone/>
            </a:pPr>
            <a:endParaRPr lang="fi-FI" sz="2400" dirty="0">
              <a:cs typeface="Calibri"/>
            </a:endParaRPr>
          </a:p>
          <a:p>
            <a:r>
              <a:rPr lang="fi-FI" sz="2400" dirty="0">
                <a:cs typeface="Calibri"/>
              </a:rPr>
              <a:t>Antiikkia pidetään länsimaisen kulttuurin alkuna:</a:t>
            </a:r>
          </a:p>
          <a:p>
            <a:pPr lvl="1"/>
            <a:r>
              <a:rPr lang="fi-FI" sz="2000" dirty="0">
                <a:cs typeface="Calibri"/>
              </a:rPr>
              <a:t>demokratia</a:t>
            </a:r>
          </a:p>
          <a:p>
            <a:pPr lvl="1"/>
            <a:r>
              <a:rPr lang="fi-FI" sz="2000" dirty="0">
                <a:cs typeface="Calibri"/>
              </a:rPr>
              <a:t>tieteenalojen kehitys</a:t>
            </a:r>
          </a:p>
          <a:p>
            <a:pPr lvl="1"/>
            <a:r>
              <a:rPr lang="fi-FI" sz="2000" dirty="0">
                <a:cs typeface="Calibri"/>
              </a:rPr>
              <a:t>taiteen vapaus</a:t>
            </a:r>
          </a:p>
          <a:p>
            <a:pPr lvl="1"/>
            <a:r>
              <a:rPr lang="fi-FI" sz="2000" dirty="0">
                <a:cs typeface="Calibri"/>
              </a:rPr>
              <a:t>klassiset kielet (kreikka, latina)</a:t>
            </a:r>
          </a:p>
          <a:p>
            <a:pPr lvl="1"/>
            <a:r>
              <a:rPr lang="fi-FI" sz="2000" dirty="0">
                <a:cs typeface="Calibri"/>
              </a:rPr>
              <a:t>oikeusjärjestelmä </a:t>
            </a:r>
          </a:p>
          <a:p>
            <a:pPr lvl="1"/>
            <a:r>
              <a:rPr lang="fi-FI" sz="2000" dirty="0">
                <a:cs typeface="Calibri"/>
              </a:rPr>
              <a:t>olympialaiset </a:t>
            </a:r>
          </a:p>
        </p:txBody>
      </p:sp>
    </p:spTree>
    <p:extLst>
      <p:ext uri="{BB962C8B-B14F-4D97-AF65-F5344CB8AC3E}">
        <p14:creationId xmlns:p14="http://schemas.microsoft.com/office/powerpoint/2010/main" val="3770192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81A554-F6B0-4F1F-AE0D-3716C4EC5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5837" y="372316"/>
            <a:ext cx="6567411" cy="1783080"/>
          </a:xfrm>
        </p:spPr>
        <p:txBody>
          <a:bodyPr anchor="b">
            <a:normAutofit/>
          </a:bodyPr>
          <a:lstStyle/>
          <a:p>
            <a:r>
              <a:rPr lang="fi-FI" sz="5400" b="1" dirty="0">
                <a:cs typeface="Calibri Light"/>
              </a:rPr>
              <a:t>Kirjallisuuden päälajit </a:t>
            </a:r>
            <a:endParaRPr lang="en-US" sz="5400" b="1" dirty="0"/>
          </a:p>
        </p:txBody>
      </p:sp>
      <p:pic>
        <p:nvPicPr>
          <p:cNvPr id="4" name="Picture 4" descr="A large tall tower with a clock at the top of a building&#10;&#10;Description automatically generated">
            <a:extLst>
              <a:ext uri="{FF2B5EF4-FFF2-40B4-BE49-F238E27FC236}">
                <a16:creationId xmlns:a16="http://schemas.microsoft.com/office/drawing/2014/main" id="{652CA8DC-79E2-451E-BD22-9A680C742A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729" r="28940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3DDAD-61F8-4153-9568-3FFB43440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838" y="2706624"/>
            <a:ext cx="6984354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Aristoteles määritteli kirjallisuuden lajit (n. 300 eaa.).</a:t>
            </a:r>
          </a:p>
          <a:p>
            <a:r>
              <a:rPr lang="fi-FI" sz="2400" dirty="0">
                <a:cs typeface="Calibri"/>
              </a:rPr>
              <a:t>Syntyi jako epiikkaan, lyriikkaan ja draamaan.</a:t>
            </a:r>
          </a:p>
          <a:p>
            <a:endParaRPr lang="fi-FI" sz="2400" dirty="0">
              <a:cs typeface="Calibri"/>
            </a:endParaRPr>
          </a:p>
          <a:p>
            <a:r>
              <a:rPr lang="fi-FI" sz="2400" dirty="0">
                <a:cs typeface="Calibri"/>
              </a:rPr>
              <a:t>Taiteen tavoitteena oli kuvata sankari- ja jumaltarujen avulla sitä, mikä on oikeudenmukaista.</a:t>
            </a:r>
          </a:p>
        </p:txBody>
      </p:sp>
    </p:spTree>
    <p:extLst>
      <p:ext uri="{BB962C8B-B14F-4D97-AF65-F5344CB8AC3E}">
        <p14:creationId xmlns:p14="http://schemas.microsoft.com/office/powerpoint/2010/main" val="238433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045D42-71FD-4B88-86A9-A27F2116C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401071"/>
            <a:ext cx="6251110" cy="1783080"/>
          </a:xfrm>
        </p:spPr>
        <p:txBody>
          <a:bodyPr anchor="b">
            <a:normAutofit/>
          </a:bodyPr>
          <a:lstStyle/>
          <a:p>
            <a:r>
              <a:rPr lang="fi-FI" sz="5400" dirty="0">
                <a:cs typeface="Calibri Light"/>
              </a:rPr>
              <a:t>Epiikka</a:t>
            </a:r>
            <a:endParaRPr lang="fi-FI" sz="5400" dirty="0"/>
          </a:p>
        </p:txBody>
      </p:sp>
      <p:pic>
        <p:nvPicPr>
          <p:cNvPr id="4" name="Picture 4" descr="A statue of a person&#10;&#10;Description automatically generated">
            <a:extLst>
              <a:ext uri="{FF2B5EF4-FFF2-40B4-BE49-F238E27FC236}">
                <a16:creationId xmlns:a16="http://schemas.microsoft.com/office/drawing/2014/main" id="{110F13E2-0BDC-4414-8B70-15C691EEE7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454" b="2"/>
          <a:stretch/>
        </p:blipFill>
        <p:spPr>
          <a:xfrm>
            <a:off x="-517584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6F209-E716-46A4-BD9A-AF1A14E55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5726" y="2577228"/>
            <a:ext cx="7645711" cy="415959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dirty="0">
                <a:cs typeface="Calibri"/>
              </a:rPr>
              <a:t>kertova kirjallisuus</a:t>
            </a:r>
          </a:p>
          <a:p>
            <a:r>
              <a:rPr lang="fi-FI" sz="2400" dirty="0">
                <a:cs typeface="Calibri"/>
              </a:rPr>
              <a:t>eepokset runomuodossa (Ilias ja Odysseia; Kalevala)</a:t>
            </a:r>
          </a:p>
          <a:p>
            <a:endParaRPr lang="fi-FI" sz="2400" dirty="0">
              <a:cs typeface="Calibri"/>
            </a:endParaRPr>
          </a:p>
          <a:p>
            <a:r>
              <a:rPr lang="fi-FI" sz="2400" dirty="0">
                <a:cs typeface="Calibri"/>
              </a:rPr>
              <a:t>Ilias kertoo Troijan sodasta ja Odysseia päähenkilö Odysseuksen kotimatkasta.</a:t>
            </a:r>
          </a:p>
          <a:p>
            <a:r>
              <a:rPr lang="fi-FI" sz="2400" dirty="0">
                <a:cs typeface="Calibri"/>
              </a:rPr>
              <a:t>Käsite "odysseia" kuvaa nykyisinkin vastoinkäymisiä sisältävää matkaa.</a:t>
            </a:r>
          </a:p>
          <a:p>
            <a:endParaRPr lang="fi-FI" sz="2400" dirty="0">
              <a:cs typeface="Calibri"/>
            </a:endParaRPr>
          </a:p>
          <a:p>
            <a:r>
              <a:rPr lang="fi-FI" sz="2400" dirty="0">
                <a:cs typeface="Calibri"/>
              </a:rPr>
              <a:t>Yksi varhaisimmista tunneituista eepoksista on nykyisen Irakin alueella syntynyt </a:t>
            </a:r>
            <a:r>
              <a:rPr lang="fi-FI" sz="2400" dirty="0" err="1">
                <a:cs typeface="Calibri"/>
              </a:rPr>
              <a:t>Gilgamesh</a:t>
            </a:r>
            <a:r>
              <a:rPr lang="fi-FI" sz="2400" dirty="0">
                <a:cs typeface="Calibri"/>
              </a:rPr>
              <a:t>-eepos.</a:t>
            </a:r>
          </a:p>
        </p:txBody>
      </p:sp>
    </p:spTree>
    <p:extLst>
      <p:ext uri="{BB962C8B-B14F-4D97-AF65-F5344CB8AC3E}">
        <p14:creationId xmlns:p14="http://schemas.microsoft.com/office/powerpoint/2010/main" val="396465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3B56D6-8845-4B6E-95CF-5AD8FE41A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>
                <a:cs typeface="Calibri Light"/>
              </a:rPr>
              <a:t>Lyriikka</a:t>
            </a:r>
            <a:endParaRPr lang="en-US" sz="5400"/>
          </a:p>
        </p:txBody>
      </p:sp>
      <p:pic>
        <p:nvPicPr>
          <p:cNvPr id="4" name="Picture 4" descr="A rocky island in the middle of a body of water&#10;&#10;Description automatically generated">
            <a:extLst>
              <a:ext uri="{FF2B5EF4-FFF2-40B4-BE49-F238E27FC236}">
                <a16:creationId xmlns:a16="http://schemas.microsoft.com/office/drawing/2014/main" id="{573A0114-04F6-41D9-8CFD-6641872F02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67" r="15401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B8018-478E-4A28-B4B0-8D120B7DB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alun perin lyyrasoittimella säestettyä runoutta</a:t>
            </a:r>
          </a:p>
          <a:p>
            <a:r>
              <a:rPr lang="fi-FI" sz="2400" dirty="0">
                <a:cs typeface="Calibri"/>
              </a:rPr>
              <a:t>liittyi arkeen ja juhlaan</a:t>
            </a:r>
          </a:p>
          <a:p>
            <a:r>
              <a:rPr lang="fi-FI" sz="2400" dirty="0">
                <a:cs typeface="Calibri"/>
              </a:rPr>
              <a:t>antiikin myyttinen maailma mukana runoissa</a:t>
            </a:r>
          </a:p>
          <a:p>
            <a:r>
              <a:rPr lang="fi-FI" sz="2400">
                <a:cs typeface="Calibri"/>
              </a:rPr>
              <a:t>yksi tunnetuimmista runoilijoista Sapfo</a:t>
            </a:r>
          </a:p>
          <a:p>
            <a:endParaRPr lang="en-US" sz="2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069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3A58148-D452-4F6F-A2FE-EED968DE1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386463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659CF1-0C01-4DEB-8ECB-AB7D10BF2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479" y="342631"/>
            <a:ext cx="3197013" cy="5072332"/>
          </a:xfrm>
        </p:spPr>
        <p:txBody>
          <a:bodyPr anchor="t"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cs typeface="Calibri Light"/>
              </a:rPr>
              <a:t>Sapfon </a:t>
            </a:r>
            <a:br>
              <a:rPr lang="en-US" sz="4000" dirty="0">
                <a:cs typeface="Calibri Light"/>
              </a:rPr>
            </a:br>
            <a:r>
              <a:rPr lang="en-US" sz="4000" dirty="0">
                <a:solidFill>
                  <a:schemeClr val="bg1"/>
                </a:solidFill>
                <a:cs typeface="Calibri Light"/>
              </a:rPr>
              <a:t>(n. 600 eaa.) </a:t>
            </a:r>
            <a:r>
              <a:rPr lang="en-US" sz="4000">
                <a:solidFill>
                  <a:schemeClr val="bg1"/>
                </a:solidFill>
                <a:cs typeface="Calibri Light"/>
              </a:rPr>
              <a:t>runo</a:t>
            </a:r>
            <a:br>
              <a:rPr lang="en-US" sz="4000" dirty="0">
                <a:solidFill>
                  <a:schemeClr val="bg1"/>
                </a:solidFill>
                <a:cs typeface="Calibri Light"/>
              </a:rPr>
            </a:br>
            <a:br>
              <a:rPr lang="en-US" sz="4000" dirty="0">
                <a:cs typeface="Calibri Light"/>
              </a:rPr>
            </a:br>
            <a:r>
              <a:rPr lang="en-US" sz="3200">
                <a:solidFill>
                  <a:schemeClr val="bg1"/>
                </a:solidFill>
                <a:cs typeface="Calibri Light"/>
              </a:rPr>
              <a:t>(suom. Sampo Vesterinen, 2001)</a:t>
            </a:r>
            <a:endParaRPr lang="en-US" sz="3200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5F2F8-52EA-4215-B6D9-1A596FE0A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0719" y="253426"/>
            <a:ext cx="7289799" cy="6525533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Kuin jumala on tuo mies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joka istuu sinua vastapäätä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kumartuneena kuulemaan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suloista puhettasi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sydän rinnassani säikähtää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kun katson nopeasti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en saa sanaa suustani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kieleni kangistuu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hento liekki kiitää ihoni alla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silmäni sumenevat, korvissani kohisee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kylmä hiki peittää minut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vapisen kauttaaltaan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olen kalpeampi kuin ruoho</a:t>
            </a: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>
                <a:cs typeface="Calibri" panose="020F0502020204030204"/>
              </a:rPr>
              <a:t>luulen että kohta kuolen</a:t>
            </a:r>
          </a:p>
        </p:txBody>
      </p:sp>
    </p:spTree>
    <p:extLst>
      <p:ext uri="{BB962C8B-B14F-4D97-AF65-F5344CB8AC3E}">
        <p14:creationId xmlns:p14="http://schemas.microsoft.com/office/powerpoint/2010/main" val="1378216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4C04F4-C989-4D35-BB70-A98F78BCD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>
                <a:cs typeface="Calibri Light"/>
              </a:rPr>
              <a:t>Draama</a:t>
            </a:r>
            <a:endParaRPr lang="en-US" sz="5400"/>
          </a:p>
        </p:txBody>
      </p:sp>
      <p:pic>
        <p:nvPicPr>
          <p:cNvPr id="4" name="Picture 4" descr="A stone wall&#10;&#10;Description automatically generated">
            <a:extLst>
              <a:ext uri="{FF2B5EF4-FFF2-40B4-BE49-F238E27FC236}">
                <a16:creationId xmlns:a16="http://schemas.microsoft.com/office/drawing/2014/main" id="{219A85EE-5465-490D-88CA-8AA298F3AE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73" r="28780"/>
          <a:stretch/>
        </p:blipFill>
        <p:spPr>
          <a:xfrm>
            <a:off x="-618225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CCDC7-4907-4E4B-90B8-2BA1D0EE1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7612" y="2706624"/>
            <a:ext cx="7573825" cy="39439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Esitettiin erilaisia tulkintoja vanhoista myyteistä.</a:t>
            </a:r>
          </a:p>
          <a:p>
            <a:r>
              <a:rPr lang="fi-FI" sz="2400" dirty="0">
                <a:cs typeface="Calibri"/>
              </a:rPr>
              <a:t>Aristoteleen mukaan teatteriesityksen katsominen johtaa parhaimmillaan katharsikseen eli tunteista puhdistautumiseen.</a:t>
            </a:r>
          </a:p>
          <a:p>
            <a:r>
              <a:rPr lang="fi-FI" sz="2400" dirty="0">
                <a:cs typeface="Calibri"/>
              </a:rPr>
              <a:t>Näytelmissä ihminen uhmasi jumalia (=hybris) ja koki siksi onnettoman lopun.</a:t>
            </a:r>
          </a:p>
          <a:p>
            <a:r>
              <a:rPr lang="fi-FI" sz="2400" dirty="0">
                <a:cs typeface="Calibri"/>
              </a:rPr>
              <a:t>Tunnetuimpia näytelmiä ovat </a:t>
            </a:r>
            <a:r>
              <a:rPr lang="fi-FI" sz="2400" i="1" dirty="0">
                <a:cs typeface="Calibri"/>
              </a:rPr>
              <a:t>Kuningas Oidipus, </a:t>
            </a:r>
            <a:r>
              <a:rPr lang="fi-FI" sz="2400" i="1" dirty="0" err="1">
                <a:cs typeface="Calibri"/>
              </a:rPr>
              <a:t>Antigone</a:t>
            </a:r>
            <a:r>
              <a:rPr lang="fi-FI" sz="2400" dirty="0">
                <a:cs typeface="Calibri"/>
              </a:rPr>
              <a:t> ja </a:t>
            </a:r>
            <a:r>
              <a:rPr lang="fi-FI" sz="2400" i="1" dirty="0" err="1">
                <a:cs typeface="Calibri"/>
              </a:rPr>
              <a:t>Medeia</a:t>
            </a:r>
            <a:r>
              <a:rPr lang="fi-FI" sz="2400" dirty="0">
                <a:cs typeface="Calibri"/>
              </a:rPr>
              <a:t>.</a:t>
            </a:r>
          </a:p>
          <a:p>
            <a:r>
              <a:rPr lang="fi-FI" sz="2400">
                <a:cs typeface="Calibri"/>
              </a:rPr>
              <a:t>Vähitellen kehittyi jako tragediaan ja komediaan.</a:t>
            </a:r>
            <a:endParaRPr lang="fi-FI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344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Laajakuva</PresentationFormat>
  <Paragraphs>0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 theme</vt:lpstr>
      <vt:lpstr>Antiikin kirjallisuus</vt:lpstr>
      <vt:lpstr>Antiikin maailma</vt:lpstr>
      <vt:lpstr>Kirjallisuuden päälajit </vt:lpstr>
      <vt:lpstr>Epiikka</vt:lpstr>
      <vt:lpstr>Lyriikka</vt:lpstr>
      <vt:lpstr>Sapfon  (n. 600 eaa.) runo  (suom. Sampo Vesterinen, 2001)</vt:lpstr>
      <vt:lpstr>Draama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</dc:title>
  <dc:creator/>
  <cp:lastModifiedBy/>
  <cp:revision>268</cp:revision>
  <dcterms:created xsi:type="dcterms:W3CDTF">2020-12-11T03:56:40Z</dcterms:created>
  <dcterms:modified xsi:type="dcterms:W3CDTF">2024-08-15T06:44:10Z</dcterms:modified>
</cp:coreProperties>
</file>