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6B65-5E08-93B7-4EBF-DB6AD3424325}" v="35" dt="2021-01-08T07:11:25.779"/>
    <p1510:client id="{18A54009-C2EB-4940-89EF-9E4009C3344F}" v="1021" dt="2021-01-07T17:49:05.8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pPr algn="l"/>
            <a:r>
              <a:rPr lang="fi-FI" sz="5400" dirty="0">
                <a:cs typeface="Calibri Light"/>
              </a:rPr>
              <a:t>Aleksis Kivi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000">
                <a:cs typeface="Calibri"/>
              </a:rPr>
              <a:t>1834-1872</a:t>
            </a:r>
            <a:endParaRPr lang="en-US" sz="200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4" descr="A picture containing text, sitting, person, bed&#10;&#10;Description automatically generated">
            <a:extLst>
              <a:ext uri="{FF2B5EF4-FFF2-40B4-BE49-F238E27FC236}">
                <a16:creationId xmlns:a16="http://schemas.microsoft.com/office/drawing/2014/main" id="{62554812-4E1D-452F-AC70-0F8ADD5967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734" r="482" b="-2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AD088D-9DD0-4260-A0B0-89B08FC2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323" y="1322013"/>
            <a:ext cx="6952412" cy="1182927"/>
          </a:xfrm>
        </p:spPr>
        <p:txBody>
          <a:bodyPr anchor="b">
            <a:normAutofit/>
          </a:bodyPr>
          <a:lstStyle/>
          <a:p>
            <a:r>
              <a:rPr lang="fi-FI" sz="3900">
                <a:cs typeface="Calibri Light"/>
              </a:rPr>
              <a:t>Merkitys Suomen kirjallisuudelle</a:t>
            </a:r>
            <a:endParaRPr lang="fi-FI" sz="39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43CEA-AB9E-41E8-9AFF-5B85BA33F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323" y="2771821"/>
            <a:ext cx="6434827" cy="334445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solidFill>
                  <a:schemeClr val="tx1">
                    <a:alpha val="80000"/>
                  </a:schemeClr>
                </a:solidFill>
                <a:cs typeface="Calibri"/>
              </a:rPr>
              <a:t>kirjoitti ensimmäisen suomenkielisen romaanin</a:t>
            </a:r>
          </a:p>
          <a:p>
            <a:pPr marL="0" indent="0">
              <a:buNone/>
            </a:pPr>
            <a:endParaRPr lang="fi-FI" sz="2400" dirty="0">
              <a:solidFill>
                <a:srgbClr val="000000">
                  <a:alpha val="80000"/>
                </a:srgbClr>
              </a:solidFill>
              <a:cs typeface="Calibri"/>
            </a:endParaRPr>
          </a:p>
          <a:p>
            <a:r>
              <a:rPr lang="fi-FI" sz="2400" dirty="0">
                <a:solidFill>
                  <a:schemeClr val="tx1">
                    <a:alpha val="80000"/>
                  </a:schemeClr>
                </a:solidFill>
                <a:cs typeface="Calibri"/>
              </a:rPr>
              <a:t>tuotanto monipuolista: draamoja, lyriikkaa ja proosaa</a:t>
            </a:r>
          </a:p>
          <a:p>
            <a:pPr marL="0" indent="0">
              <a:buNone/>
            </a:pPr>
            <a:endParaRPr lang="fi-FI" sz="2400" dirty="0">
              <a:solidFill>
                <a:schemeClr val="tx1">
                  <a:alpha val="80000"/>
                </a:schemeClr>
              </a:solidFill>
              <a:cs typeface="Calibri"/>
            </a:endParaRPr>
          </a:p>
          <a:p>
            <a:r>
              <a:rPr lang="fi-FI" sz="2400" dirty="0">
                <a:solidFill>
                  <a:schemeClr val="tx1">
                    <a:alpha val="80000"/>
                  </a:schemeClr>
                </a:solidFill>
                <a:cs typeface="Calibri"/>
              </a:rPr>
              <a:t>sai tunnustuksen vasta postuumisti</a:t>
            </a:r>
          </a:p>
        </p:txBody>
      </p:sp>
      <p:pic>
        <p:nvPicPr>
          <p:cNvPr id="4" name="Picture 4" descr="A picture containing text, book&#10;&#10;Description automatically generated">
            <a:extLst>
              <a:ext uri="{FF2B5EF4-FFF2-40B4-BE49-F238E27FC236}">
                <a16:creationId xmlns:a16="http://schemas.microsoft.com/office/drawing/2014/main" id="{74739340-9EF4-44F1-B455-E4FDE23CDD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484" r="16042" b="2"/>
          <a:stretch/>
        </p:blipFill>
        <p:spPr>
          <a:xfrm>
            <a:off x="7451965" y="1665519"/>
            <a:ext cx="4267645" cy="4267645"/>
          </a:xfrm>
          <a:custGeom>
            <a:avLst/>
            <a:gdLst/>
            <a:ahLst/>
            <a:cxnLst/>
            <a:rect l="l" t="t" r="r" b="b"/>
            <a:pathLst>
              <a:path w="2457864" h="2457864">
                <a:moveTo>
                  <a:pt x="1228932" y="0"/>
                </a:moveTo>
                <a:cubicBezTo>
                  <a:pt x="1907652" y="0"/>
                  <a:pt x="2457864" y="550212"/>
                  <a:pt x="2457864" y="1228932"/>
                </a:cubicBezTo>
                <a:cubicBezTo>
                  <a:pt x="2457864" y="1907652"/>
                  <a:pt x="1907652" y="2457864"/>
                  <a:pt x="1228932" y="2457864"/>
                </a:cubicBezTo>
                <a:cubicBezTo>
                  <a:pt x="550212" y="2457864"/>
                  <a:pt x="0" y="1907652"/>
                  <a:pt x="0" y="1228932"/>
                </a:cubicBezTo>
                <a:cubicBezTo>
                  <a:pt x="0" y="550212"/>
                  <a:pt x="550212" y="0"/>
                  <a:pt x="1228932" y="0"/>
                </a:cubicBezTo>
                <a:close/>
              </a:path>
            </a:pathLst>
          </a:custGeom>
        </p:spPr>
      </p:pic>
      <p:sp>
        <p:nvSpPr>
          <p:cNvPr id="13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69280" y="178001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81590" y="2070656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F390D0-75B7-4D43-A10C-E3A58D3CA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76" y="1336390"/>
            <a:ext cx="6190412" cy="1182927"/>
          </a:xfrm>
        </p:spPr>
        <p:txBody>
          <a:bodyPr anchor="b">
            <a:normAutofit/>
          </a:bodyPr>
          <a:lstStyle/>
          <a:p>
            <a:r>
              <a:rPr lang="fi-FI" sz="5600" dirty="0">
                <a:cs typeface="Calibri Light"/>
              </a:rPr>
              <a:t>Teoksia</a:t>
            </a:r>
            <a:endParaRPr lang="fi-FI" sz="56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0359C-1721-4DB0-8342-992C13060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6" y="2829330"/>
            <a:ext cx="6190412" cy="334445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solidFill>
                  <a:schemeClr val="tx1">
                    <a:alpha val="80000"/>
                  </a:schemeClr>
                </a:solidFill>
                <a:cs typeface="Calibri"/>
              </a:rPr>
              <a:t>Seitsemän veljestä 1870</a:t>
            </a:r>
          </a:p>
          <a:p>
            <a:r>
              <a:rPr lang="fi-FI" sz="2400" dirty="0">
                <a:solidFill>
                  <a:schemeClr val="tx1">
                    <a:alpha val="80000"/>
                  </a:schemeClr>
                </a:solidFill>
                <a:cs typeface="Calibri"/>
              </a:rPr>
              <a:t>Nummisuutarit 1864</a:t>
            </a:r>
          </a:p>
          <a:p>
            <a:r>
              <a:rPr lang="fi-FI" sz="2400" dirty="0">
                <a:solidFill>
                  <a:schemeClr val="tx1">
                    <a:alpha val="80000"/>
                  </a:schemeClr>
                </a:solidFill>
                <a:cs typeface="Calibri"/>
              </a:rPr>
              <a:t>Kihlaus 1866</a:t>
            </a:r>
          </a:p>
        </p:txBody>
      </p:sp>
      <p:pic>
        <p:nvPicPr>
          <p:cNvPr id="4" name="Picture 4" descr="A large stone statue in front of a brick building&#10;&#10;Description automatically generated">
            <a:extLst>
              <a:ext uri="{FF2B5EF4-FFF2-40B4-BE49-F238E27FC236}">
                <a16:creationId xmlns:a16="http://schemas.microsoft.com/office/drawing/2014/main" id="{D57C0B9C-5F6A-423E-88BF-FA3BB3E0A9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838" r="21163" b="1"/>
          <a:stretch/>
        </p:blipFill>
        <p:spPr>
          <a:xfrm>
            <a:off x="7451965" y="1665519"/>
            <a:ext cx="4267645" cy="4267645"/>
          </a:xfrm>
          <a:custGeom>
            <a:avLst/>
            <a:gdLst/>
            <a:ahLst/>
            <a:cxnLst/>
            <a:rect l="l" t="t" r="r" b="b"/>
            <a:pathLst>
              <a:path w="2457864" h="2457864">
                <a:moveTo>
                  <a:pt x="1228932" y="0"/>
                </a:moveTo>
                <a:cubicBezTo>
                  <a:pt x="1907652" y="0"/>
                  <a:pt x="2457864" y="550212"/>
                  <a:pt x="2457864" y="1228932"/>
                </a:cubicBezTo>
                <a:cubicBezTo>
                  <a:pt x="2457864" y="1907652"/>
                  <a:pt x="1907652" y="2457864"/>
                  <a:pt x="1228932" y="2457864"/>
                </a:cubicBezTo>
                <a:cubicBezTo>
                  <a:pt x="550212" y="2457864"/>
                  <a:pt x="0" y="1907652"/>
                  <a:pt x="0" y="1228932"/>
                </a:cubicBezTo>
                <a:cubicBezTo>
                  <a:pt x="0" y="550212"/>
                  <a:pt x="550212" y="0"/>
                  <a:pt x="1228932" y="0"/>
                </a:cubicBezTo>
                <a:close/>
              </a:path>
            </a:pathLst>
          </a:custGeom>
        </p:spPr>
      </p:pic>
      <p:sp>
        <p:nvSpPr>
          <p:cNvPr id="13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69280" y="178001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81590" y="2070656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10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29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46186C7-EDE0-458D-9EEB-FE9E82CAE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fi-FI" sz="4000" dirty="0">
                <a:solidFill>
                  <a:srgbClr val="FFFFFF"/>
                </a:solidFill>
                <a:cs typeface="Calibri Light"/>
              </a:rPr>
              <a:t>Seitsemän veljestä</a:t>
            </a:r>
            <a:endParaRPr lang="fi-FI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2BF5E-88E3-4CA4-BA15-2AA502A9B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2376" y="2551959"/>
            <a:ext cx="6095128" cy="405198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cs typeface="Calibri"/>
              </a:rPr>
              <a:t>valistuksen ihanteita kehittyvästä ja oppivasta ihmisestä</a:t>
            </a:r>
          </a:p>
          <a:p>
            <a:r>
              <a:rPr lang="fi-FI" sz="2400" dirty="0">
                <a:cs typeface="Calibri"/>
              </a:rPr>
              <a:t>veljesten kehityskertomus</a:t>
            </a:r>
          </a:p>
          <a:p>
            <a:r>
              <a:rPr lang="fi-FI" sz="2400" dirty="0">
                <a:cs typeface="Calibri"/>
              </a:rPr>
              <a:t>teemoina esim. yksilön ja yhteisön ristiriidat, sinnikkyys, pakeneminen</a:t>
            </a:r>
          </a:p>
          <a:p>
            <a:r>
              <a:rPr lang="fi-FI" sz="2400" dirty="0">
                <a:cs typeface="Calibri"/>
              </a:rPr>
              <a:t>teoksesta tuttuja: </a:t>
            </a:r>
          </a:p>
          <a:p>
            <a:pPr lvl="1"/>
            <a:r>
              <a:rPr lang="fi-FI" sz="1700" dirty="0">
                <a:cs typeface="Calibri"/>
              </a:rPr>
              <a:t>Impivaara</a:t>
            </a:r>
          </a:p>
          <a:p>
            <a:pPr lvl="1"/>
            <a:r>
              <a:rPr lang="fi-FI" sz="1700" dirty="0">
                <a:cs typeface="Calibri"/>
              </a:rPr>
              <a:t>hiidenkivi</a:t>
            </a:r>
          </a:p>
          <a:p>
            <a:pPr lvl="1"/>
            <a:r>
              <a:rPr lang="fi-FI" sz="1700" dirty="0">
                <a:cs typeface="Calibri"/>
              </a:rPr>
              <a:t>Toukolan pojat</a:t>
            </a:r>
          </a:p>
          <a:p>
            <a:pPr lvl="1"/>
            <a:r>
              <a:rPr lang="fi-FI" sz="1700" dirty="0">
                <a:cs typeface="Calibri"/>
              </a:rPr>
              <a:t>saavuttamaton Venla</a:t>
            </a:r>
          </a:p>
          <a:p>
            <a:pPr lvl="1"/>
            <a:r>
              <a:rPr lang="fi-FI" sz="1700" dirty="0">
                <a:cs typeface="Calibri"/>
              </a:rPr>
              <a:t>Laulu oravalle</a:t>
            </a:r>
          </a:p>
          <a:p>
            <a:pPr lvl="1"/>
            <a:endParaRPr lang="en-US" sz="1700">
              <a:cs typeface="Calibri"/>
            </a:endParaRPr>
          </a:p>
          <a:p>
            <a:endParaRPr lang="en-US" sz="1700">
              <a:cs typeface="Calibri"/>
            </a:endParaRPr>
          </a:p>
        </p:txBody>
      </p:sp>
      <p:pic>
        <p:nvPicPr>
          <p:cNvPr id="4" name="Picture 4" descr="A picture containing grass, outdoor, brown, standing&#10;&#10;Description automatically generated">
            <a:extLst>
              <a:ext uri="{FF2B5EF4-FFF2-40B4-BE49-F238E27FC236}">
                <a16:creationId xmlns:a16="http://schemas.microsoft.com/office/drawing/2014/main" id="{0CC1A9B1-FBC7-4B6E-B6E3-388D5D9367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306" r="17286" b="1"/>
          <a:stretch/>
        </p:blipFill>
        <p:spPr>
          <a:xfrm>
            <a:off x="7494628" y="2664904"/>
            <a:ext cx="4052516" cy="356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37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Laajakuva</PresentationFormat>
  <Paragraphs>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 theme</vt:lpstr>
      <vt:lpstr>Aleksis Kivi</vt:lpstr>
      <vt:lpstr>Merkitys Suomen kirjallisuudelle</vt:lpstr>
      <vt:lpstr>Teoksia</vt:lpstr>
      <vt:lpstr>Seitsemän veljestä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102</cp:revision>
  <dcterms:created xsi:type="dcterms:W3CDTF">2021-01-07T16:39:44Z</dcterms:created>
  <dcterms:modified xsi:type="dcterms:W3CDTF">2024-08-27T10:25:35Z</dcterms:modified>
</cp:coreProperties>
</file>