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73C1B8-41FF-B0C5-F866-C8EB2C51EF2B}" v="11" dt="2024-09-09T09:34:50.1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961A63A-D458-4E1D-9447-DBB7B207BD10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46363F5-3C06-41E0-BAB9-5F4407CD4113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fif"/><Relationship Id="rId4" Type="http://schemas.openxmlformats.org/officeDocument/2006/relationships/image" Target="../media/image5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Postmodernismi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1960-2000</a:t>
            </a:r>
          </a:p>
        </p:txBody>
      </p:sp>
    </p:spTree>
    <p:extLst>
      <p:ext uri="{BB962C8B-B14F-4D97-AF65-F5344CB8AC3E}">
        <p14:creationId xmlns:p14="http://schemas.microsoft.com/office/powerpoint/2010/main" val="126832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2.maailmansodan jälkeen alkoi kylmä sota.</a:t>
            </a:r>
          </a:p>
          <a:p>
            <a:r>
              <a:rPr lang="fi-FI" dirty="0"/>
              <a:t>maailmassa kaksi supervaltaa: USA ja Neuvostoliitto</a:t>
            </a:r>
          </a:p>
          <a:p>
            <a:r>
              <a:rPr lang="fi-FI" dirty="0"/>
              <a:t>valta ydinasemailla</a:t>
            </a:r>
          </a:p>
          <a:p>
            <a:r>
              <a:rPr lang="fi-FI" dirty="0"/>
              <a:t>Vietnamin sota 1962-1973</a:t>
            </a:r>
          </a:p>
          <a:p>
            <a:r>
              <a:rPr lang="fi-FI" dirty="0"/>
              <a:t>Saksat yhdistyvät 1990</a:t>
            </a:r>
          </a:p>
          <a:p>
            <a:r>
              <a:rPr lang="fi-FI" dirty="0"/>
              <a:t>Neuvostoliitto hajoaa 1991</a:t>
            </a:r>
          </a:p>
          <a:p>
            <a:r>
              <a:rPr lang="fi-FI" dirty="0"/>
              <a:t>www-sivut 1993</a:t>
            </a:r>
          </a:p>
          <a:p>
            <a:r>
              <a:rPr lang="fi-FI" dirty="0"/>
              <a:t>euro käyttöön 1999-2001 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Historiaa</a:t>
            </a:r>
          </a:p>
        </p:txBody>
      </p:sp>
    </p:spTree>
    <p:extLst>
      <p:ext uri="{BB962C8B-B14F-4D97-AF65-F5344CB8AC3E}">
        <p14:creationId xmlns:p14="http://schemas.microsoft.com/office/powerpoint/2010/main" val="322442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hyvinvointivaltioiden synty</a:t>
            </a:r>
          </a:p>
          <a:p>
            <a:r>
              <a:rPr lang="fi-FI" dirty="0"/>
              <a:t>epävarmuus</a:t>
            </a:r>
          </a:p>
          <a:p>
            <a:r>
              <a:rPr lang="fi-FI" dirty="0"/>
              <a:t>jatkuva muutos</a:t>
            </a:r>
          </a:p>
          <a:p>
            <a:r>
              <a:rPr lang="fi-FI" dirty="0"/>
              <a:t>kyseenalaistaminen</a:t>
            </a:r>
          </a:p>
          <a:p>
            <a:r>
              <a:rPr lang="fi-FI" dirty="0"/>
              <a:t>vähemmistöjen oikeudet</a:t>
            </a:r>
          </a:p>
          <a:p>
            <a:r>
              <a:rPr lang="fi-FI" dirty="0"/>
              <a:t>yksilöllisyys ja uusi yhteisöllisyys </a:t>
            </a:r>
          </a:p>
          <a:p>
            <a:r>
              <a:rPr lang="fi-FI" dirty="0"/>
              <a:t>valinnanvapaus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Arvoja ja asenteita</a:t>
            </a:r>
          </a:p>
        </p:txBody>
      </p:sp>
    </p:spTree>
    <p:extLst>
      <p:ext uri="{BB962C8B-B14F-4D97-AF65-F5344CB8AC3E}">
        <p14:creationId xmlns:p14="http://schemas.microsoft.com/office/powerpoint/2010/main" val="235408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Kieli ja sen tietoinen käyttö korostuvat.</a:t>
            </a:r>
          </a:p>
          <a:p>
            <a:r>
              <a:rPr lang="fi-FI" dirty="0"/>
              <a:t>Huomio kiinnitetään tekstiin ja sen moniäänisyyteen.</a:t>
            </a:r>
          </a:p>
          <a:p>
            <a:r>
              <a:rPr lang="fi-FI" dirty="0"/>
              <a:t>Kerronta on usein metafiktiivistä eli itseään kommentoivaa.</a:t>
            </a:r>
          </a:p>
          <a:p>
            <a:r>
              <a:rPr lang="fi-FI" dirty="0"/>
              <a:t>Tekstit ovat monella tavalla </a:t>
            </a:r>
            <a:r>
              <a:rPr lang="fi-FI" dirty="0" err="1"/>
              <a:t>intertekstuaalisia</a:t>
            </a:r>
            <a:r>
              <a:rPr lang="fi-FI"/>
              <a:t>.</a:t>
            </a:r>
            <a:endParaRPr lang="fi-FI" dirty="0"/>
          </a:p>
          <a:p>
            <a:r>
              <a:rPr lang="fi-FI" dirty="0"/>
              <a:t>Tyypillistä on kaiken uuden kokeilu ja ainesten yhdistely.</a:t>
            </a:r>
          </a:p>
          <a:p>
            <a:r>
              <a:rPr lang="fi-FI" dirty="0"/>
              <a:t>Kirjallisuus käyttää hyväkseen ironiaa ja parodiaa.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Kieli ja kirjallisuus</a:t>
            </a:r>
          </a:p>
        </p:txBody>
      </p:sp>
    </p:spTree>
    <p:extLst>
      <p:ext uri="{BB962C8B-B14F-4D97-AF65-F5344CB8AC3E}">
        <p14:creationId xmlns:p14="http://schemas.microsoft.com/office/powerpoint/2010/main" val="197404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420888"/>
            <a:ext cx="7408333" cy="370527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fi-FI" dirty="0"/>
              <a:t>Raja viihde- ja korkeakirjallisuuden välillä on hämärtynyt.</a:t>
            </a:r>
          </a:p>
          <a:p>
            <a:r>
              <a:rPr lang="fi-FI" dirty="0"/>
              <a:t>Fantasia, -jännitys ja dystopiakirjallisuus ovat suosittuja.</a:t>
            </a:r>
          </a:p>
          <a:p>
            <a:r>
              <a:rPr lang="fi-FI" dirty="0"/>
              <a:t>Vaikutteita kirjallisuuteen otetaan elokuvista, mediasta ja musiikista.</a:t>
            </a:r>
          </a:p>
          <a:p>
            <a:r>
              <a:rPr lang="fi-FI" dirty="0"/>
              <a:t>Kirjallisuuskritiikki ja -keskustelu siirtyneet verkkoon.</a:t>
            </a:r>
          </a:p>
          <a:p>
            <a:r>
              <a:rPr lang="fi-FI" dirty="0"/>
              <a:t>Kyseenalaistetaan totutut kansalliset ja sukupuoliset rajat.</a:t>
            </a:r>
          </a:p>
          <a:p>
            <a:r>
              <a:rPr lang="fi-FI" dirty="0"/>
              <a:t>Korostetaan identiteetin muuttumiskykyä.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971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Doris </a:t>
            </a:r>
            <a:r>
              <a:rPr lang="fi-FI" dirty="0" err="1"/>
              <a:t>Lessing</a:t>
            </a:r>
            <a:r>
              <a:rPr lang="fi-FI" dirty="0"/>
              <a:t>: Väkivallan lapset (1952-69)</a:t>
            </a:r>
          </a:p>
          <a:p>
            <a:r>
              <a:rPr lang="fi-FI" dirty="0"/>
              <a:t>Italo Calvino: Jos talviyönä matkamies (1979)</a:t>
            </a:r>
          </a:p>
          <a:p>
            <a:r>
              <a:rPr lang="fi-FI" dirty="0"/>
              <a:t>Umberto Eco: Ruusun nimi (1980)</a:t>
            </a:r>
          </a:p>
          <a:p>
            <a:r>
              <a:rPr lang="fi-FI" dirty="0"/>
              <a:t>Günter Grass: Peltirumpu (1959)</a:t>
            </a:r>
          </a:p>
          <a:p>
            <a:r>
              <a:rPr lang="fi-FI" dirty="0" err="1"/>
              <a:t>Sofi</a:t>
            </a:r>
            <a:r>
              <a:rPr lang="fi-FI" dirty="0"/>
              <a:t> Oksanen: Puhdistus (2008)</a:t>
            </a:r>
          </a:p>
          <a:p>
            <a:r>
              <a:rPr lang="fi-FI" dirty="0"/>
              <a:t>Dan Brown: Da Vinci -koodi (2003)</a:t>
            </a:r>
          </a:p>
          <a:p>
            <a:r>
              <a:rPr lang="fi-FI" dirty="0"/>
              <a:t>Toni Morrison: Jazz (1992)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Ajan kirjailijoita</a:t>
            </a:r>
          </a:p>
        </p:txBody>
      </p:sp>
    </p:spTree>
    <p:extLst>
      <p:ext uri="{BB962C8B-B14F-4D97-AF65-F5344CB8AC3E}">
        <p14:creationId xmlns:p14="http://schemas.microsoft.com/office/powerpoint/2010/main" val="386271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4533" y="2564904"/>
            <a:ext cx="8232962" cy="35612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= monikielisten maiden kirjallisuus</a:t>
            </a:r>
          </a:p>
          <a:p>
            <a:pPr marL="342900" indent="-342900"/>
            <a:r>
              <a:rPr lang="fi-FI" dirty="0"/>
              <a:t>Suomessa suomea, ruotsia, saamea, englantia ja  pieniä vähemmistökieliä</a:t>
            </a:r>
            <a:endParaRPr lang="fi-FI"/>
          </a:p>
          <a:p>
            <a:pPr marL="0" indent="0">
              <a:buNone/>
            </a:pPr>
            <a:r>
              <a:rPr lang="fi-FI" dirty="0"/>
              <a:t>= monikielisten kirjailijoiden kirjoittamaa kirjallisuutta</a:t>
            </a:r>
          </a:p>
          <a:p>
            <a:pPr marL="0" indent="0">
              <a:buNone/>
            </a:pPr>
            <a:r>
              <a:rPr lang="fi-FI" dirty="0"/>
              <a:t>	- esim. Nura </a:t>
            </a:r>
            <a:r>
              <a:rPr lang="fi-FI" dirty="0" err="1"/>
              <a:t>Farah</a:t>
            </a:r>
            <a:r>
              <a:rPr lang="fi-FI" dirty="0"/>
              <a:t>, Emmi Itäranta</a:t>
            </a:r>
          </a:p>
          <a:p>
            <a:pPr marL="0" indent="0">
              <a:buNone/>
            </a:pPr>
            <a:r>
              <a:rPr lang="fi-FI" dirty="0"/>
              <a:t>= yksittäisessä teoksessa monia kieliä</a:t>
            </a:r>
          </a:p>
          <a:p>
            <a:pPr marL="0" indent="0">
              <a:buNone/>
            </a:pPr>
            <a:r>
              <a:rPr lang="fi-FI" dirty="0"/>
              <a:t>	- teoksen tulkinta riippuu lukija kielitaidosta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Monikielinen kirjallisuus</a:t>
            </a:r>
          </a:p>
        </p:txBody>
      </p:sp>
    </p:spTree>
    <p:extLst>
      <p:ext uri="{BB962C8B-B14F-4D97-AF65-F5344CB8AC3E}">
        <p14:creationId xmlns:p14="http://schemas.microsoft.com/office/powerpoint/2010/main" val="1003712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83568" y="1916832"/>
            <a:ext cx="7408333" cy="4392488"/>
          </a:xfrm>
        </p:spPr>
        <p:txBody>
          <a:bodyPr>
            <a:noAutofit/>
          </a:bodyPr>
          <a:lstStyle/>
          <a:p>
            <a:r>
              <a:rPr lang="fi-FI" sz="1100" b="1" dirty="0"/>
              <a:t>Raha ja talous: </a:t>
            </a:r>
          </a:p>
          <a:p>
            <a:pPr lvl="1"/>
            <a:r>
              <a:rPr lang="fi-FI" sz="1100" dirty="0"/>
              <a:t>Otto-automaatit</a:t>
            </a:r>
          </a:p>
          <a:p>
            <a:pPr lvl="1"/>
            <a:r>
              <a:rPr lang="fi-FI" sz="1100" dirty="0"/>
              <a:t>pankki- ja luottokortit</a:t>
            </a:r>
          </a:p>
          <a:p>
            <a:pPr lvl="1"/>
            <a:r>
              <a:rPr lang="fi-FI" sz="1100" dirty="0"/>
              <a:t>”kasinotalous”</a:t>
            </a:r>
          </a:p>
          <a:p>
            <a:pPr marL="301943" lvl="1" indent="0">
              <a:buNone/>
            </a:pPr>
            <a:endParaRPr lang="fi-FI" sz="1100" dirty="0"/>
          </a:p>
          <a:p>
            <a:r>
              <a:rPr lang="fi-FI" sz="1100" b="1" dirty="0"/>
              <a:t>Mukavuustuotteet:</a:t>
            </a:r>
          </a:p>
          <a:p>
            <a:pPr lvl="1"/>
            <a:r>
              <a:rPr lang="fi-FI" sz="1100" dirty="0"/>
              <a:t>arkkupakastimet</a:t>
            </a:r>
          </a:p>
          <a:p>
            <a:pPr lvl="1"/>
            <a:r>
              <a:rPr lang="fi-FI" sz="1100" dirty="0"/>
              <a:t>mikroaaltouunit</a:t>
            </a:r>
          </a:p>
          <a:p>
            <a:pPr lvl="1"/>
            <a:r>
              <a:rPr lang="fi-FI" sz="1100" dirty="0"/>
              <a:t>vesisängyt</a:t>
            </a:r>
          </a:p>
          <a:p>
            <a:pPr lvl="1"/>
            <a:r>
              <a:rPr lang="fi-FI" sz="1100" dirty="0"/>
              <a:t>kuntosalit</a:t>
            </a:r>
          </a:p>
          <a:p>
            <a:pPr lvl="1"/>
            <a:r>
              <a:rPr lang="fi-FI" sz="1100" dirty="0"/>
              <a:t>Kanarian-matkat</a:t>
            </a:r>
          </a:p>
          <a:p>
            <a:pPr marL="301943" lvl="1" indent="0">
              <a:buNone/>
            </a:pPr>
            <a:endParaRPr lang="fi-FI" sz="1100" dirty="0"/>
          </a:p>
          <a:p>
            <a:r>
              <a:rPr lang="fi-FI" sz="1100" b="1" dirty="0"/>
              <a:t>Tekniikka:</a:t>
            </a:r>
          </a:p>
          <a:p>
            <a:pPr lvl="1"/>
            <a:r>
              <a:rPr lang="fi-FI" sz="1100" dirty="0"/>
              <a:t>ensimmäiset kotitietokoneet</a:t>
            </a:r>
          </a:p>
          <a:p>
            <a:pPr lvl="1"/>
            <a:r>
              <a:rPr lang="fi-FI" sz="1100" dirty="0"/>
              <a:t>VHS-videonauhurit</a:t>
            </a:r>
          </a:p>
          <a:p>
            <a:pPr lvl="1"/>
            <a:r>
              <a:rPr lang="fi-FI" sz="1100" dirty="0"/>
              <a:t>korvalappustereot</a:t>
            </a:r>
          </a:p>
          <a:p>
            <a:pPr lvl="1"/>
            <a:r>
              <a:rPr lang="fi-FI" sz="1100" dirty="0"/>
              <a:t>teksti-tv</a:t>
            </a:r>
          </a:p>
          <a:p>
            <a:pPr marL="301943" lvl="1" indent="0">
              <a:buNone/>
            </a:pPr>
            <a:endParaRPr lang="fi-FI" sz="1100" dirty="0"/>
          </a:p>
          <a:p>
            <a:r>
              <a:rPr lang="fi-FI" sz="1100" b="1" dirty="0"/>
              <a:t>Kaupungistuminen:</a:t>
            </a:r>
          </a:p>
          <a:p>
            <a:pPr lvl="1"/>
            <a:r>
              <a:rPr lang="fi-FI" sz="1100" dirty="0"/>
              <a:t>muuttoliike kaupunkeihin jatkuu</a:t>
            </a:r>
          </a:p>
          <a:p>
            <a:pPr lvl="1"/>
            <a:r>
              <a:rPr lang="fi-FI" sz="1100" dirty="0"/>
              <a:t>”juppikulttuuri”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1980-luvun ilmiöitä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068960"/>
            <a:ext cx="4712815" cy="2409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155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003" y="4264231"/>
            <a:ext cx="3028069" cy="2015753"/>
          </a:xfrm>
        </p:spPr>
      </p:pic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1990-luvun tarinoita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7215"/>
            <a:ext cx="1799529" cy="267868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038" y="1699101"/>
            <a:ext cx="3151212" cy="2141208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310652"/>
            <a:ext cx="3262769" cy="1836623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842159"/>
            <a:ext cx="24384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749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78</TotalTime>
  <Words>275</Words>
  <Application>Microsoft Office PowerPoint</Application>
  <PresentationFormat>Näytössä katseltava diaesitys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Aaltomuoto</vt:lpstr>
      <vt:lpstr>Postmodernismi</vt:lpstr>
      <vt:lpstr>Historiaa</vt:lpstr>
      <vt:lpstr>Arvoja ja asenteita</vt:lpstr>
      <vt:lpstr>Kieli ja kirjallisuus</vt:lpstr>
      <vt:lpstr>PowerPoint-esitys</vt:lpstr>
      <vt:lpstr>Ajan kirjailijoita</vt:lpstr>
      <vt:lpstr>Monikielinen kirjallisuus</vt:lpstr>
      <vt:lpstr>1980-luvun ilmiöitä</vt:lpstr>
      <vt:lpstr>1990-luvun tarinoita</vt:lpstr>
    </vt:vector>
  </TitlesOfParts>
  <Company>Virolahden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Postmodernismi</dc:title>
  <dc:creator>Puisto Liisi</dc:creator>
  <cp:lastModifiedBy>Puisto Liisi</cp:lastModifiedBy>
  <cp:revision>30</cp:revision>
  <dcterms:created xsi:type="dcterms:W3CDTF">2015-03-24T07:16:22Z</dcterms:created>
  <dcterms:modified xsi:type="dcterms:W3CDTF">2024-09-12T08:35:42Z</dcterms:modified>
</cp:coreProperties>
</file>