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A7882E-1F85-52C1-82AD-8427935F7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D028D5-52AB-ACB7-9B7B-3A075A8CB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B1BC57-A3AD-961A-25FD-4A113FC2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029-9865-42B8-9FC9-F0FA15A9CB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A3E8CE-A949-DE91-292E-BECC2C98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18C5B5-D334-D110-2305-B7A009EB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A26-6A4C-403E-A8BD-6C4EAA0DE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34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543732-37E9-D7A1-9288-2299A249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AFD10EA-A9A6-A547-B8D9-383D0478E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E59A1C-A7D8-4891-D6B1-B54A7E4B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029-9865-42B8-9FC9-F0FA15A9CB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544CED-8DCD-7091-AA0E-5A2B1DA4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14986F-9AFF-C16A-F81E-9E2BD6AE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A26-6A4C-403E-A8BD-6C4EAA0DE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67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F4276DF-3C9A-5FD1-0AF0-F94F3FBA4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DBCC81F-1E3A-A695-474B-8FEA06D48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42FBEF-FB13-CC76-8771-64C1E53A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029-9865-42B8-9FC9-F0FA15A9CB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ABA7E8-E07A-CD69-1290-3C31DBD8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7A73B5-8E15-9FE8-A20F-273C59EF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A26-6A4C-403E-A8BD-6C4EAA0DE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4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F1A43-FA57-8DE5-FEA2-4A5B5E1C5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C07EC0-48C5-B321-5800-26A7C6165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61A6CF-46C4-F41E-9B49-DE1A5BAC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029-9865-42B8-9FC9-F0FA15A9CB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471BB5-C74E-BA24-9E97-E526B2C2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44AB2-E3E5-E3CD-420D-B81AA6CF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A26-6A4C-403E-A8BD-6C4EAA0DE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35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CA00D0-4662-7B2A-439D-8F09C3CE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21BECC-D8DC-2EE4-7C4F-FA27B7539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2EDA91-E47A-1125-985A-671F4395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029-9865-42B8-9FC9-F0FA15A9CB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88DDCA-0B96-ED21-1D72-ECB6C52B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884FEF-59D6-BC99-2CC0-9B163835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A26-6A4C-403E-A8BD-6C4EAA0DE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62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1CD17-321A-87BC-7441-DC368CFB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DDC38E-F05B-2A24-E86B-2C25F3CAD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F28236-42E6-DB97-828C-CB695221B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BDFFAA-76FA-FD9F-B325-F0F2BD9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029-9865-42B8-9FC9-F0FA15A9CB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2CF9503-F15D-465A-1B99-C7405091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B9AC73E-2EE0-4B77-5A91-223FC6FE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A26-6A4C-403E-A8BD-6C4EAA0DE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37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4473A7-6632-348E-BE7C-060B1AC6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C095E7-27B7-B4C3-2976-C156F7512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3DD5C3F-B30D-1D5B-238A-EB79248D6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9221030-84B5-C3EB-4B9D-F6A000E62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98A036B-0182-8049-389D-A274C38B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415E971-E2BA-1961-DDC8-8949E942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029-9865-42B8-9FC9-F0FA15A9CB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109F536-9056-2A2C-7AE9-941F2D1C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37F9BDD-5B07-C357-3F0F-CF054816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A26-6A4C-403E-A8BD-6C4EAA0DE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55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47522-1B10-0E22-26D2-F6B31944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9C7936A-1498-E0F2-2431-EAF5D7E4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029-9865-42B8-9FC9-F0FA15A9CB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55EF2FD-A714-703A-E997-FF543E62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19D01F1-3A96-4E32-49D3-7B4CAEB5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A26-6A4C-403E-A8BD-6C4EAA0DE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793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CB7508F-0425-7AB5-8FA4-14E8B47B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029-9865-42B8-9FC9-F0FA15A9CB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D124F4A-0B69-7C8C-B985-57C6F25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2EA932-2FAE-A736-D781-FC1CFA2B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A26-6A4C-403E-A8BD-6C4EAA0DE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26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A8DF0C-607B-F438-0EE9-70C3AC12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0FEF6B-059D-7116-2168-4D05ED663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62E0A3D-0784-F6D6-1A02-F218A75B7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60BE6C-907F-CAF2-9A1A-DC707742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029-9865-42B8-9FC9-F0FA15A9CB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D6339B-8FC5-B13E-72D7-FDC7EFF3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DA6A571-B3D6-614B-A9DC-F7B6EA9B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A26-6A4C-403E-A8BD-6C4EAA0DE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23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792964-DCD6-1129-D599-E1A24460A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F76742-C8DF-62E2-AEE6-A2D0424E9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AED6D95-1E79-37A5-D792-463895F40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4C0DCE2-C9FD-403D-992A-45327B43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029-9865-42B8-9FC9-F0FA15A9CB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CC5FA94-CFE7-7A8D-6EB4-F7368F92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06D350-23BE-B84B-280C-90612C37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A26-6A4C-403E-A8BD-6C4EAA0DE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6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3B2920-87C3-5C79-42A0-01C71326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7E8391D-5E0E-FB0F-CF25-4C66BE2F0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96BF23-8B38-16EC-FBA5-2BE09AE32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9029-9865-42B8-9FC9-F0FA15A9CB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E45B44-CD82-5774-D052-20C49058C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A036C1-9449-6AAC-C2DB-54FEB665A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FA26-6A4C-403E-A8BD-6C4EAA0DE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43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39D6ED20-F515-D35A-997C-E036DF801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fi-FI" sz="7200" b="1">
                <a:solidFill>
                  <a:schemeClr val="bg1"/>
                </a:solidFill>
              </a:rPr>
              <a:t>Ruotsi nousee suurvallaksi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9C65918-2156-951E-13AB-5F80E5DEB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fi-FI" b="1">
                <a:solidFill>
                  <a:schemeClr val="bg1"/>
                </a:solidFill>
              </a:rPr>
              <a:t>(Kpl 10)</a:t>
            </a:r>
          </a:p>
        </p:txBody>
      </p:sp>
    </p:spTree>
    <p:extLst>
      <p:ext uri="{BB962C8B-B14F-4D97-AF65-F5344CB8AC3E}">
        <p14:creationId xmlns:p14="http://schemas.microsoft.com/office/powerpoint/2010/main" val="64910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6C21C74-7EE0-43DF-79C3-3BAA07B8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789" y="182881"/>
            <a:ext cx="3183636" cy="191262"/>
          </a:xfrm>
        </p:spPr>
        <p:txBody>
          <a:bodyPr anchor="b">
            <a:normAutofit fontScale="90000"/>
          </a:bodyPr>
          <a:lstStyle/>
          <a:p>
            <a:endParaRPr lang="fi-FI" sz="4000" dirty="0"/>
          </a:p>
        </p:txBody>
      </p: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DAA195E1-9B2B-8CAC-20C6-E33C40404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6" y="278512"/>
            <a:ext cx="5618782" cy="55345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49437-A3C5-9FC9-4EFF-84A3022C5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455" y="781049"/>
            <a:ext cx="6503670" cy="5894069"/>
          </a:xfrm>
        </p:spPr>
        <p:txBody>
          <a:bodyPr anchor="t">
            <a:normAutofit/>
          </a:bodyPr>
          <a:lstStyle/>
          <a:p>
            <a:pPr marL="1005840" lvl="1" indent="-457200"/>
            <a:r>
              <a:rPr lang="fi-FI" altLang="fi-FI" sz="2000" dirty="0"/>
              <a:t>Motiivina halu päästä Itämeren kaupan hallitsijaksi, vaikka edellytykset eivät olleet optimaaliset</a:t>
            </a:r>
          </a:p>
          <a:p>
            <a:pPr marL="548640" lvl="1" indent="0">
              <a:buNone/>
            </a:pPr>
            <a:endParaRPr lang="fi-FI" altLang="fi-FI" sz="2000" dirty="0"/>
          </a:p>
          <a:p>
            <a:pPr marL="1291590" lvl="2" indent="-285750"/>
            <a:r>
              <a:rPr lang="fi-FI" altLang="fi-FI" dirty="0"/>
              <a:t>1500-luvun jälkipuoliskon </a:t>
            </a:r>
            <a:r>
              <a:rPr lang="fi-FI" altLang="fi-FI" i="1" dirty="0"/>
              <a:t>25-vuotinen sota </a:t>
            </a:r>
            <a:r>
              <a:rPr lang="fi-FI" altLang="fi-FI" dirty="0"/>
              <a:t>ja</a:t>
            </a:r>
            <a:r>
              <a:rPr lang="fi-FI" altLang="fi-FI" i="1" dirty="0"/>
              <a:t> veljesriidat</a:t>
            </a:r>
          </a:p>
          <a:p>
            <a:pPr marL="1291590" lvl="2" indent="-285750"/>
            <a:r>
              <a:rPr lang="fi-FI" altLang="fi-FI" dirty="0"/>
              <a:t>pieni väkiluku</a:t>
            </a:r>
          </a:p>
          <a:p>
            <a:pPr marL="1291590" lvl="2" indent="-285750"/>
            <a:r>
              <a:rPr lang="fi-FI" altLang="fi-FI" dirty="0"/>
              <a:t>hajanaisuus</a:t>
            </a:r>
          </a:p>
          <a:p>
            <a:pPr marL="1291590" lvl="2" indent="-285750"/>
            <a:r>
              <a:rPr lang="fi-FI" altLang="fi-FI" dirty="0"/>
              <a:t>heikot yhteydet (mm. tieverkosto) -&gt; hallitsijan ja keskusvallan ote (kehittymätön hallinto) ei ulottunut kaikkialle</a:t>
            </a:r>
          </a:p>
          <a:p>
            <a:pPr marL="1291590" lvl="2" indent="-285750"/>
            <a:r>
              <a:rPr lang="fi-FI" altLang="fi-FI" dirty="0"/>
              <a:t>kehittymätön armeija ilman kunnon ratsuväkeä ja vanhentuneet sotataktiikat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680733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822960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6FB14CD4-5899-1D41-78D0-F56240E7F796}"/>
              </a:ext>
            </a:extLst>
          </p:cNvPr>
          <p:cNvSpPr txBox="1"/>
          <p:nvPr/>
        </p:nvSpPr>
        <p:spPr>
          <a:xfrm>
            <a:off x="-85724" y="371475"/>
            <a:ext cx="5391150" cy="55816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89154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/>
              <a:t>Naapurivaltiot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vieläkin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heikompia</a:t>
            </a:r>
            <a:endParaRPr lang="en-US" altLang="fi-FI" sz="2000" dirty="0"/>
          </a:p>
          <a:p>
            <a:pPr marL="54864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i-FI" sz="2000" dirty="0"/>
          </a:p>
          <a:p>
            <a:pPr marL="1099566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/>
              <a:t>Tanska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heikkeni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Saksan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sodissa</a:t>
            </a:r>
            <a:r>
              <a:rPr lang="en-US" altLang="fi-FI" sz="2000" dirty="0"/>
              <a:t> 1620-luvulla</a:t>
            </a:r>
          </a:p>
          <a:p>
            <a:pPr marL="1099566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/>
              <a:t>katolinen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Puola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kärsi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vaalikuninkuudesta</a:t>
            </a:r>
            <a:r>
              <a:rPr lang="en-US" altLang="fi-FI" sz="2000" dirty="0"/>
              <a:t> ja </a:t>
            </a:r>
            <a:r>
              <a:rPr lang="en-US" altLang="fi-FI" sz="2000" dirty="0" err="1"/>
              <a:t>joutui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luopumaan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Liivinmaasta</a:t>
            </a:r>
            <a:r>
              <a:rPr lang="en-US" altLang="fi-FI" sz="2000" dirty="0"/>
              <a:t> </a:t>
            </a:r>
            <a:r>
              <a:rPr lang="en-US" altLang="fi-FI" sz="2000" i="1" dirty="0" err="1"/>
              <a:t>Altmarkin</a:t>
            </a:r>
            <a:r>
              <a:rPr lang="en-US" altLang="fi-FI" sz="2000" i="1" dirty="0"/>
              <a:t> </a:t>
            </a:r>
            <a:r>
              <a:rPr lang="en-US" altLang="fi-FI" sz="2000" i="1" dirty="0" err="1"/>
              <a:t>rauhassa</a:t>
            </a:r>
            <a:r>
              <a:rPr lang="en-US" altLang="fi-FI" sz="2000" i="1" dirty="0"/>
              <a:t> 1629</a:t>
            </a:r>
          </a:p>
          <a:p>
            <a:pPr marL="1099566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/>
              <a:t>Venäjä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ajautui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kaaokseen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hallitsijasuvun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sammumisen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myötä</a:t>
            </a:r>
            <a:r>
              <a:rPr lang="en-US" altLang="fi-FI" sz="2000" dirty="0"/>
              <a:t> ja </a:t>
            </a:r>
            <a:r>
              <a:rPr lang="en-US" altLang="fi-FI" sz="2000" dirty="0" err="1"/>
              <a:t>taipui</a:t>
            </a:r>
            <a:r>
              <a:rPr lang="en-US" altLang="fi-FI" sz="2000" dirty="0"/>
              <a:t> </a:t>
            </a:r>
            <a:r>
              <a:rPr lang="en-US" altLang="fi-FI" sz="2000" i="1" dirty="0" err="1"/>
              <a:t>Stolbovan</a:t>
            </a:r>
            <a:r>
              <a:rPr lang="en-US" altLang="fi-FI" sz="2000" i="1" dirty="0"/>
              <a:t> </a:t>
            </a:r>
            <a:r>
              <a:rPr lang="en-US" altLang="fi-FI" sz="2000" i="1" dirty="0" err="1"/>
              <a:t>rauhaan</a:t>
            </a:r>
            <a:r>
              <a:rPr lang="en-US" altLang="fi-FI" sz="2000" i="1" dirty="0"/>
              <a:t> 1617 -&gt; </a:t>
            </a:r>
            <a:r>
              <a:rPr lang="en-US" altLang="fi-FI" sz="2000" dirty="0" err="1"/>
              <a:t>Käkisalmen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lääni</a:t>
            </a:r>
            <a:r>
              <a:rPr lang="en-US" altLang="fi-FI" sz="2000" dirty="0"/>
              <a:t> ja </a:t>
            </a:r>
            <a:r>
              <a:rPr lang="en-US" altLang="fi-FI" sz="2000" dirty="0" err="1"/>
              <a:t>Inkerinmaa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Ruotsille</a:t>
            </a:r>
            <a:endParaRPr lang="en-US" altLang="fi-FI" sz="2000" dirty="0"/>
          </a:p>
          <a:p>
            <a:pPr marL="1556766"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/>
              <a:t>Venäjä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eristettiin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Itämerestä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sadaksi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vuodeksi</a:t>
            </a:r>
            <a:endParaRPr lang="en-US" altLang="fi-FI" sz="2000" dirty="0"/>
          </a:p>
          <a:p>
            <a:pPr marL="1556766"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/>
              <a:t>Suomen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geopoliittinen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asema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muuttui</a:t>
            </a:r>
            <a:r>
              <a:rPr lang="en-US" altLang="fi-FI" sz="2000" dirty="0"/>
              <a:t> -&gt; </a:t>
            </a:r>
            <a:r>
              <a:rPr lang="en-US" altLang="fi-FI" sz="2000" dirty="0" err="1"/>
              <a:t>reservi</a:t>
            </a:r>
            <a:r>
              <a:rPr lang="en-US" altLang="fi-FI" sz="2000" dirty="0"/>
              <a:t>- </a:t>
            </a:r>
            <a:r>
              <a:rPr lang="en-US" altLang="fi-FI" sz="2000" dirty="0" err="1"/>
              <a:t>sekä</a:t>
            </a:r>
            <a:r>
              <a:rPr lang="en-US" altLang="fi-FI" sz="2000" dirty="0"/>
              <a:t> </a:t>
            </a:r>
            <a:r>
              <a:rPr lang="en-US" altLang="fi-FI" sz="2000" dirty="0" err="1"/>
              <a:t>rekrytointialueeksi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sotatoimialueen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sijaan</a:t>
            </a:r>
            <a:endParaRPr lang="en-US" altLang="fi-FI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4" name="Kuva 3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4A51AAF-C4D1-29EB-7AE5-BDB6B077C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1" y="144052"/>
            <a:ext cx="4648199" cy="656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85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96722BE-E93E-F0A0-D034-848482269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" r="-1" b="-1"/>
          <a:stretch/>
        </p:blipFill>
        <p:spPr>
          <a:xfrm>
            <a:off x="606971" y="1"/>
            <a:ext cx="11588329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002F9D5-0428-9707-8CAC-6F197271704A}"/>
              </a:ext>
            </a:extLst>
          </p:cNvPr>
          <p:cNvSpPr txBox="1"/>
          <p:nvPr/>
        </p:nvSpPr>
        <p:spPr>
          <a:xfrm>
            <a:off x="-163103" y="73151"/>
            <a:ext cx="5583002" cy="678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9154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/>
                </a:solidFill>
              </a:rPr>
              <a:t>Armeijan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uudistaminen</a:t>
            </a:r>
            <a:endParaRPr lang="en-US" altLang="fi-FI" sz="2000" dirty="0">
              <a:solidFill>
                <a:schemeClr val="bg1"/>
              </a:solidFill>
            </a:endParaRPr>
          </a:p>
          <a:p>
            <a:pPr marL="1099566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/>
                </a:solidFill>
              </a:rPr>
              <a:t>Satsaukset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halpaan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mutta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lojaaliin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talonpoikaiseen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jalkaväkiarmeijaan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sekä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ketterään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ratsuväkeen</a:t>
            </a:r>
            <a:r>
              <a:rPr lang="en-US" altLang="fi-FI" sz="2000" dirty="0">
                <a:solidFill>
                  <a:schemeClr val="bg1"/>
                </a:solidFill>
              </a:rPr>
              <a:t> (</a:t>
            </a:r>
            <a:r>
              <a:rPr lang="en-US" altLang="fi-FI" sz="2000" dirty="0" err="1">
                <a:solidFill>
                  <a:schemeClr val="bg1"/>
                </a:solidFill>
              </a:rPr>
              <a:t>uutuutena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ratsutilat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eli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rusthollit</a:t>
            </a:r>
            <a:r>
              <a:rPr lang="en-US" altLang="fi-FI" sz="2000" dirty="0">
                <a:solidFill>
                  <a:schemeClr val="bg1"/>
                </a:solidFill>
              </a:rPr>
              <a:t>)</a:t>
            </a:r>
          </a:p>
          <a:p>
            <a:pPr marL="1099566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/>
                </a:solidFill>
              </a:rPr>
              <a:t>Sotataktiikassa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kohti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liikkuvampaa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sodankäyntiä</a:t>
            </a:r>
            <a:r>
              <a:rPr lang="en-US" altLang="fi-FI" sz="2000" dirty="0">
                <a:solidFill>
                  <a:schemeClr val="bg1"/>
                </a:solidFill>
              </a:rPr>
              <a:t> ja </a:t>
            </a:r>
            <a:r>
              <a:rPr lang="en-US" altLang="fi-FI" sz="2000" dirty="0" err="1">
                <a:solidFill>
                  <a:schemeClr val="bg1"/>
                </a:solidFill>
              </a:rPr>
              <a:t>eri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aselajien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yhteistyötä</a:t>
            </a:r>
            <a:r>
              <a:rPr lang="en-US" altLang="fi-FI" sz="2000" dirty="0">
                <a:solidFill>
                  <a:schemeClr val="bg1"/>
                </a:solidFill>
              </a:rPr>
              <a:t> (</a:t>
            </a:r>
            <a:r>
              <a:rPr lang="en-US" altLang="fi-FI" sz="2000" dirty="0" err="1">
                <a:solidFill>
                  <a:schemeClr val="bg1"/>
                </a:solidFill>
              </a:rPr>
              <a:t>jalka</a:t>
            </a:r>
            <a:r>
              <a:rPr lang="en-US" altLang="fi-FI" sz="2000" dirty="0">
                <a:solidFill>
                  <a:schemeClr val="bg1"/>
                </a:solidFill>
              </a:rPr>
              <a:t>- ja </a:t>
            </a:r>
            <a:r>
              <a:rPr lang="en-US" altLang="fi-FI" sz="2000" dirty="0" err="1">
                <a:solidFill>
                  <a:schemeClr val="bg1"/>
                </a:solidFill>
              </a:rPr>
              <a:t>ratsuväki</a:t>
            </a:r>
            <a:r>
              <a:rPr lang="en-US" altLang="fi-FI" sz="2000" dirty="0">
                <a:solidFill>
                  <a:schemeClr val="bg1"/>
                </a:solidFill>
              </a:rPr>
              <a:t> + </a:t>
            </a:r>
            <a:r>
              <a:rPr lang="en-US" altLang="fi-FI" sz="2000" dirty="0" err="1">
                <a:solidFill>
                  <a:schemeClr val="bg1"/>
                </a:solidFill>
              </a:rPr>
              <a:t>tykistö</a:t>
            </a:r>
            <a:r>
              <a:rPr lang="en-US" altLang="fi-FI" sz="2000" dirty="0">
                <a:solidFill>
                  <a:schemeClr val="bg1"/>
                </a:solidFill>
              </a:rPr>
              <a:t>)</a:t>
            </a:r>
          </a:p>
          <a:p>
            <a:pPr marL="1099566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/>
                </a:solidFill>
              </a:rPr>
              <a:t>Koulutetut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aatelisupseerit</a:t>
            </a:r>
            <a:endParaRPr lang="en-US" altLang="fi-FI" sz="2000" dirty="0">
              <a:solidFill>
                <a:schemeClr val="bg1"/>
              </a:solidFill>
            </a:endParaRPr>
          </a:p>
          <a:p>
            <a:pPr marL="813816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i-FI" sz="2000" dirty="0">
              <a:solidFill>
                <a:schemeClr val="bg1"/>
              </a:solidFill>
            </a:endParaRPr>
          </a:p>
          <a:p>
            <a:pPr marL="89154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/>
                </a:solidFill>
              </a:rPr>
              <a:t>Sodankäynnin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haasteina</a:t>
            </a:r>
            <a:r>
              <a:rPr lang="en-US" altLang="fi-FI" sz="2000" dirty="0">
                <a:solidFill>
                  <a:schemeClr val="bg1"/>
                </a:solidFill>
              </a:rPr>
              <a:t> ja </a:t>
            </a:r>
            <a:r>
              <a:rPr lang="en-US" altLang="fi-FI" sz="2000" dirty="0" err="1">
                <a:solidFill>
                  <a:schemeClr val="bg1"/>
                </a:solidFill>
              </a:rPr>
              <a:t>seurauksina</a:t>
            </a:r>
            <a:endParaRPr lang="en-US" altLang="fi-FI" sz="2000" dirty="0">
              <a:solidFill>
                <a:schemeClr val="bg1"/>
              </a:solidFill>
            </a:endParaRPr>
          </a:p>
          <a:p>
            <a:pPr marL="134874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/>
                </a:solidFill>
              </a:rPr>
              <a:t>julmuudet</a:t>
            </a:r>
            <a:endParaRPr lang="en-US" altLang="fi-FI" sz="2000" dirty="0">
              <a:solidFill>
                <a:schemeClr val="bg1"/>
              </a:solidFill>
            </a:endParaRPr>
          </a:p>
          <a:p>
            <a:pPr marL="134874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/>
                </a:solidFill>
              </a:rPr>
              <a:t>huollon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toimimattomuus</a:t>
            </a:r>
            <a:endParaRPr lang="en-US" altLang="fi-FI" sz="2000" dirty="0">
              <a:solidFill>
                <a:schemeClr val="bg1"/>
              </a:solidFill>
            </a:endParaRPr>
          </a:p>
          <a:p>
            <a:pPr marL="134874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/>
                </a:solidFill>
              </a:rPr>
              <a:t>hygienian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heikko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taso</a:t>
            </a:r>
            <a:r>
              <a:rPr lang="en-US" altLang="fi-FI" sz="2000" dirty="0">
                <a:solidFill>
                  <a:schemeClr val="bg1"/>
                </a:solidFill>
              </a:rPr>
              <a:t> ja </a:t>
            </a:r>
            <a:r>
              <a:rPr lang="en-US" altLang="fi-FI" sz="2000" dirty="0" err="1">
                <a:solidFill>
                  <a:schemeClr val="bg1"/>
                </a:solidFill>
              </a:rPr>
              <a:t>taudit</a:t>
            </a:r>
            <a:endParaRPr lang="en-US" altLang="fi-FI" sz="2000" dirty="0">
              <a:solidFill>
                <a:schemeClr val="bg1"/>
              </a:solidFill>
            </a:endParaRPr>
          </a:p>
          <a:p>
            <a:pPr marL="134874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/>
                </a:solidFill>
              </a:rPr>
              <a:t>kotimaassa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talonpoikien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verorasituksen</a:t>
            </a:r>
            <a:r>
              <a:rPr lang="en-US" altLang="fi-FI" sz="2000" dirty="0">
                <a:solidFill>
                  <a:schemeClr val="bg1"/>
                </a:solidFill>
              </a:rPr>
              <a:t> </a:t>
            </a:r>
            <a:r>
              <a:rPr lang="en-US" altLang="fi-FI" sz="2000" dirty="0" err="1">
                <a:solidFill>
                  <a:schemeClr val="bg1"/>
                </a:solidFill>
              </a:rPr>
              <a:t>kasvu</a:t>
            </a:r>
            <a:endParaRPr lang="en-US" altLang="fi-FI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Kuva 9" descr="Kuva, joka sisältää kohteen pöytä">
            <a:extLst>
              <a:ext uri="{FF2B5EF4-FFF2-40B4-BE49-F238E27FC236}">
                <a16:creationId xmlns:a16="http://schemas.microsoft.com/office/drawing/2014/main" id="{43D7E934-A3D0-0A4B-91E5-8C0BA0DA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52" y="73151"/>
            <a:ext cx="3816480" cy="209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6B45835-3DB7-4D95-9290-E7C2C3AD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BA86C3D-5E02-4EC9-A07B-6786E96EC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A1BCCA4-FEFE-4004-9DD5-96DC53BFB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9025533-FEDC-498B-B634-AACB9C542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BCB9B21-6FC4-4E75-9B78-CBF71076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65F2E95-7169-4456-9FD1-FD404A2B1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C39C303-7680-46A4-83C1-D77C74DEA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Kuva 7" descr="Kuva, joka sisältää kohteen teksti, seinä, sisä, kirja&#10;&#10;Kuvaus luotu automaattisesti">
            <a:extLst>
              <a:ext uri="{FF2B5EF4-FFF2-40B4-BE49-F238E27FC236}">
                <a16:creationId xmlns:a16="http://schemas.microsoft.com/office/drawing/2014/main" id="{A1E2397C-B059-A76A-63F3-D68843BA1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r="4302" b="-2"/>
          <a:stretch/>
        </p:blipFill>
        <p:spPr>
          <a:xfrm>
            <a:off x="799192" y="42777"/>
            <a:ext cx="3354103" cy="2559813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Kuva 11" descr="Kuva, joka sisältää kohteen teksti, ulko, seisominen, ryhmä&#10;&#10;Kuvaus luotu automaattisesti">
            <a:extLst>
              <a:ext uri="{FF2B5EF4-FFF2-40B4-BE49-F238E27FC236}">
                <a16:creationId xmlns:a16="http://schemas.microsoft.com/office/drawing/2014/main" id="{DD383514-3520-F05E-7EAC-F5EF51DAE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r="7517" b="-2"/>
          <a:stretch/>
        </p:blipFill>
        <p:spPr>
          <a:xfrm>
            <a:off x="4949439" y="77288"/>
            <a:ext cx="7171026" cy="418503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FCB5A287-2140-8846-E0AD-C0E267111C1E}"/>
              </a:ext>
            </a:extLst>
          </p:cNvPr>
          <p:cNvSpPr txBox="1"/>
          <p:nvPr/>
        </p:nvSpPr>
        <p:spPr>
          <a:xfrm>
            <a:off x="-89872" y="2679217"/>
            <a:ext cx="5115732" cy="39694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 err="1">
                <a:solidFill>
                  <a:schemeClr val="bg1"/>
                </a:solidFill>
              </a:rPr>
              <a:t>Suurvalta-asema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sinetöityi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sotkeutumisella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keskieurooppalaiseen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i="1" dirty="0">
                <a:solidFill>
                  <a:schemeClr val="bg1"/>
                </a:solidFill>
              </a:rPr>
              <a:t>30-vuotiseen </a:t>
            </a:r>
            <a:r>
              <a:rPr lang="en-US" altLang="fi-FI" sz="2200" i="1" dirty="0" err="1">
                <a:solidFill>
                  <a:schemeClr val="bg1"/>
                </a:solidFill>
              </a:rPr>
              <a:t>sotaan</a:t>
            </a:r>
            <a:r>
              <a:rPr lang="en-US" altLang="fi-FI" sz="2200" i="1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Kustaa</a:t>
            </a:r>
            <a:r>
              <a:rPr lang="en-US" altLang="fi-FI" sz="2200" dirty="0">
                <a:solidFill>
                  <a:schemeClr val="bg1"/>
                </a:solidFill>
              </a:rPr>
              <a:t> II </a:t>
            </a:r>
            <a:r>
              <a:rPr lang="en-US" altLang="fi-FI" sz="2200" dirty="0" err="1">
                <a:solidFill>
                  <a:schemeClr val="bg1"/>
                </a:solidFill>
              </a:rPr>
              <a:t>Aadolfin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johdolla</a:t>
            </a:r>
            <a:endParaRPr lang="en-US" altLang="fi-FI" sz="2200" dirty="0">
              <a:solidFill>
                <a:schemeClr val="bg1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 err="1">
                <a:solidFill>
                  <a:schemeClr val="bg1"/>
                </a:solidFill>
              </a:rPr>
              <a:t>kuninkaan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halu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puolustaa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protestantteja</a:t>
            </a:r>
            <a:r>
              <a:rPr lang="en-US" altLang="fi-FI" sz="2200" dirty="0">
                <a:solidFill>
                  <a:schemeClr val="bg1"/>
                </a:solidFill>
              </a:rPr>
              <a:t> ja ”</a:t>
            </a:r>
            <a:r>
              <a:rPr lang="en-US" altLang="fi-FI" sz="2200" dirty="0" err="1">
                <a:solidFill>
                  <a:schemeClr val="bg1"/>
                </a:solidFill>
              </a:rPr>
              <a:t>pelastaa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protestanttinen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maailma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katolisten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kynsistä</a:t>
            </a:r>
            <a:r>
              <a:rPr lang="en-US" altLang="fi-FI" sz="2200" dirty="0">
                <a:solidFill>
                  <a:schemeClr val="bg1"/>
                </a:solidFill>
              </a:rPr>
              <a:t>”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dirty="0" err="1">
                <a:solidFill>
                  <a:schemeClr val="bg1"/>
                </a:solidFill>
              </a:rPr>
              <a:t>ulkomaiden</a:t>
            </a:r>
            <a:r>
              <a:rPr lang="en-US" altLang="fi-FI" sz="2200" dirty="0">
                <a:solidFill>
                  <a:schemeClr val="bg1"/>
                </a:solidFill>
              </a:rPr>
              <a:t> (</a:t>
            </a:r>
            <a:r>
              <a:rPr lang="en-US" altLang="fi-FI" sz="2200" dirty="0" err="1">
                <a:solidFill>
                  <a:schemeClr val="bg1"/>
                </a:solidFill>
              </a:rPr>
              <a:t>Ranska</a:t>
            </a:r>
            <a:r>
              <a:rPr lang="en-US" altLang="fi-FI" sz="2200" dirty="0">
                <a:solidFill>
                  <a:schemeClr val="bg1"/>
                </a:solidFill>
              </a:rPr>
              <a:t>/</a:t>
            </a:r>
            <a:r>
              <a:rPr lang="en-US" altLang="fi-FI" sz="2200" dirty="0" err="1">
                <a:solidFill>
                  <a:schemeClr val="bg1"/>
                </a:solidFill>
              </a:rPr>
              <a:t>Hollanti</a:t>
            </a:r>
            <a:r>
              <a:rPr lang="en-US" altLang="fi-FI" sz="2200" dirty="0">
                <a:solidFill>
                  <a:schemeClr val="bg1"/>
                </a:solidFill>
              </a:rPr>
              <a:t>) </a:t>
            </a:r>
            <a:r>
              <a:rPr lang="en-US" altLang="fi-FI" sz="2200" dirty="0" err="1">
                <a:solidFill>
                  <a:schemeClr val="bg1"/>
                </a:solidFill>
              </a:rPr>
              <a:t>rahoitus</a:t>
            </a:r>
            <a:r>
              <a:rPr lang="en-US" altLang="fi-FI" sz="2200" dirty="0">
                <a:solidFill>
                  <a:schemeClr val="bg1"/>
                </a:solidFill>
              </a:rPr>
              <a:t> ja </a:t>
            </a:r>
            <a:r>
              <a:rPr lang="en-US" altLang="fi-FI" sz="2200" dirty="0" err="1">
                <a:solidFill>
                  <a:schemeClr val="bg1"/>
                </a:solidFill>
              </a:rPr>
              <a:t>ulkomaalaiset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palkkasotilaat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avainasemassa</a:t>
            </a:r>
            <a:r>
              <a:rPr lang="en-US" altLang="fi-FI" sz="2200" dirty="0">
                <a:solidFill>
                  <a:schemeClr val="bg1"/>
                </a:solidFill>
              </a:rPr>
              <a:t> (</a:t>
            </a:r>
            <a:r>
              <a:rPr lang="en-US" altLang="fi-FI" sz="2200" dirty="0" err="1">
                <a:solidFill>
                  <a:schemeClr val="bg1"/>
                </a:solidFill>
              </a:rPr>
              <a:t>vrt</a:t>
            </a:r>
            <a:r>
              <a:rPr lang="en-US" altLang="fi-FI" sz="2200" dirty="0">
                <a:solidFill>
                  <a:schemeClr val="bg1"/>
                </a:solidFill>
              </a:rPr>
              <a:t>. </a:t>
            </a:r>
            <a:r>
              <a:rPr lang="en-US" altLang="fi-FI" sz="2200" dirty="0" err="1">
                <a:solidFill>
                  <a:schemeClr val="bg1"/>
                </a:solidFill>
              </a:rPr>
              <a:t>historiapoliittinen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i="1" dirty="0" err="1">
                <a:solidFill>
                  <a:schemeClr val="bg1"/>
                </a:solidFill>
              </a:rPr>
              <a:t>hakkapeliittamyytti</a:t>
            </a:r>
            <a:r>
              <a:rPr lang="en-US" altLang="fi-FI" sz="2200" dirty="0">
                <a:solidFill>
                  <a:schemeClr val="bg1"/>
                </a:solidFill>
              </a:rPr>
              <a:t>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200" i="1" dirty="0" err="1">
                <a:solidFill>
                  <a:schemeClr val="bg1"/>
                </a:solidFill>
              </a:rPr>
              <a:t>Westfalenin</a:t>
            </a:r>
            <a:r>
              <a:rPr lang="en-US" altLang="fi-FI" sz="2200" i="1" dirty="0">
                <a:solidFill>
                  <a:schemeClr val="bg1"/>
                </a:solidFill>
              </a:rPr>
              <a:t> </a:t>
            </a:r>
            <a:r>
              <a:rPr lang="en-US" altLang="fi-FI" sz="2200" i="1" dirty="0" err="1">
                <a:solidFill>
                  <a:schemeClr val="bg1"/>
                </a:solidFill>
              </a:rPr>
              <a:t>Rauhassa</a:t>
            </a:r>
            <a:r>
              <a:rPr lang="en-US" altLang="fi-FI" sz="2200" i="1" dirty="0">
                <a:solidFill>
                  <a:schemeClr val="bg1"/>
                </a:solidFill>
              </a:rPr>
              <a:t> 1648 </a:t>
            </a:r>
            <a:r>
              <a:rPr lang="en-US" altLang="fi-FI" sz="2200" dirty="0" err="1">
                <a:solidFill>
                  <a:schemeClr val="bg1"/>
                </a:solidFill>
              </a:rPr>
              <a:t>alueita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Pohjois-Saksasta</a:t>
            </a:r>
            <a:r>
              <a:rPr lang="en-US" altLang="fi-FI" sz="2200" dirty="0">
                <a:solidFill>
                  <a:schemeClr val="bg1"/>
                </a:solidFill>
              </a:rPr>
              <a:t> -&gt; </a:t>
            </a:r>
            <a:r>
              <a:rPr lang="en-US" altLang="fi-FI" sz="2200" dirty="0" err="1">
                <a:solidFill>
                  <a:schemeClr val="bg1"/>
                </a:solidFill>
              </a:rPr>
              <a:t>Ruotsi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dirty="0" err="1">
                <a:solidFill>
                  <a:schemeClr val="bg1"/>
                </a:solidFill>
              </a:rPr>
              <a:t>suurimmillaan</a:t>
            </a:r>
            <a:r>
              <a:rPr lang="en-US" altLang="fi-FI" sz="2200" dirty="0">
                <a:solidFill>
                  <a:schemeClr val="bg1"/>
                </a:solidFill>
              </a:rPr>
              <a:t> ja </a:t>
            </a:r>
            <a:r>
              <a:rPr lang="en-US" altLang="fi-FI" sz="2200" dirty="0" err="1">
                <a:solidFill>
                  <a:schemeClr val="bg1"/>
                </a:solidFill>
              </a:rPr>
              <a:t>vauraimmillaan</a:t>
            </a:r>
            <a:r>
              <a:rPr lang="en-US" altLang="fi-FI" sz="2200" dirty="0">
                <a:solidFill>
                  <a:schemeClr val="bg1"/>
                </a:solidFill>
              </a:rPr>
              <a:t> </a:t>
            </a:r>
            <a:r>
              <a:rPr lang="en-US" altLang="fi-FI" sz="2200" i="1" dirty="0" err="1">
                <a:solidFill>
                  <a:schemeClr val="bg1"/>
                </a:solidFill>
              </a:rPr>
              <a:t>Roskilden</a:t>
            </a:r>
            <a:r>
              <a:rPr lang="en-US" altLang="fi-FI" sz="2200" i="1" dirty="0">
                <a:solidFill>
                  <a:schemeClr val="bg1"/>
                </a:solidFill>
              </a:rPr>
              <a:t> </a:t>
            </a:r>
            <a:r>
              <a:rPr lang="en-US" altLang="fi-FI" sz="2200" i="1" dirty="0" err="1">
                <a:solidFill>
                  <a:schemeClr val="bg1"/>
                </a:solidFill>
              </a:rPr>
              <a:t>rauhan</a:t>
            </a:r>
            <a:r>
              <a:rPr lang="en-US" altLang="fi-FI" sz="2200" i="1" dirty="0">
                <a:solidFill>
                  <a:schemeClr val="bg1"/>
                </a:solidFill>
              </a:rPr>
              <a:t> 1658 </a:t>
            </a:r>
            <a:r>
              <a:rPr lang="en-US" altLang="fi-FI" sz="2200" dirty="0" err="1">
                <a:solidFill>
                  <a:schemeClr val="bg1"/>
                </a:solidFill>
              </a:rPr>
              <a:t>jälkeen</a:t>
            </a:r>
            <a:endParaRPr lang="en-US" altLang="fi-FI" sz="22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kartta">
            <a:extLst>
              <a:ext uri="{FF2B5EF4-FFF2-40B4-BE49-F238E27FC236}">
                <a16:creationId xmlns:a16="http://schemas.microsoft.com/office/drawing/2014/main" id="{95E4D800-E218-8A33-8FA4-BC776F57F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100261"/>
            <a:ext cx="4724400" cy="663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9B907B-F9A2-45A5-BDBA-C371127CA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96BFE0-891C-C7C1-0273-160B62C5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588" y="0"/>
            <a:ext cx="7721411" cy="828675"/>
          </a:xfrm>
        </p:spPr>
        <p:txBody>
          <a:bodyPr anchor="t">
            <a:normAutofit/>
          </a:bodyPr>
          <a:lstStyle/>
          <a:p>
            <a:r>
              <a:rPr lang="fi-FI" sz="3600" b="1" dirty="0"/>
              <a:t>Suurvalta-ajan hallinnolliset uudistukset</a:t>
            </a:r>
          </a:p>
        </p:txBody>
      </p:sp>
      <p:pic>
        <p:nvPicPr>
          <p:cNvPr id="5" name="Kuva 4" descr="Kuva, joka sisältää kohteen ruoho, taivas, ulko, rakennus&#10;&#10;Kuvaus luotu automaattisesti">
            <a:extLst>
              <a:ext uri="{FF2B5EF4-FFF2-40B4-BE49-F238E27FC236}">
                <a16:creationId xmlns:a16="http://schemas.microsoft.com/office/drawing/2014/main" id="{12832A8C-6346-CD9B-BDCF-FD562D0FD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r="13915" b="1"/>
          <a:stretch/>
        </p:blipFill>
        <p:spPr>
          <a:xfrm>
            <a:off x="442912" y="-9525"/>
            <a:ext cx="3584766" cy="6867525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FC72A6E7-EEB3-4011-AFDE-5D01CF93E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8CD93300-52E3-4A04-AB11-4E86A29BE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070E88-3BAE-BDD6-A006-3E7ACEDC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25" y="828675"/>
            <a:ext cx="8639175" cy="6029325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834390" lvl="1" indent="-285750"/>
            <a:r>
              <a:rPr lang="fi-FI" altLang="fi-FI" sz="2000" dirty="0"/>
              <a:t>Keskushallintoa kasvatettiin, tehostettiin ja uudistettiin Kustaa II Aadolfin aloitteesta ja kansleri Axel </a:t>
            </a:r>
            <a:r>
              <a:rPr lang="fi-FI" altLang="fi-FI" sz="2000" dirty="0" err="1"/>
              <a:t>Oxenstiernan</a:t>
            </a:r>
            <a:r>
              <a:rPr lang="fi-FI" altLang="fi-FI" sz="2000" dirty="0"/>
              <a:t> johdolla -&gt; Euroopan tehokkain hallintomalli, joka teki Ruotsista ”valtion”</a:t>
            </a:r>
          </a:p>
          <a:p>
            <a:pPr marL="548640" lvl="1" indent="0">
              <a:buNone/>
            </a:pPr>
            <a:endParaRPr lang="fi-FI" altLang="fi-FI" sz="2000" dirty="0"/>
          </a:p>
          <a:p>
            <a:pPr marL="1291590" lvl="2" indent="-285750"/>
            <a:r>
              <a:rPr lang="fi-FI" altLang="fi-FI" i="1" u="sng" dirty="0"/>
              <a:t>kuningas</a:t>
            </a:r>
            <a:r>
              <a:rPr lang="fi-FI" altLang="fi-FI" dirty="0"/>
              <a:t> ja </a:t>
            </a:r>
            <a:r>
              <a:rPr lang="fi-FI" altLang="fi-FI" i="1" u="sng" dirty="0"/>
              <a:t>valtaneuvosto</a:t>
            </a:r>
            <a:r>
              <a:rPr lang="fi-FI" altLang="fi-FI" i="1" dirty="0"/>
              <a:t> </a:t>
            </a:r>
            <a:r>
              <a:rPr lang="fi-FI" altLang="fi-FI" dirty="0"/>
              <a:t>päättivät yhdessä sodan aloittamisesta ja lakien säätämisestä -&gt; valtaneuvoston valtaa lisäsivät myöhemmin mm. kuninkaan poissaolot ja </a:t>
            </a:r>
            <a:r>
              <a:rPr lang="fi-FI" altLang="fi-FI" i="1" dirty="0"/>
              <a:t>holhoojahallituksena</a:t>
            </a:r>
            <a:r>
              <a:rPr lang="fi-FI" altLang="fi-FI" dirty="0"/>
              <a:t> (Kristiina, Kaarle XI) toimiminen</a:t>
            </a:r>
          </a:p>
          <a:p>
            <a:pPr marL="1005840" lvl="2" indent="0">
              <a:buNone/>
            </a:pPr>
            <a:endParaRPr lang="fi-FI" altLang="fi-FI" dirty="0"/>
          </a:p>
          <a:p>
            <a:pPr marL="1291590" lvl="2" indent="-285750"/>
            <a:r>
              <a:rPr lang="fi-FI" altLang="fi-FI" dirty="0"/>
              <a:t>keskushallinnon alaiset </a:t>
            </a:r>
            <a:r>
              <a:rPr lang="fi-FI" altLang="fi-FI" i="1" u="sng" dirty="0"/>
              <a:t>kollegiot</a:t>
            </a:r>
            <a:r>
              <a:rPr lang="fi-FI" altLang="fi-FI" i="1" dirty="0"/>
              <a:t> </a:t>
            </a:r>
            <a:r>
              <a:rPr lang="fi-FI" altLang="fi-FI" dirty="0"/>
              <a:t>(= ”ministeriöt”) Tukholmaan</a:t>
            </a:r>
          </a:p>
          <a:p>
            <a:pPr marL="1748790" lvl="3" indent="-285750"/>
            <a:r>
              <a:rPr lang="fi-FI" altLang="fi-FI" sz="2000" i="1" u="sng" dirty="0"/>
              <a:t>kanslian</a:t>
            </a:r>
            <a:r>
              <a:rPr lang="fi-FI" altLang="fi-FI" sz="2000" i="1" dirty="0"/>
              <a:t> </a:t>
            </a:r>
            <a:r>
              <a:rPr lang="fi-FI" altLang="fi-FI" sz="2000" dirty="0"/>
              <a:t>(kirjeenvaihto, ulkopolitiikka) ja </a:t>
            </a:r>
            <a:r>
              <a:rPr lang="fi-FI" altLang="fi-FI" sz="2000" i="1" u="sng" dirty="0"/>
              <a:t>kamarin</a:t>
            </a:r>
            <a:r>
              <a:rPr lang="fi-FI" altLang="fi-FI" sz="2000" i="1" dirty="0"/>
              <a:t> </a:t>
            </a:r>
            <a:r>
              <a:rPr lang="fi-FI" altLang="fi-FI" sz="2000" dirty="0"/>
              <a:t>(verotus ja budjetti) työnjakoa selkiytettiin</a:t>
            </a:r>
          </a:p>
          <a:p>
            <a:pPr marL="1748790" lvl="3" indent="-285750"/>
            <a:r>
              <a:rPr lang="fi-FI" altLang="fi-FI" sz="2000" i="1" u="sng" dirty="0"/>
              <a:t>Svean hovioikeus </a:t>
            </a:r>
            <a:r>
              <a:rPr lang="fi-FI" altLang="fi-FI" sz="2000" dirty="0"/>
              <a:t>vastasi koko valtakunnan oikeusasioista ja valvoi paikallisia tuomioistuimia -&gt; myöhemmin hovioikeuksien määrää lisättiin (mm. Turku 1623)</a:t>
            </a:r>
          </a:p>
          <a:p>
            <a:pPr marL="1748790" lvl="3" indent="-285750"/>
            <a:r>
              <a:rPr lang="fi-FI" altLang="fi-FI" sz="2000" dirty="0"/>
              <a:t>asiantuntijavallan (</a:t>
            </a:r>
            <a:r>
              <a:rPr lang="fi-FI" altLang="fi-FI" sz="2000" i="1" dirty="0"/>
              <a:t>asessorit</a:t>
            </a:r>
            <a:r>
              <a:rPr lang="fi-FI" altLang="fi-FI" sz="2000" dirty="0"/>
              <a:t>) hyödyntäminen</a:t>
            </a:r>
          </a:p>
          <a:p>
            <a:pPr marL="1748790" lvl="3" indent="-285750"/>
            <a:r>
              <a:rPr lang="fi-FI" altLang="fi-FI" sz="2000" dirty="0"/>
              <a:t>virka-aatelin synty ja kasvava tarve</a:t>
            </a:r>
          </a:p>
          <a:p>
            <a:pPr marL="1463040" lvl="3" indent="0">
              <a:buNone/>
            </a:pPr>
            <a:endParaRPr lang="fi-FI" altLang="fi-FI" sz="2000" dirty="0"/>
          </a:p>
          <a:p>
            <a:pPr marL="1291590" lvl="2" indent="-285750"/>
            <a:r>
              <a:rPr lang="fi-FI" altLang="fi-FI" dirty="0"/>
              <a:t>kuningas kutsui </a:t>
            </a:r>
            <a:r>
              <a:rPr lang="fi-FI" altLang="fi-FI" i="1" u="sng" dirty="0"/>
              <a:t>säätyvaltiopäivät</a:t>
            </a:r>
            <a:r>
              <a:rPr lang="fi-FI" altLang="fi-FI" dirty="0"/>
              <a:t> koolle Tukholmaan tarvittaessa (sotaväenotot ja verotus) ja 1660 eteenpäin säännöllisesti -&gt; talonpoikien poikkeuksellisen merkittävä rooli muihin maihin verrattuna</a:t>
            </a:r>
          </a:p>
          <a:p>
            <a:endParaRPr lang="fi-FI" sz="11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980A9A-41D8-89F6-1EDC-668C39A5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40"/>
            <a:ext cx="4892040" cy="484632"/>
          </a:xfrm>
        </p:spPr>
        <p:txBody>
          <a:bodyPr anchor="b">
            <a:normAutofit fontScale="90000"/>
          </a:bodyPr>
          <a:lstStyle/>
          <a:p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62813E-5D4F-D86C-5E9D-AD21C588E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0778" y="898398"/>
            <a:ext cx="6074171" cy="4664202"/>
          </a:xfrm>
        </p:spPr>
        <p:txBody>
          <a:bodyPr anchor="t">
            <a:normAutofit/>
          </a:bodyPr>
          <a:lstStyle/>
          <a:p>
            <a:pPr marL="834390" lvl="1" indent="-285750"/>
            <a:r>
              <a:rPr lang="fi-FI" altLang="fi-FI" sz="2000" dirty="0"/>
              <a:t>Paikallishallintoa kehitettiin</a:t>
            </a:r>
          </a:p>
          <a:p>
            <a:pPr marL="1291590" lvl="2" indent="-285750"/>
            <a:r>
              <a:rPr lang="fi-FI" altLang="fi-FI" dirty="0"/>
              <a:t>Keskiaikaisista</a:t>
            </a:r>
            <a:r>
              <a:rPr lang="fi-FI" altLang="fi-FI" i="1" dirty="0"/>
              <a:t> linnalääneistä </a:t>
            </a:r>
            <a:r>
              <a:rPr lang="fi-FI" altLang="fi-FI" dirty="0"/>
              <a:t>siirryttiin </a:t>
            </a:r>
            <a:r>
              <a:rPr lang="fi-FI" altLang="fi-FI" i="1" dirty="0"/>
              <a:t>maaherrojen</a:t>
            </a:r>
            <a:r>
              <a:rPr lang="fi-FI" altLang="fi-FI" dirty="0"/>
              <a:t> johtamiin </a:t>
            </a:r>
            <a:r>
              <a:rPr lang="fi-FI" altLang="fi-FI" i="1" dirty="0"/>
              <a:t>lääneihin</a:t>
            </a:r>
            <a:r>
              <a:rPr lang="fi-FI" altLang="fi-FI" dirty="0"/>
              <a:t> (4 Suomessa)</a:t>
            </a:r>
          </a:p>
          <a:p>
            <a:pPr marL="1291590" lvl="2" indent="-285750"/>
            <a:r>
              <a:rPr lang="fi-FI" altLang="fi-FI" dirty="0"/>
              <a:t>Läänit jakautuivat edelleen </a:t>
            </a:r>
            <a:r>
              <a:rPr lang="fi-FI" altLang="fi-FI" i="1" dirty="0"/>
              <a:t>voutien</a:t>
            </a:r>
            <a:r>
              <a:rPr lang="fi-FI" altLang="fi-FI" dirty="0"/>
              <a:t> johtamiin </a:t>
            </a:r>
            <a:r>
              <a:rPr lang="fi-FI" altLang="fi-FI" i="1" dirty="0"/>
              <a:t>kihlakuntiin </a:t>
            </a:r>
            <a:r>
              <a:rPr lang="fi-FI" altLang="fi-FI" dirty="0"/>
              <a:t>ja edelleen </a:t>
            </a:r>
            <a:r>
              <a:rPr lang="fi-FI" altLang="fi-FI" i="1" dirty="0"/>
              <a:t>nimismiesten</a:t>
            </a:r>
            <a:r>
              <a:rPr lang="fi-FI" altLang="fi-FI" dirty="0"/>
              <a:t> vastaamiin </a:t>
            </a:r>
            <a:r>
              <a:rPr lang="fi-FI" altLang="fi-FI" i="1" dirty="0"/>
              <a:t>hallintopitäjiin</a:t>
            </a:r>
          </a:p>
          <a:p>
            <a:endParaRPr lang="fi-FI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3EB3E26D-B682-F440-DCEA-4DD89ABC3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66" y="576072"/>
            <a:ext cx="430053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13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C8E3016-6AEA-4714-6CDA-422C34FBA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8" y="0"/>
            <a:ext cx="10815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366</Words>
  <Application>Microsoft Office PowerPoint</Application>
  <PresentationFormat>Laajakuva</PresentationFormat>
  <Paragraphs>45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Office-teema</vt:lpstr>
      <vt:lpstr>Ruotsi nousee suurvallaksi</vt:lpstr>
      <vt:lpstr>PowerPoint-esitys</vt:lpstr>
      <vt:lpstr>PowerPoint-esitys</vt:lpstr>
      <vt:lpstr>PowerPoint-esitys</vt:lpstr>
      <vt:lpstr>PowerPoint-esitys</vt:lpstr>
      <vt:lpstr>PowerPoint-esitys</vt:lpstr>
      <vt:lpstr>Suurvalta-ajan hallinnolliset uudistukset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Ruotsi nousee suurvallaksi</dc:title>
  <dc:creator>Mikko Niemi</dc:creator>
  <cp:lastModifiedBy>Mikko Niemi</cp:lastModifiedBy>
  <cp:revision>2</cp:revision>
  <dcterms:created xsi:type="dcterms:W3CDTF">2023-03-05T10:33:48Z</dcterms:created>
  <dcterms:modified xsi:type="dcterms:W3CDTF">2023-03-05T13:48:15Z</dcterms:modified>
</cp:coreProperties>
</file>