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10E6E-4E9B-8020-90F1-AE1BBC839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BCAD1F-D768-D38F-AF7E-21C70F5E8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18CA20-CF67-BB5E-B5AC-B056AD82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036613-0286-6003-C3EA-5331A8EC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95AEC8-53A7-3D72-2D1D-3E1C0B8D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296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750A96-7150-A7A8-BE45-83730118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A3F2882-C752-5417-C904-1A8CF7766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D5259A-9F3D-3BC4-D024-48C975A6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A38734-CC4A-A879-682F-ECDC75DA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2FD561-0802-90FB-5190-9CAA25B5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0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C36E003-ED35-E8DB-6A04-743113E72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F7000AA-BA58-8561-D0C7-7949C5BCA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87CBFF-104D-ACC2-C225-7B76C449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5A4171-D1F1-A9C1-F332-AA22A712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5A3F56-8C46-2EAD-4B5A-69B67023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0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8F420-CCA3-ECAC-F37F-96C3064F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2F12FD-AE45-7939-E1F1-25D7A2469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2B8BA7-E1FA-3BBF-D7AA-F461C6BE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200D46-974F-8ECA-C637-957292D6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C4D4E5-DACC-6236-F5CA-96949619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46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C042BB-EE4E-6FA1-1793-4A4A1189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EC1F03-282E-B3A9-619B-1177ABD67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74F015-B428-AB66-14E0-92D84234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4AE628-D6D6-753B-4504-944E1B21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E1FD26-BC2C-1965-B2A1-D22212BF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34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0C2F1D-448C-9A5E-293D-5FB56DD75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E9FA27-556A-A637-A135-B67E7DEEE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E2BAC6-3BD4-4126-7B56-24B2CCE2B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9BAAF38-1A7C-2CAE-B74A-A95F1B44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39816A1-EA78-C4B1-C005-4AEC54C0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C6B611-B304-C539-5D02-BFFB9178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93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8D82B-6022-F87A-595D-DBB802DB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8B0A7E-6C42-A67A-A1BA-E2E478526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321C4-F39D-621E-46D4-69DF5B39A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AAB6044-7502-8FA7-7928-55C3EA1BA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77BAEEA-C096-BD3D-783F-83E30E064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285436-6CBE-2B25-B4F7-FB08FB77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15169D-3094-F66A-8EE4-18EE04DC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7539CE4-FCDB-B35C-AF47-85E39C69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18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C0CFA9-9C2C-9602-EC0F-64FD2DF5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6E0E58-F7F6-5651-665C-A2420CF2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CA6067-BDC3-21E2-A996-78F9867A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465543-DC4E-0114-A90F-23B2ADF6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98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0D7BD45-FCA0-D9A9-A9F0-05AD5F88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3CEF01F-294F-219C-704A-8C0AD8BA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8D8F9F-FB37-241C-3B96-3BC41279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63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5F73B-A706-EC79-D24A-83175AC6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D35F30-9301-406B-A5A1-2ACA77DE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3A0380C-E6F6-61BB-B34B-DD1F0C118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121531-0C57-EAC5-BA22-977BC83B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2AD21A-A945-CA50-6667-17587A58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372C55-1BDE-5AF8-83B9-6391D37E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27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170512-4951-E843-DAFF-FD293F85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C590A7A-A22A-6F14-8B73-22CEDE747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31C5FA2-C8C7-6596-AD0C-B64C5F11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7D6D91-79A9-A1B4-FD71-DE33F40E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495BE2-99AA-0D32-8E7F-538C51BB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A050D4-058E-C482-6171-9BBB997C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15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916D862-DBCC-2AB4-AB9C-BAD6ED4B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D07C5D-735D-4C79-0E0B-44D3FE39C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0FCCF7-660A-901B-CC82-3FC6256B3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1F196-EACA-4E1D-82C9-E3137D84D3F1}" type="datetimeFigureOut">
              <a:rPr lang="fi-FI" smtClean="0"/>
              <a:t>10.3.2023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1D9D5B-7278-E353-7C74-335F7C0A3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16603-33C1-4B62-A938-1A85BB74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E64F-5F6A-4ABC-A4D3-1F809E7000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FFC9338-6823-542F-1996-3EC071AAD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5000">
                <a:solidFill>
                  <a:schemeClr val="bg1"/>
                </a:solidFill>
              </a:rPr>
              <a:t>Kuninkaan ja aatelin valtatasapaino 1600-luvulla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3170A8C-B5F9-ABAA-7005-14209F3C4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</a:rPr>
              <a:t>(Kpl 11)</a:t>
            </a:r>
          </a:p>
        </p:txBody>
      </p:sp>
    </p:spTree>
    <p:extLst>
      <p:ext uri="{BB962C8B-B14F-4D97-AF65-F5344CB8AC3E}">
        <p14:creationId xmlns:p14="http://schemas.microsoft.com/office/powerpoint/2010/main" val="23666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2D2D12-049C-B8B2-E34E-2C3EF75C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588" y="0"/>
            <a:ext cx="4225211" cy="1045029"/>
          </a:xfrm>
        </p:spPr>
        <p:txBody>
          <a:bodyPr>
            <a:normAutofit/>
          </a:bodyPr>
          <a:lstStyle/>
          <a:p>
            <a:r>
              <a:rPr lang="fi-FI" sz="3600" b="1" dirty="0"/>
              <a:t>Aatelin valta kasvaa</a:t>
            </a:r>
          </a:p>
        </p:txBody>
      </p:sp>
      <p:pic>
        <p:nvPicPr>
          <p:cNvPr id="5" name="Kuva 4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F1FD5148-1C6C-B0BB-EA8E-F3F03499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61990C-1B6E-62C6-3122-7B0C1957A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588" y="1045029"/>
            <a:ext cx="4926563" cy="5131934"/>
          </a:xfrm>
        </p:spPr>
        <p:txBody>
          <a:bodyPr>
            <a:normAutofit/>
          </a:bodyPr>
          <a:lstStyle/>
          <a:p>
            <a:r>
              <a:rPr lang="fi-FI" sz="2000" dirty="0"/>
              <a:t>1500-luvulla kireät välit aatelin ja kuninkaan välillä</a:t>
            </a:r>
          </a:p>
          <a:p>
            <a:r>
              <a:rPr lang="fi-FI" sz="2000" dirty="0"/>
              <a:t>1600-luvun alussa Kustaa II Aadolf lupasi hallita yhteistyössä valtaneuvoston ja valtiopäivien kanssa</a:t>
            </a:r>
          </a:p>
          <a:p>
            <a:pPr lvl="1"/>
            <a:r>
              <a:rPr lang="fi-FI" sz="2000" dirty="0"/>
              <a:t>Vahva valtio</a:t>
            </a:r>
          </a:p>
          <a:p>
            <a:pPr lvl="1"/>
            <a:r>
              <a:rPr lang="fi-FI" sz="2000" dirty="0"/>
              <a:t>Aatelin </a:t>
            </a:r>
            <a:r>
              <a:rPr lang="fi-FI" sz="2000" i="1" dirty="0"/>
              <a:t>privilegiot</a:t>
            </a:r>
            <a:r>
              <a:rPr lang="fi-FI" sz="2000" dirty="0"/>
              <a:t> irrotettiin ratsupalveluksesta -&gt; </a:t>
            </a:r>
            <a:r>
              <a:rPr lang="fi-FI" sz="2000" i="1" dirty="0"/>
              <a:t>läänitykset</a:t>
            </a:r>
            <a:r>
              <a:rPr lang="fi-FI" sz="2000" dirty="0"/>
              <a:t>, etuoikeudet ja ennen kaikkea yksinoikeus valtakunnan virkoihin</a:t>
            </a:r>
          </a:p>
          <a:p>
            <a:r>
              <a:rPr lang="fi-FI" sz="2000" dirty="0"/>
              <a:t>Aatelin valta kasvoi edelleen kuningatar Kristiinan aikana (1626-89)</a:t>
            </a:r>
          </a:p>
          <a:p>
            <a:pPr lvl="1"/>
            <a:r>
              <a:rPr lang="fi-FI" sz="2000" i="1" dirty="0"/>
              <a:t>Holhoojahallitus</a:t>
            </a:r>
            <a:r>
              <a:rPr lang="fi-FI" sz="2000" dirty="0"/>
              <a:t> ja </a:t>
            </a:r>
            <a:r>
              <a:rPr lang="fi-FI" sz="2000" i="1" dirty="0"/>
              <a:t>valtaneuvosto</a:t>
            </a:r>
            <a:r>
              <a:rPr lang="fi-FI" sz="2000" dirty="0"/>
              <a:t> voimakkaimmillaan</a:t>
            </a:r>
          </a:p>
          <a:p>
            <a:pPr lvl="1"/>
            <a:r>
              <a:rPr lang="fi-FI" sz="2000" dirty="0"/>
              <a:t>Avokätisyys (aatelisarvot ja läänitykset) </a:t>
            </a:r>
          </a:p>
        </p:txBody>
      </p:sp>
    </p:spTree>
    <p:extLst>
      <p:ext uri="{BB962C8B-B14F-4D97-AF65-F5344CB8AC3E}">
        <p14:creationId xmlns:p14="http://schemas.microsoft.com/office/powerpoint/2010/main" val="2304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2614EF2-8866-738A-C6B5-E4F81C5909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4E0A6-87B8-0DA5-7BCB-E44E3082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638" y="1"/>
            <a:ext cx="5228314" cy="466532"/>
          </a:xfrm>
        </p:spPr>
        <p:txBody>
          <a:bodyPr>
            <a:normAutofit fontScale="90000"/>
          </a:bodyPr>
          <a:lstStyle/>
          <a:p>
            <a:r>
              <a:rPr lang="fi-FI" sz="4000" b="1" dirty="0"/>
              <a:t>Kuninkaasta itsevaltias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9542B-F368-8B91-028F-3C300C38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701" y="597159"/>
            <a:ext cx="5589038" cy="5794309"/>
          </a:xfrm>
        </p:spPr>
        <p:txBody>
          <a:bodyPr>
            <a:noAutofit/>
          </a:bodyPr>
          <a:lstStyle/>
          <a:p>
            <a:r>
              <a:rPr lang="fi-FI" sz="2000" dirty="0"/>
              <a:t>Kristiinan serkku Kaarle X Kustaa tavoitteli </a:t>
            </a:r>
            <a:r>
              <a:rPr lang="fi-FI" sz="2000" i="1" dirty="0"/>
              <a:t>absolutismia </a:t>
            </a:r>
            <a:r>
              <a:rPr lang="fi-FI" sz="2000" dirty="0"/>
              <a:t>(itsevaltius) ja </a:t>
            </a:r>
            <a:r>
              <a:rPr lang="fi-FI" sz="2000" i="1" dirty="0"/>
              <a:t>reduktiota</a:t>
            </a:r>
            <a:r>
              <a:rPr lang="fi-FI" sz="2000" dirty="0"/>
              <a:t> (läänitysten palauttaminen) -&gt; jäi toteutumatta ja valtaa siirtyi takaisin ylhäisaatelille (Kaarle XI:n holhoojahallitus)</a:t>
            </a:r>
          </a:p>
          <a:p>
            <a:r>
              <a:rPr lang="fi-FI" sz="2000" dirty="0"/>
              <a:t>Kaarle XI (1655-97) toteutti valtaan noustuaan ns. </a:t>
            </a:r>
            <a:r>
              <a:rPr lang="fi-FI" sz="2000" i="1" dirty="0"/>
              <a:t>ison reduktion </a:t>
            </a:r>
            <a:r>
              <a:rPr lang="fi-FI" sz="2000" dirty="0"/>
              <a:t>sekä lopulta itsevaltiuden 1680- ja 90-luvuilla valtiopäivillä alempien säätyjen ja alemman aatelin tuella</a:t>
            </a:r>
          </a:p>
          <a:p>
            <a:pPr lvl="1"/>
            <a:r>
              <a:rPr lang="fi-FI" sz="2000" dirty="0"/>
              <a:t>80% läänityksistä palautui kruunulle</a:t>
            </a:r>
          </a:p>
          <a:p>
            <a:pPr lvl="1"/>
            <a:r>
              <a:rPr lang="fi-FI" sz="2000" dirty="0"/>
              <a:t>Talonpojat maksoivat veronsa tästedes kruunulle aatelin sijaan</a:t>
            </a:r>
          </a:p>
          <a:p>
            <a:pPr lvl="1"/>
            <a:r>
              <a:rPr lang="fi-FI" sz="2000" dirty="0"/>
              <a:t>Aatelin rooli entistä selvemmin virkapalvelua hallinnossa ja armeijassa</a:t>
            </a:r>
          </a:p>
          <a:p>
            <a:pPr lvl="1"/>
            <a:r>
              <a:rPr lang="fi-FI" sz="2000" dirty="0"/>
              <a:t>600 sukua aateloitiin</a:t>
            </a:r>
          </a:p>
          <a:p>
            <a:pPr lvl="1"/>
            <a:r>
              <a:rPr lang="fi-FI" sz="2000" dirty="0"/>
              <a:t>Kuninkaasta lopulta lakien yläpuolella oleva itsevaltias (oikeus jättää valtaneuvosto huomioimatta, säätää uusia lakeja ja veroja kuulematta valtiopäiviä)</a:t>
            </a:r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905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168</Words>
  <Application>Microsoft Office PowerPoint</Application>
  <PresentationFormat>Laajakuva</PresentationFormat>
  <Paragraphs>18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Kuninkaan ja aatelin valtatasapaino 1600-luvulla</vt:lpstr>
      <vt:lpstr>Aatelin valta kasvaa</vt:lpstr>
      <vt:lpstr>Kuninkaasta itsevaltias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Kuninkaan ja aatelin valtatasapaino 1600-luvulla</dc:title>
  <dc:creator>Mikko Niemi</dc:creator>
  <cp:lastModifiedBy>Niemi Mikko Samuli</cp:lastModifiedBy>
  <cp:revision>2</cp:revision>
  <dcterms:created xsi:type="dcterms:W3CDTF">2023-03-09T16:00:40Z</dcterms:created>
  <dcterms:modified xsi:type="dcterms:W3CDTF">2023-03-10T12:02:31Z</dcterms:modified>
</cp:coreProperties>
</file>