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72"/>
  </p:notesMasterIdLst>
  <p:sldIdLst>
    <p:sldId id="256" r:id="rId2"/>
    <p:sldId id="257" r:id="rId3"/>
    <p:sldId id="258" r:id="rId4"/>
    <p:sldId id="259" r:id="rId5"/>
    <p:sldId id="307" r:id="rId6"/>
    <p:sldId id="308" r:id="rId7"/>
    <p:sldId id="309" r:id="rId8"/>
    <p:sldId id="260" r:id="rId9"/>
    <p:sldId id="261" r:id="rId10"/>
    <p:sldId id="262" r:id="rId11"/>
    <p:sldId id="312" r:id="rId12"/>
    <p:sldId id="315" r:id="rId13"/>
    <p:sldId id="265" r:id="rId14"/>
    <p:sldId id="310" r:id="rId15"/>
    <p:sldId id="311" r:id="rId16"/>
    <p:sldId id="314" r:id="rId17"/>
    <p:sldId id="270" r:id="rId18"/>
    <p:sldId id="313" r:id="rId19"/>
    <p:sldId id="264" r:id="rId20"/>
    <p:sldId id="266" r:id="rId21"/>
    <p:sldId id="267" r:id="rId22"/>
    <p:sldId id="268" r:id="rId23"/>
    <p:sldId id="263" r:id="rId24"/>
    <p:sldId id="269" r:id="rId25"/>
    <p:sldId id="271" r:id="rId26"/>
    <p:sldId id="273" r:id="rId27"/>
    <p:sldId id="296" r:id="rId28"/>
    <p:sldId id="272" r:id="rId29"/>
    <p:sldId id="274" r:id="rId30"/>
    <p:sldId id="305" r:id="rId31"/>
    <p:sldId id="302" r:id="rId32"/>
    <p:sldId id="303" r:id="rId33"/>
    <p:sldId id="304" r:id="rId34"/>
    <p:sldId id="283" r:id="rId35"/>
    <p:sldId id="317" r:id="rId36"/>
    <p:sldId id="318" r:id="rId37"/>
    <p:sldId id="282" r:id="rId38"/>
    <p:sldId id="320" r:id="rId39"/>
    <p:sldId id="284" r:id="rId40"/>
    <p:sldId id="297" r:id="rId41"/>
    <p:sldId id="298" r:id="rId42"/>
    <p:sldId id="319" r:id="rId43"/>
    <p:sldId id="322" r:id="rId44"/>
    <p:sldId id="321" r:id="rId45"/>
    <p:sldId id="275" r:id="rId46"/>
    <p:sldId id="300" r:id="rId47"/>
    <p:sldId id="299" r:id="rId48"/>
    <p:sldId id="276" r:id="rId49"/>
    <p:sldId id="277" r:id="rId50"/>
    <p:sldId id="301" r:id="rId51"/>
    <p:sldId id="278" r:id="rId52"/>
    <p:sldId id="279" r:id="rId53"/>
    <p:sldId id="280" r:id="rId54"/>
    <p:sldId id="324" r:id="rId55"/>
    <p:sldId id="323" r:id="rId56"/>
    <p:sldId id="281" r:id="rId57"/>
    <p:sldId id="325" r:id="rId58"/>
    <p:sldId id="327" r:id="rId59"/>
    <p:sldId id="328" r:id="rId60"/>
    <p:sldId id="329" r:id="rId61"/>
    <p:sldId id="326" r:id="rId62"/>
    <p:sldId id="289" r:id="rId63"/>
    <p:sldId id="290" r:id="rId64"/>
    <p:sldId id="285" r:id="rId65"/>
    <p:sldId id="291" r:id="rId66"/>
    <p:sldId id="293" r:id="rId67"/>
    <p:sldId id="292" r:id="rId68"/>
    <p:sldId id="287" r:id="rId69"/>
    <p:sldId id="286" r:id="rId70"/>
    <p:sldId id="330" r:id="rId71"/>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1BEB01-5927-ED05-F2A4-240DA17550FE}" v="38" dt="2021-03-10T11:43:32.451"/>
    <p1510:client id="{4C127F25-79CB-BB24-1637-A440CEF94A2C}" v="1084" dt="2021-02-23T13:06:32.664"/>
    <p1510:client id="{8BEA046A-FC00-72F3-53B0-AE56C4E40F44}" v="3566" dt="2021-03-08T06:32:02.503"/>
    <p1510:client id="{8E1965E0-E714-F806-14DF-6EC333F9AA35}" v="641" dt="2021-03-09T13:14:29.405"/>
    <p1510:client id="{E85444A8-0608-7C3C-28BE-D67D32DD742A}" v="594" dt="2021-02-26T09:30:30.6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673"/>
  </p:normalViewPr>
  <p:slideViewPr>
    <p:cSldViewPr>
      <p:cViewPr varScale="1">
        <p:scale>
          <a:sx n="107" d="100"/>
          <a:sy n="107" d="100"/>
        </p:scale>
        <p:origin x="1528" y="176"/>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image" Target="../media/image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9A7DD0-C1BB-D14C-87FC-CAB303B4F8E7}" type="doc">
      <dgm:prSet loTypeId="urn:microsoft.com/office/officeart/2005/8/layout/vList3" loCatId="" qsTypeId="urn:microsoft.com/office/officeart/2005/8/quickstyle/simple1" qsCatId="simple" csTypeId="urn:microsoft.com/office/officeart/2005/8/colors/accent1_2" csCatId="accent1" phldr="1"/>
      <dgm:spPr/>
    </dgm:pt>
    <dgm:pt modelId="{BC39530A-9DAE-4440-A3A5-5D57C5E57AE6}">
      <dgm:prSet phldrT="[Teksti]"/>
      <dgm:spPr/>
      <dgm:t>
        <a:bodyPr/>
        <a:lstStyle/>
        <a:p>
          <a:r>
            <a:rPr lang="fi-FI" dirty="0"/>
            <a:t>Kuningas</a:t>
          </a:r>
        </a:p>
      </dgm:t>
    </dgm:pt>
    <dgm:pt modelId="{C83B48D1-495A-5B48-802C-2B351C759AD6}" type="parTrans" cxnId="{66ED2867-9428-6648-B3C1-738854BF8B1F}">
      <dgm:prSet/>
      <dgm:spPr/>
      <dgm:t>
        <a:bodyPr/>
        <a:lstStyle/>
        <a:p>
          <a:endParaRPr lang="fi-FI"/>
        </a:p>
      </dgm:t>
    </dgm:pt>
    <dgm:pt modelId="{F5BE71EA-7C2D-E649-A142-66EA922AB948}" type="sibTrans" cxnId="{66ED2867-9428-6648-B3C1-738854BF8B1F}">
      <dgm:prSet/>
      <dgm:spPr/>
      <dgm:t>
        <a:bodyPr/>
        <a:lstStyle/>
        <a:p>
          <a:endParaRPr lang="fi-FI"/>
        </a:p>
      </dgm:t>
    </dgm:pt>
    <dgm:pt modelId="{3D1C926F-9473-D247-8A72-BA4DF645CDE3}">
      <dgm:prSet phldrT="[Teksti]"/>
      <dgm:spPr/>
      <dgm:t>
        <a:bodyPr/>
        <a:lstStyle/>
        <a:p>
          <a:r>
            <a:rPr lang="fi-FI" dirty="0"/>
            <a:t>Laamanninoikeus</a:t>
          </a:r>
        </a:p>
      </dgm:t>
    </dgm:pt>
    <dgm:pt modelId="{76D1CB61-B464-224C-8443-5E9C4B79B83B}" type="parTrans" cxnId="{AD31C111-DDF0-1F45-9AAE-9695F16421CB}">
      <dgm:prSet/>
      <dgm:spPr/>
      <dgm:t>
        <a:bodyPr/>
        <a:lstStyle/>
        <a:p>
          <a:endParaRPr lang="fi-FI"/>
        </a:p>
      </dgm:t>
    </dgm:pt>
    <dgm:pt modelId="{75A88C42-3DEE-F949-9148-A6F9D1B54ABB}" type="sibTrans" cxnId="{AD31C111-DDF0-1F45-9AAE-9695F16421CB}">
      <dgm:prSet/>
      <dgm:spPr/>
      <dgm:t>
        <a:bodyPr/>
        <a:lstStyle/>
        <a:p>
          <a:endParaRPr lang="fi-FI"/>
        </a:p>
      </dgm:t>
    </dgm:pt>
    <dgm:pt modelId="{13A3D1D5-86DA-454D-BEBB-D23399F11FFD}">
      <dgm:prSet phldrT="[Teksti]"/>
      <dgm:spPr/>
      <dgm:t>
        <a:bodyPr/>
        <a:lstStyle/>
        <a:p>
          <a:r>
            <a:rPr lang="fi-FI" dirty="0"/>
            <a:t>Käräjät (kihlakunnanoikeus) ja nimismies</a:t>
          </a:r>
        </a:p>
      </dgm:t>
    </dgm:pt>
    <dgm:pt modelId="{7A3144AD-74E8-3040-ADC9-C8D08AE27E54}" type="parTrans" cxnId="{C8B69CE0-AC64-9640-BEB5-00A557E5C09C}">
      <dgm:prSet/>
      <dgm:spPr/>
      <dgm:t>
        <a:bodyPr/>
        <a:lstStyle/>
        <a:p>
          <a:endParaRPr lang="fi-FI"/>
        </a:p>
      </dgm:t>
    </dgm:pt>
    <dgm:pt modelId="{32428E93-6E02-F045-86A3-AB59CDB7B716}" type="sibTrans" cxnId="{C8B69CE0-AC64-9640-BEB5-00A557E5C09C}">
      <dgm:prSet/>
      <dgm:spPr/>
      <dgm:t>
        <a:bodyPr/>
        <a:lstStyle/>
        <a:p>
          <a:endParaRPr lang="fi-FI"/>
        </a:p>
      </dgm:t>
    </dgm:pt>
    <dgm:pt modelId="{CDB85B5C-CA33-ED47-A803-221D77163EB5}" type="pres">
      <dgm:prSet presAssocID="{DF9A7DD0-C1BB-D14C-87FC-CAB303B4F8E7}" presName="linearFlow" presStyleCnt="0">
        <dgm:presLayoutVars>
          <dgm:dir/>
          <dgm:resizeHandles val="exact"/>
        </dgm:presLayoutVars>
      </dgm:prSet>
      <dgm:spPr/>
    </dgm:pt>
    <dgm:pt modelId="{F227A126-AE9D-834F-96B8-3380A5691B55}" type="pres">
      <dgm:prSet presAssocID="{BC39530A-9DAE-4440-A3A5-5D57C5E57AE6}" presName="composite" presStyleCnt="0"/>
      <dgm:spPr/>
    </dgm:pt>
    <dgm:pt modelId="{BA22FD22-0ED7-C546-8114-F34062F821DC}" type="pres">
      <dgm:prSet presAssocID="{BC39530A-9DAE-4440-A3A5-5D57C5E57AE6}"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dgm:spPr>
    </dgm:pt>
    <dgm:pt modelId="{3DECF903-1C87-614B-BE6E-C28D607E72AB}" type="pres">
      <dgm:prSet presAssocID="{BC39530A-9DAE-4440-A3A5-5D57C5E57AE6}" presName="txShp" presStyleLbl="node1" presStyleIdx="0" presStyleCnt="3">
        <dgm:presLayoutVars>
          <dgm:bulletEnabled val="1"/>
        </dgm:presLayoutVars>
      </dgm:prSet>
      <dgm:spPr/>
    </dgm:pt>
    <dgm:pt modelId="{3E265217-A784-6547-BD62-994B3B074848}" type="pres">
      <dgm:prSet presAssocID="{F5BE71EA-7C2D-E649-A142-66EA922AB948}" presName="spacing" presStyleCnt="0"/>
      <dgm:spPr/>
    </dgm:pt>
    <dgm:pt modelId="{D23BF873-5AC9-7145-9E58-784AEE095D4B}" type="pres">
      <dgm:prSet presAssocID="{3D1C926F-9473-D247-8A72-BA4DF645CDE3}" presName="composite" presStyleCnt="0"/>
      <dgm:spPr/>
    </dgm:pt>
    <dgm:pt modelId="{23B485ED-30A9-B841-A004-392F0DB04A8C}" type="pres">
      <dgm:prSet presAssocID="{3D1C926F-9473-D247-8A72-BA4DF645CDE3}"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8000" b="-38000"/>
          </a:stretch>
        </a:blipFill>
      </dgm:spPr>
    </dgm:pt>
    <dgm:pt modelId="{A109E69E-359F-2E4B-9A57-EACC8A31E285}" type="pres">
      <dgm:prSet presAssocID="{3D1C926F-9473-D247-8A72-BA4DF645CDE3}" presName="txShp" presStyleLbl="node1" presStyleIdx="1" presStyleCnt="3">
        <dgm:presLayoutVars>
          <dgm:bulletEnabled val="1"/>
        </dgm:presLayoutVars>
      </dgm:prSet>
      <dgm:spPr/>
    </dgm:pt>
    <dgm:pt modelId="{3937DFAF-7CBE-0548-8F69-20DF242AA930}" type="pres">
      <dgm:prSet presAssocID="{75A88C42-3DEE-F949-9148-A6F9D1B54ABB}" presName="spacing" presStyleCnt="0"/>
      <dgm:spPr/>
    </dgm:pt>
    <dgm:pt modelId="{2B698E67-5E5A-1042-921D-6BF210F09E31}" type="pres">
      <dgm:prSet presAssocID="{13A3D1D5-86DA-454D-BEBB-D23399F11FFD}" presName="composite" presStyleCnt="0"/>
      <dgm:spPr/>
    </dgm:pt>
    <dgm:pt modelId="{9415ADA6-F787-E441-8AA6-9531E7E708F0}" type="pres">
      <dgm:prSet presAssocID="{13A3D1D5-86DA-454D-BEBB-D23399F11FFD}"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 modelId="{5F57D638-0598-9944-B62B-4DBBD4DAF684}" type="pres">
      <dgm:prSet presAssocID="{13A3D1D5-86DA-454D-BEBB-D23399F11FFD}" presName="txShp" presStyleLbl="node1" presStyleIdx="2" presStyleCnt="3">
        <dgm:presLayoutVars>
          <dgm:bulletEnabled val="1"/>
        </dgm:presLayoutVars>
      </dgm:prSet>
      <dgm:spPr/>
    </dgm:pt>
  </dgm:ptLst>
  <dgm:cxnLst>
    <dgm:cxn modelId="{39644403-3ACB-CE4D-8616-AC74D24F0340}" type="presOf" srcId="{3D1C926F-9473-D247-8A72-BA4DF645CDE3}" destId="{A109E69E-359F-2E4B-9A57-EACC8A31E285}" srcOrd="0" destOrd="0" presId="urn:microsoft.com/office/officeart/2005/8/layout/vList3"/>
    <dgm:cxn modelId="{AD31C111-DDF0-1F45-9AAE-9695F16421CB}" srcId="{DF9A7DD0-C1BB-D14C-87FC-CAB303B4F8E7}" destId="{3D1C926F-9473-D247-8A72-BA4DF645CDE3}" srcOrd="1" destOrd="0" parTransId="{76D1CB61-B464-224C-8443-5E9C4B79B83B}" sibTransId="{75A88C42-3DEE-F949-9148-A6F9D1B54ABB}"/>
    <dgm:cxn modelId="{31035F14-D6F7-BA4A-A8B6-A2A9796991B0}" type="presOf" srcId="{13A3D1D5-86DA-454D-BEBB-D23399F11FFD}" destId="{5F57D638-0598-9944-B62B-4DBBD4DAF684}" srcOrd="0" destOrd="0" presId="urn:microsoft.com/office/officeart/2005/8/layout/vList3"/>
    <dgm:cxn modelId="{67F63743-866D-7F4B-80F9-DA56E8B99EC3}" type="presOf" srcId="{BC39530A-9DAE-4440-A3A5-5D57C5E57AE6}" destId="{3DECF903-1C87-614B-BE6E-C28D607E72AB}" srcOrd="0" destOrd="0" presId="urn:microsoft.com/office/officeart/2005/8/layout/vList3"/>
    <dgm:cxn modelId="{66ED2867-9428-6648-B3C1-738854BF8B1F}" srcId="{DF9A7DD0-C1BB-D14C-87FC-CAB303B4F8E7}" destId="{BC39530A-9DAE-4440-A3A5-5D57C5E57AE6}" srcOrd="0" destOrd="0" parTransId="{C83B48D1-495A-5B48-802C-2B351C759AD6}" sibTransId="{F5BE71EA-7C2D-E649-A142-66EA922AB948}"/>
    <dgm:cxn modelId="{5BB63EA4-5224-1348-B2E5-9FB3CD7B8254}" type="presOf" srcId="{DF9A7DD0-C1BB-D14C-87FC-CAB303B4F8E7}" destId="{CDB85B5C-CA33-ED47-A803-221D77163EB5}" srcOrd="0" destOrd="0" presId="urn:microsoft.com/office/officeart/2005/8/layout/vList3"/>
    <dgm:cxn modelId="{C8B69CE0-AC64-9640-BEB5-00A557E5C09C}" srcId="{DF9A7DD0-C1BB-D14C-87FC-CAB303B4F8E7}" destId="{13A3D1D5-86DA-454D-BEBB-D23399F11FFD}" srcOrd="2" destOrd="0" parTransId="{7A3144AD-74E8-3040-ADC9-C8D08AE27E54}" sibTransId="{32428E93-6E02-F045-86A3-AB59CDB7B716}"/>
    <dgm:cxn modelId="{502BD3D8-F84E-9D47-98DC-D8AF656155DB}" type="presParOf" srcId="{CDB85B5C-CA33-ED47-A803-221D77163EB5}" destId="{F227A126-AE9D-834F-96B8-3380A5691B55}" srcOrd="0" destOrd="0" presId="urn:microsoft.com/office/officeart/2005/8/layout/vList3"/>
    <dgm:cxn modelId="{DA417BC1-551F-B54A-A434-99803BE1003E}" type="presParOf" srcId="{F227A126-AE9D-834F-96B8-3380A5691B55}" destId="{BA22FD22-0ED7-C546-8114-F34062F821DC}" srcOrd="0" destOrd="0" presId="urn:microsoft.com/office/officeart/2005/8/layout/vList3"/>
    <dgm:cxn modelId="{A7FA089D-2052-824A-9CD5-55572D4A413B}" type="presParOf" srcId="{F227A126-AE9D-834F-96B8-3380A5691B55}" destId="{3DECF903-1C87-614B-BE6E-C28D607E72AB}" srcOrd="1" destOrd="0" presId="urn:microsoft.com/office/officeart/2005/8/layout/vList3"/>
    <dgm:cxn modelId="{57A1878F-7266-BC44-9E5C-AF39AC035E6C}" type="presParOf" srcId="{CDB85B5C-CA33-ED47-A803-221D77163EB5}" destId="{3E265217-A784-6547-BD62-994B3B074848}" srcOrd="1" destOrd="0" presId="urn:microsoft.com/office/officeart/2005/8/layout/vList3"/>
    <dgm:cxn modelId="{B14B60DD-6308-A547-83DA-F0747210F7A4}" type="presParOf" srcId="{CDB85B5C-CA33-ED47-A803-221D77163EB5}" destId="{D23BF873-5AC9-7145-9E58-784AEE095D4B}" srcOrd="2" destOrd="0" presId="urn:microsoft.com/office/officeart/2005/8/layout/vList3"/>
    <dgm:cxn modelId="{08CB16B4-414E-5B46-896E-1C98F98D00DD}" type="presParOf" srcId="{D23BF873-5AC9-7145-9E58-784AEE095D4B}" destId="{23B485ED-30A9-B841-A004-392F0DB04A8C}" srcOrd="0" destOrd="0" presId="urn:microsoft.com/office/officeart/2005/8/layout/vList3"/>
    <dgm:cxn modelId="{E92EBD43-6E3E-6545-BCB5-E85C49212AE7}" type="presParOf" srcId="{D23BF873-5AC9-7145-9E58-784AEE095D4B}" destId="{A109E69E-359F-2E4B-9A57-EACC8A31E285}" srcOrd="1" destOrd="0" presId="urn:microsoft.com/office/officeart/2005/8/layout/vList3"/>
    <dgm:cxn modelId="{FE3FAB1F-8845-C842-8AF0-9930128576C0}" type="presParOf" srcId="{CDB85B5C-CA33-ED47-A803-221D77163EB5}" destId="{3937DFAF-7CBE-0548-8F69-20DF242AA930}" srcOrd="3" destOrd="0" presId="urn:microsoft.com/office/officeart/2005/8/layout/vList3"/>
    <dgm:cxn modelId="{A4806DD9-E23A-154B-9858-EF8FAB3A9F59}" type="presParOf" srcId="{CDB85B5C-CA33-ED47-A803-221D77163EB5}" destId="{2B698E67-5E5A-1042-921D-6BF210F09E31}" srcOrd="4" destOrd="0" presId="urn:microsoft.com/office/officeart/2005/8/layout/vList3"/>
    <dgm:cxn modelId="{A71ABA0A-9E7A-0941-A7A3-E67259E6801B}" type="presParOf" srcId="{2B698E67-5E5A-1042-921D-6BF210F09E31}" destId="{9415ADA6-F787-E441-8AA6-9531E7E708F0}" srcOrd="0" destOrd="0" presId="urn:microsoft.com/office/officeart/2005/8/layout/vList3"/>
    <dgm:cxn modelId="{471244F2-1745-F441-96F4-74BF76BC9F84}" type="presParOf" srcId="{2B698E67-5E5A-1042-921D-6BF210F09E31}" destId="{5F57D638-0598-9944-B62B-4DBBD4DAF68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00A567-BC6B-4BB5-BEA7-3C9FBFBC832B}"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8AFE8F3-C7BF-4325-8FBB-763A64E5FB13}">
      <dgm:prSet/>
      <dgm:spPr/>
      <dgm:t>
        <a:bodyPr/>
        <a:lstStyle/>
        <a:p>
          <a:r>
            <a:rPr lang="fi-FI" b="1"/>
            <a:t>1. Aatelisto</a:t>
          </a:r>
          <a:r>
            <a:rPr lang="fi-FI"/>
            <a:t>: syntyi ns. </a:t>
          </a:r>
          <a:r>
            <a:rPr lang="fi-FI" i="1"/>
            <a:t>rälssien</a:t>
          </a:r>
          <a:r>
            <a:rPr lang="fi-FI"/>
            <a:t> (ratsumiesten) myötä, kun heidät vapautettiin veroista (perinnölliseksi 1560-l.)</a:t>
          </a:r>
          <a:endParaRPr lang="en-US"/>
        </a:p>
      </dgm:t>
    </dgm:pt>
    <dgm:pt modelId="{3A918839-E714-4F9F-A929-D7D661B8BA45}" type="parTrans" cxnId="{352F294C-F80E-4BAE-8537-3E9FA4149C0B}">
      <dgm:prSet/>
      <dgm:spPr/>
      <dgm:t>
        <a:bodyPr/>
        <a:lstStyle/>
        <a:p>
          <a:endParaRPr lang="en-US"/>
        </a:p>
      </dgm:t>
    </dgm:pt>
    <dgm:pt modelId="{A8D2B93A-9946-4244-A5F9-26A5B8A200BD}" type="sibTrans" cxnId="{352F294C-F80E-4BAE-8537-3E9FA4149C0B}">
      <dgm:prSet/>
      <dgm:spPr/>
      <dgm:t>
        <a:bodyPr/>
        <a:lstStyle/>
        <a:p>
          <a:endParaRPr lang="en-US"/>
        </a:p>
      </dgm:t>
    </dgm:pt>
    <dgm:pt modelId="{642BE0AC-A8CD-4B17-A1B3-C91D081FADDF}">
      <dgm:prSet/>
      <dgm:spPr/>
      <dgm:t>
        <a:bodyPr/>
        <a:lstStyle/>
        <a:p>
          <a:r>
            <a:rPr lang="fi-FI">
              <a:sym typeface="Wingdings" panose="05000000000000000000" pitchFamily="2" charset="2"/>
            </a:rPr>
            <a:t></a:t>
          </a:r>
          <a:r>
            <a:rPr lang="fi-FI"/>
            <a:t> keskiajan lopulla n. </a:t>
          </a:r>
          <a:r>
            <a:rPr lang="fi-FI" b="1"/>
            <a:t>250 aatelissukua</a:t>
          </a:r>
          <a:endParaRPr lang="en-US"/>
        </a:p>
      </dgm:t>
    </dgm:pt>
    <dgm:pt modelId="{96C54537-71A5-4911-BAF6-AD5C4996EF2C}" type="parTrans" cxnId="{46094001-3633-4D03-9493-5386176AC4CC}">
      <dgm:prSet/>
      <dgm:spPr/>
      <dgm:t>
        <a:bodyPr/>
        <a:lstStyle/>
        <a:p>
          <a:endParaRPr lang="en-US"/>
        </a:p>
      </dgm:t>
    </dgm:pt>
    <dgm:pt modelId="{9184BA59-F7AF-44AE-ABFB-A29EF5539918}" type="sibTrans" cxnId="{46094001-3633-4D03-9493-5386176AC4CC}">
      <dgm:prSet/>
      <dgm:spPr/>
      <dgm:t>
        <a:bodyPr/>
        <a:lstStyle/>
        <a:p>
          <a:endParaRPr lang="en-US"/>
        </a:p>
      </dgm:t>
    </dgm:pt>
    <dgm:pt modelId="{24EFD482-861E-4150-B02A-F910BEDAE957}">
      <dgm:prSet/>
      <dgm:spPr/>
      <dgm:t>
        <a:bodyPr/>
        <a:lstStyle/>
        <a:p>
          <a:r>
            <a:rPr lang="fi-FI" b="1" dirty="0"/>
            <a:t>2. Papisto: </a:t>
          </a:r>
          <a:r>
            <a:rPr lang="fi-FI" dirty="0"/>
            <a:t>hengellinen rälssi, verovapautettuja</a:t>
          </a:r>
          <a:endParaRPr lang="en-US" dirty="0"/>
        </a:p>
      </dgm:t>
    </dgm:pt>
    <dgm:pt modelId="{B84F0466-B083-41CB-8B27-03F3405DDFB4}" type="parTrans" cxnId="{BE97E940-36F4-418D-B62E-5BBF7DDDFFDD}">
      <dgm:prSet/>
      <dgm:spPr/>
      <dgm:t>
        <a:bodyPr/>
        <a:lstStyle/>
        <a:p>
          <a:endParaRPr lang="en-US"/>
        </a:p>
      </dgm:t>
    </dgm:pt>
    <dgm:pt modelId="{81656567-AFB5-4794-A87D-5232B97F3B0B}" type="sibTrans" cxnId="{BE97E940-36F4-418D-B62E-5BBF7DDDFFDD}">
      <dgm:prSet/>
      <dgm:spPr/>
      <dgm:t>
        <a:bodyPr/>
        <a:lstStyle/>
        <a:p>
          <a:endParaRPr lang="en-US"/>
        </a:p>
      </dgm:t>
    </dgm:pt>
    <dgm:pt modelId="{52C2CE41-1E57-4C1F-93A3-550D4B7FCFF3}">
      <dgm:prSet/>
      <dgm:spPr/>
      <dgm:t>
        <a:bodyPr/>
        <a:lstStyle/>
        <a:p>
          <a:r>
            <a:rPr lang="fi-FI"/>
            <a:t>Selibaattisäännökset </a:t>
          </a:r>
          <a:endParaRPr lang="en-US"/>
        </a:p>
      </dgm:t>
    </dgm:pt>
    <dgm:pt modelId="{AE785AFF-A33F-413C-B69B-6B70D9311DA9}" type="parTrans" cxnId="{3083D3F1-BE33-49DA-BBE2-1C1261631687}">
      <dgm:prSet/>
      <dgm:spPr/>
      <dgm:t>
        <a:bodyPr/>
        <a:lstStyle/>
        <a:p>
          <a:endParaRPr lang="en-US"/>
        </a:p>
      </dgm:t>
    </dgm:pt>
    <dgm:pt modelId="{AFFFE154-C4F5-4C5F-811E-75B91CD9C822}" type="sibTrans" cxnId="{3083D3F1-BE33-49DA-BBE2-1C1261631687}">
      <dgm:prSet/>
      <dgm:spPr/>
      <dgm:t>
        <a:bodyPr/>
        <a:lstStyle/>
        <a:p>
          <a:endParaRPr lang="en-US"/>
        </a:p>
      </dgm:t>
    </dgm:pt>
    <dgm:pt modelId="{BF26DE4C-9BB1-4902-A7A9-45E42E0458FE}">
      <dgm:prSet/>
      <dgm:spPr/>
      <dgm:t>
        <a:bodyPr/>
        <a:lstStyle/>
        <a:p>
          <a:r>
            <a:rPr lang="fi-FI"/>
            <a:t>kouluttautuivat katedraalikoulussa</a:t>
          </a:r>
          <a:endParaRPr lang="en-US"/>
        </a:p>
      </dgm:t>
    </dgm:pt>
    <dgm:pt modelId="{98ABE492-1C42-4D0B-8F5C-EC172030BD2A}" type="parTrans" cxnId="{C4B8872B-512F-44EB-B3FB-04C6603ADCEF}">
      <dgm:prSet/>
      <dgm:spPr/>
      <dgm:t>
        <a:bodyPr/>
        <a:lstStyle/>
        <a:p>
          <a:endParaRPr lang="en-US"/>
        </a:p>
      </dgm:t>
    </dgm:pt>
    <dgm:pt modelId="{3130D2D9-1419-435B-9E8B-536B3FABD885}" type="sibTrans" cxnId="{C4B8872B-512F-44EB-B3FB-04C6603ADCEF}">
      <dgm:prSet/>
      <dgm:spPr/>
      <dgm:t>
        <a:bodyPr/>
        <a:lstStyle/>
        <a:p>
          <a:endParaRPr lang="en-US"/>
        </a:p>
      </dgm:t>
    </dgm:pt>
    <dgm:pt modelId="{6D68808C-506A-BF4D-BEB0-16FA816D67BF}" type="pres">
      <dgm:prSet presAssocID="{C500A567-BC6B-4BB5-BEA7-3C9FBFBC832B}" presName="linear" presStyleCnt="0">
        <dgm:presLayoutVars>
          <dgm:animLvl val="lvl"/>
          <dgm:resizeHandles val="exact"/>
        </dgm:presLayoutVars>
      </dgm:prSet>
      <dgm:spPr/>
    </dgm:pt>
    <dgm:pt modelId="{B2E3B839-8C66-084A-9FFF-59C480E76187}" type="pres">
      <dgm:prSet presAssocID="{F8AFE8F3-C7BF-4325-8FBB-763A64E5FB13}" presName="parentText" presStyleLbl="node1" presStyleIdx="0" presStyleCnt="5">
        <dgm:presLayoutVars>
          <dgm:chMax val="0"/>
          <dgm:bulletEnabled val="1"/>
        </dgm:presLayoutVars>
      </dgm:prSet>
      <dgm:spPr/>
    </dgm:pt>
    <dgm:pt modelId="{6857E32A-5C4A-E948-ADA4-C1AFBCAC7622}" type="pres">
      <dgm:prSet presAssocID="{A8D2B93A-9946-4244-A5F9-26A5B8A200BD}" presName="spacer" presStyleCnt="0"/>
      <dgm:spPr/>
    </dgm:pt>
    <dgm:pt modelId="{330A17BB-548B-C647-BD9D-51543EA1036F}" type="pres">
      <dgm:prSet presAssocID="{642BE0AC-A8CD-4B17-A1B3-C91D081FADDF}" presName="parentText" presStyleLbl="node1" presStyleIdx="1" presStyleCnt="5">
        <dgm:presLayoutVars>
          <dgm:chMax val="0"/>
          <dgm:bulletEnabled val="1"/>
        </dgm:presLayoutVars>
      </dgm:prSet>
      <dgm:spPr/>
    </dgm:pt>
    <dgm:pt modelId="{2CC6FF11-78D0-D34C-B687-B7872811C179}" type="pres">
      <dgm:prSet presAssocID="{9184BA59-F7AF-44AE-ABFB-A29EF5539918}" presName="spacer" presStyleCnt="0"/>
      <dgm:spPr/>
    </dgm:pt>
    <dgm:pt modelId="{ACFD3402-1360-E54E-A8B9-03988B8AE348}" type="pres">
      <dgm:prSet presAssocID="{24EFD482-861E-4150-B02A-F910BEDAE957}" presName="parentText" presStyleLbl="node1" presStyleIdx="2" presStyleCnt="5">
        <dgm:presLayoutVars>
          <dgm:chMax val="0"/>
          <dgm:bulletEnabled val="1"/>
        </dgm:presLayoutVars>
      </dgm:prSet>
      <dgm:spPr/>
    </dgm:pt>
    <dgm:pt modelId="{9D4C52A9-1F30-E84A-A087-0D10A19A7AE4}" type="pres">
      <dgm:prSet presAssocID="{81656567-AFB5-4794-A87D-5232B97F3B0B}" presName="spacer" presStyleCnt="0"/>
      <dgm:spPr/>
    </dgm:pt>
    <dgm:pt modelId="{89BAF0FB-B783-BB4F-B266-B118187F6576}" type="pres">
      <dgm:prSet presAssocID="{52C2CE41-1E57-4C1F-93A3-550D4B7FCFF3}" presName="parentText" presStyleLbl="node1" presStyleIdx="3" presStyleCnt="5">
        <dgm:presLayoutVars>
          <dgm:chMax val="0"/>
          <dgm:bulletEnabled val="1"/>
        </dgm:presLayoutVars>
      </dgm:prSet>
      <dgm:spPr/>
    </dgm:pt>
    <dgm:pt modelId="{090D5DBB-53DD-A743-ADF1-01E46BEA7B35}" type="pres">
      <dgm:prSet presAssocID="{AFFFE154-C4F5-4C5F-811E-75B91CD9C822}" presName="spacer" presStyleCnt="0"/>
      <dgm:spPr/>
    </dgm:pt>
    <dgm:pt modelId="{C400E2E8-2411-934D-B506-854A95906B75}" type="pres">
      <dgm:prSet presAssocID="{BF26DE4C-9BB1-4902-A7A9-45E42E0458FE}" presName="parentText" presStyleLbl="node1" presStyleIdx="4" presStyleCnt="5">
        <dgm:presLayoutVars>
          <dgm:chMax val="0"/>
          <dgm:bulletEnabled val="1"/>
        </dgm:presLayoutVars>
      </dgm:prSet>
      <dgm:spPr/>
    </dgm:pt>
  </dgm:ptLst>
  <dgm:cxnLst>
    <dgm:cxn modelId="{46094001-3633-4D03-9493-5386176AC4CC}" srcId="{C500A567-BC6B-4BB5-BEA7-3C9FBFBC832B}" destId="{642BE0AC-A8CD-4B17-A1B3-C91D081FADDF}" srcOrd="1" destOrd="0" parTransId="{96C54537-71A5-4911-BAF6-AD5C4996EF2C}" sibTransId="{9184BA59-F7AF-44AE-ABFB-A29EF5539918}"/>
    <dgm:cxn modelId="{F710EE20-962D-4542-80F2-C384332D1196}" type="presOf" srcId="{C500A567-BC6B-4BB5-BEA7-3C9FBFBC832B}" destId="{6D68808C-506A-BF4D-BEB0-16FA816D67BF}" srcOrd="0" destOrd="0" presId="urn:microsoft.com/office/officeart/2005/8/layout/vList2"/>
    <dgm:cxn modelId="{C4B8872B-512F-44EB-B3FB-04C6603ADCEF}" srcId="{C500A567-BC6B-4BB5-BEA7-3C9FBFBC832B}" destId="{BF26DE4C-9BB1-4902-A7A9-45E42E0458FE}" srcOrd="4" destOrd="0" parTransId="{98ABE492-1C42-4D0B-8F5C-EC172030BD2A}" sibTransId="{3130D2D9-1419-435B-9E8B-536B3FABD885}"/>
    <dgm:cxn modelId="{787A143D-79C1-E94B-A528-DC051E24F000}" type="presOf" srcId="{642BE0AC-A8CD-4B17-A1B3-C91D081FADDF}" destId="{330A17BB-548B-C647-BD9D-51543EA1036F}" srcOrd="0" destOrd="0" presId="urn:microsoft.com/office/officeart/2005/8/layout/vList2"/>
    <dgm:cxn modelId="{BE97E940-36F4-418D-B62E-5BBF7DDDFFDD}" srcId="{C500A567-BC6B-4BB5-BEA7-3C9FBFBC832B}" destId="{24EFD482-861E-4150-B02A-F910BEDAE957}" srcOrd="2" destOrd="0" parTransId="{B84F0466-B083-41CB-8B27-03F3405DDFB4}" sibTransId="{81656567-AFB5-4794-A87D-5232B97F3B0B}"/>
    <dgm:cxn modelId="{352F294C-F80E-4BAE-8537-3E9FA4149C0B}" srcId="{C500A567-BC6B-4BB5-BEA7-3C9FBFBC832B}" destId="{F8AFE8F3-C7BF-4325-8FBB-763A64E5FB13}" srcOrd="0" destOrd="0" parTransId="{3A918839-E714-4F9F-A929-D7D661B8BA45}" sibTransId="{A8D2B93A-9946-4244-A5F9-26A5B8A200BD}"/>
    <dgm:cxn modelId="{43F37F72-C737-4244-BCED-731577EA12F5}" type="presOf" srcId="{F8AFE8F3-C7BF-4325-8FBB-763A64E5FB13}" destId="{B2E3B839-8C66-084A-9FFF-59C480E76187}" srcOrd="0" destOrd="0" presId="urn:microsoft.com/office/officeart/2005/8/layout/vList2"/>
    <dgm:cxn modelId="{FF5AFE54-CADE-6644-9A1D-F090F7101EDE}" type="presOf" srcId="{BF26DE4C-9BB1-4902-A7A9-45E42E0458FE}" destId="{C400E2E8-2411-934D-B506-854A95906B75}" srcOrd="0" destOrd="0" presId="urn:microsoft.com/office/officeart/2005/8/layout/vList2"/>
    <dgm:cxn modelId="{505832AE-2443-C44D-A2EC-8EC84C0FC65B}" type="presOf" srcId="{52C2CE41-1E57-4C1F-93A3-550D4B7FCFF3}" destId="{89BAF0FB-B783-BB4F-B266-B118187F6576}" srcOrd="0" destOrd="0" presId="urn:microsoft.com/office/officeart/2005/8/layout/vList2"/>
    <dgm:cxn modelId="{E76F35BE-6538-1A41-B7F4-0B22BABA5364}" type="presOf" srcId="{24EFD482-861E-4150-B02A-F910BEDAE957}" destId="{ACFD3402-1360-E54E-A8B9-03988B8AE348}" srcOrd="0" destOrd="0" presId="urn:microsoft.com/office/officeart/2005/8/layout/vList2"/>
    <dgm:cxn modelId="{3083D3F1-BE33-49DA-BBE2-1C1261631687}" srcId="{C500A567-BC6B-4BB5-BEA7-3C9FBFBC832B}" destId="{52C2CE41-1E57-4C1F-93A3-550D4B7FCFF3}" srcOrd="3" destOrd="0" parTransId="{AE785AFF-A33F-413C-B69B-6B70D9311DA9}" sibTransId="{AFFFE154-C4F5-4C5F-811E-75B91CD9C822}"/>
    <dgm:cxn modelId="{97ADAF0D-EA1C-5643-9BE6-04621FB3A6E8}" type="presParOf" srcId="{6D68808C-506A-BF4D-BEB0-16FA816D67BF}" destId="{B2E3B839-8C66-084A-9FFF-59C480E76187}" srcOrd="0" destOrd="0" presId="urn:microsoft.com/office/officeart/2005/8/layout/vList2"/>
    <dgm:cxn modelId="{08304FB3-95A7-A643-B33A-AAA0C322A8E0}" type="presParOf" srcId="{6D68808C-506A-BF4D-BEB0-16FA816D67BF}" destId="{6857E32A-5C4A-E948-ADA4-C1AFBCAC7622}" srcOrd="1" destOrd="0" presId="urn:microsoft.com/office/officeart/2005/8/layout/vList2"/>
    <dgm:cxn modelId="{9E381627-118E-354F-BE33-A79F1E13D4A6}" type="presParOf" srcId="{6D68808C-506A-BF4D-BEB0-16FA816D67BF}" destId="{330A17BB-548B-C647-BD9D-51543EA1036F}" srcOrd="2" destOrd="0" presId="urn:microsoft.com/office/officeart/2005/8/layout/vList2"/>
    <dgm:cxn modelId="{29657974-AA7F-6F49-B77F-8E4BB62E7980}" type="presParOf" srcId="{6D68808C-506A-BF4D-BEB0-16FA816D67BF}" destId="{2CC6FF11-78D0-D34C-B687-B7872811C179}" srcOrd="3" destOrd="0" presId="urn:microsoft.com/office/officeart/2005/8/layout/vList2"/>
    <dgm:cxn modelId="{8F55B01F-B44C-B745-A8A6-196CEB4CC157}" type="presParOf" srcId="{6D68808C-506A-BF4D-BEB0-16FA816D67BF}" destId="{ACFD3402-1360-E54E-A8B9-03988B8AE348}" srcOrd="4" destOrd="0" presId="urn:microsoft.com/office/officeart/2005/8/layout/vList2"/>
    <dgm:cxn modelId="{82FBF586-E9A7-5743-8E5E-5CF4B6289E14}" type="presParOf" srcId="{6D68808C-506A-BF4D-BEB0-16FA816D67BF}" destId="{9D4C52A9-1F30-E84A-A087-0D10A19A7AE4}" srcOrd="5" destOrd="0" presId="urn:microsoft.com/office/officeart/2005/8/layout/vList2"/>
    <dgm:cxn modelId="{B2BCC383-279B-CE4C-B2A8-098ADA7AC55F}" type="presParOf" srcId="{6D68808C-506A-BF4D-BEB0-16FA816D67BF}" destId="{89BAF0FB-B783-BB4F-B266-B118187F6576}" srcOrd="6" destOrd="0" presId="urn:microsoft.com/office/officeart/2005/8/layout/vList2"/>
    <dgm:cxn modelId="{FE41C944-BA03-8345-A715-07C17261DD71}" type="presParOf" srcId="{6D68808C-506A-BF4D-BEB0-16FA816D67BF}" destId="{090D5DBB-53DD-A743-ADF1-01E46BEA7B35}" srcOrd="7" destOrd="0" presId="urn:microsoft.com/office/officeart/2005/8/layout/vList2"/>
    <dgm:cxn modelId="{1CB4411C-C795-C340-8244-7C001432728D}" type="presParOf" srcId="{6D68808C-506A-BF4D-BEB0-16FA816D67BF}" destId="{C400E2E8-2411-934D-B506-854A95906B7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C0F1A4-9E49-4BB5-AB8B-BB50523745C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370D064-2DF2-4A05-BD46-CC4BC9E2FB5D}">
      <dgm:prSet/>
      <dgm:spPr/>
      <dgm:t>
        <a:bodyPr/>
        <a:lstStyle/>
        <a:p>
          <a:r>
            <a:rPr lang="fi-FI" b="1"/>
            <a:t>3. Porvaristo</a:t>
          </a:r>
          <a:r>
            <a:rPr lang="fi-FI"/>
            <a:t>: kaupunkien käsityöläiset ja kauppiaat (privilegio eli yksinoikeus), oma hallinto (kaupunginraati) kaupungeissa</a:t>
          </a:r>
          <a:endParaRPr lang="en-US"/>
        </a:p>
      </dgm:t>
    </dgm:pt>
    <dgm:pt modelId="{AC53DBE0-F220-4531-BD04-74DD8E124B30}" type="parTrans" cxnId="{2C094F3B-A957-48AB-863A-71A63CACA8EF}">
      <dgm:prSet/>
      <dgm:spPr/>
      <dgm:t>
        <a:bodyPr/>
        <a:lstStyle/>
        <a:p>
          <a:endParaRPr lang="en-US"/>
        </a:p>
      </dgm:t>
    </dgm:pt>
    <dgm:pt modelId="{889DC69B-C79C-45A7-97AA-0E046D8C881D}" type="sibTrans" cxnId="{2C094F3B-A957-48AB-863A-71A63CACA8EF}">
      <dgm:prSet/>
      <dgm:spPr/>
      <dgm:t>
        <a:bodyPr/>
        <a:lstStyle/>
        <a:p>
          <a:endParaRPr lang="en-US"/>
        </a:p>
      </dgm:t>
    </dgm:pt>
    <dgm:pt modelId="{A0BDF3A0-99BD-42D1-9B3F-7CD2F032C5DE}">
      <dgm:prSet/>
      <dgm:spPr/>
      <dgm:t>
        <a:bodyPr/>
        <a:lstStyle/>
        <a:p>
          <a:r>
            <a:rPr lang="fi-FI" b="1"/>
            <a:t>4. Talonpojat</a:t>
          </a:r>
          <a:r>
            <a:rPr lang="fi-FI"/>
            <a:t>: n. 98% väestöstä, suuret varallisuuserot, Suomessa ei </a:t>
          </a:r>
          <a:r>
            <a:rPr lang="fi-FI" i="1"/>
            <a:t>maaorjuutta</a:t>
          </a:r>
          <a:r>
            <a:rPr lang="fi-FI"/>
            <a:t> vaan talonpojilla usein omat tilat</a:t>
          </a:r>
          <a:endParaRPr lang="en-US"/>
        </a:p>
      </dgm:t>
    </dgm:pt>
    <dgm:pt modelId="{D3E15C45-588B-43A2-B44B-ED1C55034941}" type="parTrans" cxnId="{E98250C1-9736-4178-BAC9-9F263518B4DA}">
      <dgm:prSet/>
      <dgm:spPr/>
      <dgm:t>
        <a:bodyPr/>
        <a:lstStyle/>
        <a:p>
          <a:endParaRPr lang="en-US"/>
        </a:p>
      </dgm:t>
    </dgm:pt>
    <dgm:pt modelId="{2B094A89-D55F-4B4E-89DA-1FAFCB568DFC}" type="sibTrans" cxnId="{E98250C1-9736-4178-BAC9-9F263518B4DA}">
      <dgm:prSet/>
      <dgm:spPr/>
      <dgm:t>
        <a:bodyPr/>
        <a:lstStyle/>
        <a:p>
          <a:endParaRPr lang="en-US"/>
        </a:p>
      </dgm:t>
    </dgm:pt>
    <dgm:pt modelId="{45BB4652-65FA-45C7-9F72-A9C77C8F23B1}">
      <dgm:prSet/>
      <dgm:spPr/>
      <dgm:t>
        <a:bodyPr/>
        <a:lstStyle/>
        <a:p>
          <a:r>
            <a:rPr lang="fi-FI"/>
            <a:t>Itsenäiset talonpojat</a:t>
          </a:r>
          <a:endParaRPr lang="en-US"/>
        </a:p>
      </dgm:t>
    </dgm:pt>
    <dgm:pt modelId="{AEB64362-687A-43FA-A7EB-65226EB53C85}" type="parTrans" cxnId="{053972E2-5EF1-4C60-8FD7-D955F2341541}">
      <dgm:prSet/>
      <dgm:spPr/>
      <dgm:t>
        <a:bodyPr/>
        <a:lstStyle/>
        <a:p>
          <a:endParaRPr lang="en-US"/>
        </a:p>
      </dgm:t>
    </dgm:pt>
    <dgm:pt modelId="{102EF7E3-79B2-4EDB-9CC2-0F70DC07A840}" type="sibTrans" cxnId="{053972E2-5EF1-4C60-8FD7-D955F2341541}">
      <dgm:prSet/>
      <dgm:spPr/>
      <dgm:t>
        <a:bodyPr/>
        <a:lstStyle/>
        <a:p>
          <a:endParaRPr lang="en-US"/>
        </a:p>
      </dgm:t>
    </dgm:pt>
    <dgm:pt modelId="{22CE4BF0-3BF7-4AAB-BD93-0D2A5F571B52}">
      <dgm:prSet/>
      <dgm:spPr/>
      <dgm:t>
        <a:bodyPr/>
        <a:lstStyle/>
        <a:p>
          <a:r>
            <a:rPr lang="fi-FI"/>
            <a:t>Lampuotit (vuokraviljelijät)</a:t>
          </a:r>
          <a:endParaRPr lang="en-US"/>
        </a:p>
      </dgm:t>
    </dgm:pt>
    <dgm:pt modelId="{A6B9D0EB-1C67-4E4C-809C-DF8677A7BF17}" type="parTrans" cxnId="{951F135C-DDF7-447A-868B-23BA936B6B3D}">
      <dgm:prSet/>
      <dgm:spPr/>
      <dgm:t>
        <a:bodyPr/>
        <a:lstStyle/>
        <a:p>
          <a:endParaRPr lang="en-US"/>
        </a:p>
      </dgm:t>
    </dgm:pt>
    <dgm:pt modelId="{1505AEFC-15AE-4278-80BE-0FCCEB3E62AD}" type="sibTrans" cxnId="{951F135C-DDF7-447A-868B-23BA936B6B3D}">
      <dgm:prSet/>
      <dgm:spPr/>
      <dgm:t>
        <a:bodyPr/>
        <a:lstStyle/>
        <a:p>
          <a:endParaRPr lang="en-US"/>
        </a:p>
      </dgm:t>
    </dgm:pt>
    <dgm:pt modelId="{AC4064B0-0C32-4559-92F7-20A5F086F588}">
      <dgm:prSet/>
      <dgm:spPr/>
      <dgm:t>
        <a:bodyPr/>
        <a:lstStyle/>
        <a:p>
          <a:r>
            <a:rPr lang="fi-FI"/>
            <a:t>Piiat ja rengit</a:t>
          </a:r>
          <a:endParaRPr lang="en-US"/>
        </a:p>
      </dgm:t>
    </dgm:pt>
    <dgm:pt modelId="{9BCE345F-2FFD-4235-91C3-D83DCFA74A0A}" type="parTrans" cxnId="{B1747613-4248-46D7-9DBF-C47E8226977D}">
      <dgm:prSet/>
      <dgm:spPr/>
      <dgm:t>
        <a:bodyPr/>
        <a:lstStyle/>
        <a:p>
          <a:endParaRPr lang="en-US"/>
        </a:p>
      </dgm:t>
    </dgm:pt>
    <dgm:pt modelId="{409C6736-E000-47AB-B17B-B6FB46C184E2}" type="sibTrans" cxnId="{B1747613-4248-46D7-9DBF-C47E8226977D}">
      <dgm:prSet/>
      <dgm:spPr/>
      <dgm:t>
        <a:bodyPr/>
        <a:lstStyle/>
        <a:p>
          <a:endParaRPr lang="en-US"/>
        </a:p>
      </dgm:t>
    </dgm:pt>
    <dgm:pt modelId="{F0B4027E-2387-714D-9681-4B5B84EA7C86}" type="pres">
      <dgm:prSet presAssocID="{49C0F1A4-9E49-4BB5-AB8B-BB50523745CF}" presName="linear" presStyleCnt="0">
        <dgm:presLayoutVars>
          <dgm:animLvl val="lvl"/>
          <dgm:resizeHandles val="exact"/>
        </dgm:presLayoutVars>
      </dgm:prSet>
      <dgm:spPr/>
    </dgm:pt>
    <dgm:pt modelId="{B70BA559-CCAD-144B-BD62-698208910AF0}" type="pres">
      <dgm:prSet presAssocID="{6370D064-2DF2-4A05-BD46-CC4BC9E2FB5D}" presName="parentText" presStyleLbl="node1" presStyleIdx="0" presStyleCnt="2">
        <dgm:presLayoutVars>
          <dgm:chMax val="0"/>
          <dgm:bulletEnabled val="1"/>
        </dgm:presLayoutVars>
      </dgm:prSet>
      <dgm:spPr/>
    </dgm:pt>
    <dgm:pt modelId="{15B69AE0-166E-704E-A14C-E2A9F8F500A1}" type="pres">
      <dgm:prSet presAssocID="{889DC69B-C79C-45A7-97AA-0E046D8C881D}" presName="spacer" presStyleCnt="0"/>
      <dgm:spPr/>
    </dgm:pt>
    <dgm:pt modelId="{8AC2147F-4F4F-E34C-9E35-0FAD4604D34D}" type="pres">
      <dgm:prSet presAssocID="{A0BDF3A0-99BD-42D1-9B3F-7CD2F032C5DE}" presName="parentText" presStyleLbl="node1" presStyleIdx="1" presStyleCnt="2">
        <dgm:presLayoutVars>
          <dgm:chMax val="0"/>
          <dgm:bulletEnabled val="1"/>
        </dgm:presLayoutVars>
      </dgm:prSet>
      <dgm:spPr/>
    </dgm:pt>
    <dgm:pt modelId="{0784EE73-1DCB-0B4C-BC12-E6D08249E88F}" type="pres">
      <dgm:prSet presAssocID="{A0BDF3A0-99BD-42D1-9B3F-7CD2F032C5DE}" presName="childText" presStyleLbl="revTx" presStyleIdx="0" presStyleCnt="1">
        <dgm:presLayoutVars>
          <dgm:bulletEnabled val="1"/>
        </dgm:presLayoutVars>
      </dgm:prSet>
      <dgm:spPr/>
    </dgm:pt>
  </dgm:ptLst>
  <dgm:cxnLst>
    <dgm:cxn modelId="{8E0E8510-1683-4843-A297-3812BA6F19F6}" type="presOf" srcId="{AC4064B0-0C32-4559-92F7-20A5F086F588}" destId="{0784EE73-1DCB-0B4C-BC12-E6D08249E88F}" srcOrd="0" destOrd="2" presId="urn:microsoft.com/office/officeart/2005/8/layout/vList2"/>
    <dgm:cxn modelId="{B1747613-4248-46D7-9DBF-C47E8226977D}" srcId="{A0BDF3A0-99BD-42D1-9B3F-7CD2F032C5DE}" destId="{AC4064B0-0C32-4559-92F7-20A5F086F588}" srcOrd="2" destOrd="0" parTransId="{9BCE345F-2FFD-4235-91C3-D83DCFA74A0A}" sibTransId="{409C6736-E000-47AB-B17B-B6FB46C184E2}"/>
    <dgm:cxn modelId="{6E82D63A-F343-B34D-B19A-F1D779591A93}" type="presOf" srcId="{49C0F1A4-9E49-4BB5-AB8B-BB50523745CF}" destId="{F0B4027E-2387-714D-9681-4B5B84EA7C86}" srcOrd="0" destOrd="0" presId="urn:microsoft.com/office/officeart/2005/8/layout/vList2"/>
    <dgm:cxn modelId="{2C094F3B-A957-48AB-863A-71A63CACA8EF}" srcId="{49C0F1A4-9E49-4BB5-AB8B-BB50523745CF}" destId="{6370D064-2DF2-4A05-BD46-CC4BC9E2FB5D}" srcOrd="0" destOrd="0" parTransId="{AC53DBE0-F220-4531-BD04-74DD8E124B30}" sibTransId="{889DC69B-C79C-45A7-97AA-0E046D8C881D}"/>
    <dgm:cxn modelId="{951F135C-DDF7-447A-868B-23BA936B6B3D}" srcId="{A0BDF3A0-99BD-42D1-9B3F-7CD2F032C5DE}" destId="{22CE4BF0-3BF7-4AAB-BD93-0D2A5F571B52}" srcOrd="1" destOrd="0" parTransId="{A6B9D0EB-1C67-4E4C-809C-DF8677A7BF17}" sibTransId="{1505AEFC-15AE-4278-80BE-0FCCEB3E62AD}"/>
    <dgm:cxn modelId="{42B61C6B-E33C-BD43-BF47-ADCDD9D73B4D}" type="presOf" srcId="{45BB4652-65FA-45C7-9F72-A9C77C8F23B1}" destId="{0784EE73-1DCB-0B4C-BC12-E6D08249E88F}" srcOrd="0" destOrd="0" presId="urn:microsoft.com/office/officeart/2005/8/layout/vList2"/>
    <dgm:cxn modelId="{EC2F495A-439D-E14F-B2B1-9F3FB2D39850}" type="presOf" srcId="{A0BDF3A0-99BD-42D1-9B3F-7CD2F032C5DE}" destId="{8AC2147F-4F4F-E34C-9E35-0FAD4604D34D}" srcOrd="0" destOrd="0" presId="urn:microsoft.com/office/officeart/2005/8/layout/vList2"/>
    <dgm:cxn modelId="{70B3C198-F8A1-6049-A6DD-4431CC8B9C41}" type="presOf" srcId="{22CE4BF0-3BF7-4AAB-BD93-0D2A5F571B52}" destId="{0784EE73-1DCB-0B4C-BC12-E6D08249E88F}" srcOrd="0" destOrd="1" presId="urn:microsoft.com/office/officeart/2005/8/layout/vList2"/>
    <dgm:cxn modelId="{E83FF1A1-3CCB-5747-A08C-EB6C6801BEF5}" type="presOf" srcId="{6370D064-2DF2-4A05-BD46-CC4BC9E2FB5D}" destId="{B70BA559-CCAD-144B-BD62-698208910AF0}" srcOrd="0" destOrd="0" presId="urn:microsoft.com/office/officeart/2005/8/layout/vList2"/>
    <dgm:cxn modelId="{E98250C1-9736-4178-BAC9-9F263518B4DA}" srcId="{49C0F1A4-9E49-4BB5-AB8B-BB50523745CF}" destId="{A0BDF3A0-99BD-42D1-9B3F-7CD2F032C5DE}" srcOrd="1" destOrd="0" parTransId="{D3E15C45-588B-43A2-B44B-ED1C55034941}" sibTransId="{2B094A89-D55F-4B4E-89DA-1FAFCB568DFC}"/>
    <dgm:cxn modelId="{053972E2-5EF1-4C60-8FD7-D955F2341541}" srcId="{A0BDF3A0-99BD-42D1-9B3F-7CD2F032C5DE}" destId="{45BB4652-65FA-45C7-9F72-A9C77C8F23B1}" srcOrd="0" destOrd="0" parTransId="{AEB64362-687A-43FA-A7EB-65226EB53C85}" sibTransId="{102EF7E3-79B2-4EDB-9CC2-0F70DC07A840}"/>
    <dgm:cxn modelId="{5D868928-B2C4-BF49-B9F3-AA9F2CB9A4B9}" type="presParOf" srcId="{F0B4027E-2387-714D-9681-4B5B84EA7C86}" destId="{B70BA559-CCAD-144B-BD62-698208910AF0}" srcOrd="0" destOrd="0" presId="urn:microsoft.com/office/officeart/2005/8/layout/vList2"/>
    <dgm:cxn modelId="{65F8B14C-7FE0-1547-814C-C740BC4A8E4B}" type="presParOf" srcId="{F0B4027E-2387-714D-9681-4B5B84EA7C86}" destId="{15B69AE0-166E-704E-A14C-E2A9F8F500A1}" srcOrd="1" destOrd="0" presId="urn:microsoft.com/office/officeart/2005/8/layout/vList2"/>
    <dgm:cxn modelId="{52CE20DF-AE1B-924E-ABC9-1593F835239C}" type="presParOf" srcId="{F0B4027E-2387-714D-9681-4B5B84EA7C86}" destId="{8AC2147F-4F4F-E34C-9E35-0FAD4604D34D}" srcOrd="2" destOrd="0" presId="urn:microsoft.com/office/officeart/2005/8/layout/vList2"/>
    <dgm:cxn modelId="{EF59B0F7-8A47-0445-AB61-D167FC5B89AB}" type="presParOf" srcId="{F0B4027E-2387-714D-9681-4B5B84EA7C86}" destId="{0784EE73-1DCB-0B4C-BC12-E6D08249E88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CF903-1C87-614B-BE6E-C28D607E72AB}">
      <dsp:nvSpPr>
        <dsp:cNvPr id="0" name=""/>
        <dsp:cNvSpPr/>
      </dsp:nvSpPr>
      <dsp:spPr>
        <a:xfrm rot="10800000">
          <a:off x="1623218" y="1656"/>
          <a:ext cx="5244655" cy="12087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041" tIns="110490" rIns="206248" bIns="110490" numCol="1" spcCol="1270" anchor="ctr" anchorCtr="0">
          <a:noAutofit/>
        </a:bodyPr>
        <a:lstStyle/>
        <a:p>
          <a:pPr marL="0" lvl="0" indent="0" algn="ctr" defTabSz="1289050">
            <a:lnSpc>
              <a:spcPct val="90000"/>
            </a:lnSpc>
            <a:spcBef>
              <a:spcPct val="0"/>
            </a:spcBef>
            <a:spcAft>
              <a:spcPct val="35000"/>
            </a:spcAft>
            <a:buNone/>
          </a:pPr>
          <a:r>
            <a:rPr lang="fi-FI" sz="2900" kern="1200" dirty="0"/>
            <a:t>Kuningas</a:t>
          </a:r>
        </a:p>
      </dsp:txBody>
      <dsp:txXfrm rot="10800000">
        <a:off x="1925414" y="1656"/>
        <a:ext cx="4942459" cy="1208786"/>
      </dsp:txXfrm>
    </dsp:sp>
    <dsp:sp modelId="{BA22FD22-0ED7-C546-8114-F34062F821DC}">
      <dsp:nvSpPr>
        <dsp:cNvPr id="0" name=""/>
        <dsp:cNvSpPr/>
      </dsp:nvSpPr>
      <dsp:spPr>
        <a:xfrm>
          <a:off x="1018825" y="1656"/>
          <a:ext cx="1208786" cy="120878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09E69E-359F-2E4B-9A57-EACC8A31E285}">
      <dsp:nvSpPr>
        <dsp:cNvPr id="0" name=""/>
        <dsp:cNvSpPr/>
      </dsp:nvSpPr>
      <dsp:spPr>
        <a:xfrm rot="10800000">
          <a:off x="1623218" y="1571275"/>
          <a:ext cx="5244655" cy="12087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041" tIns="110490" rIns="206248" bIns="110490" numCol="1" spcCol="1270" anchor="ctr" anchorCtr="0">
          <a:noAutofit/>
        </a:bodyPr>
        <a:lstStyle/>
        <a:p>
          <a:pPr marL="0" lvl="0" indent="0" algn="ctr" defTabSz="1289050">
            <a:lnSpc>
              <a:spcPct val="90000"/>
            </a:lnSpc>
            <a:spcBef>
              <a:spcPct val="0"/>
            </a:spcBef>
            <a:spcAft>
              <a:spcPct val="35000"/>
            </a:spcAft>
            <a:buNone/>
          </a:pPr>
          <a:r>
            <a:rPr lang="fi-FI" sz="2900" kern="1200" dirty="0"/>
            <a:t>Laamanninoikeus</a:t>
          </a:r>
        </a:p>
      </dsp:txBody>
      <dsp:txXfrm rot="10800000">
        <a:off x="1925414" y="1571275"/>
        <a:ext cx="4942459" cy="1208786"/>
      </dsp:txXfrm>
    </dsp:sp>
    <dsp:sp modelId="{23B485ED-30A9-B841-A004-392F0DB04A8C}">
      <dsp:nvSpPr>
        <dsp:cNvPr id="0" name=""/>
        <dsp:cNvSpPr/>
      </dsp:nvSpPr>
      <dsp:spPr>
        <a:xfrm>
          <a:off x="1018825" y="1571275"/>
          <a:ext cx="1208786" cy="120878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8000" b="-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57D638-0598-9944-B62B-4DBBD4DAF684}">
      <dsp:nvSpPr>
        <dsp:cNvPr id="0" name=""/>
        <dsp:cNvSpPr/>
      </dsp:nvSpPr>
      <dsp:spPr>
        <a:xfrm rot="10800000">
          <a:off x="1623218" y="3140894"/>
          <a:ext cx="5244655" cy="12087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041" tIns="110490" rIns="206248" bIns="110490" numCol="1" spcCol="1270" anchor="ctr" anchorCtr="0">
          <a:noAutofit/>
        </a:bodyPr>
        <a:lstStyle/>
        <a:p>
          <a:pPr marL="0" lvl="0" indent="0" algn="ctr" defTabSz="1289050">
            <a:lnSpc>
              <a:spcPct val="90000"/>
            </a:lnSpc>
            <a:spcBef>
              <a:spcPct val="0"/>
            </a:spcBef>
            <a:spcAft>
              <a:spcPct val="35000"/>
            </a:spcAft>
            <a:buNone/>
          </a:pPr>
          <a:r>
            <a:rPr lang="fi-FI" sz="2900" kern="1200" dirty="0"/>
            <a:t>Käräjät (kihlakunnanoikeus) ja nimismies</a:t>
          </a:r>
        </a:p>
      </dsp:txBody>
      <dsp:txXfrm rot="10800000">
        <a:off x="1925414" y="3140894"/>
        <a:ext cx="4942459" cy="1208786"/>
      </dsp:txXfrm>
    </dsp:sp>
    <dsp:sp modelId="{9415ADA6-F787-E441-8AA6-9531E7E708F0}">
      <dsp:nvSpPr>
        <dsp:cNvPr id="0" name=""/>
        <dsp:cNvSpPr/>
      </dsp:nvSpPr>
      <dsp:spPr>
        <a:xfrm>
          <a:off x="1018825" y="3140894"/>
          <a:ext cx="1208786" cy="120878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3B839-8C66-084A-9FFF-59C480E76187}">
      <dsp:nvSpPr>
        <dsp:cNvPr id="0" name=""/>
        <dsp:cNvSpPr/>
      </dsp:nvSpPr>
      <dsp:spPr>
        <a:xfrm>
          <a:off x="0" y="64597"/>
          <a:ext cx="4701779" cy="1044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b="1" kern="1200"/>
            <a:t>1. Aatelisto</a:t>
          </a:r>
          <a:r>
            <a:rPr lang="fi-FI" sz="1900" kern="1200"/>
            <a:t>: syntyi ns. </a:t>
          </a:r>
          <a:r>
            <a:rPr lang="fi-FI" sz="1900" i="1" kern="1200"/>
            <a:t>rälssien</a:t>
          </a:r>
          <a:r>
            <a:rPr lang="fi-FI" sz="1900" kern="1200"/>
            <a:t> (ratsumiesten) myötä, kun heidät vapautettiin veroista (perinnölliseksi 1560-l.)</a:t>
          </a:r>
          <a:endParaRPr lang="en-US" sz="1900" kern="1200"/>
        </a:p>
      </dsp:txBody>
      <dsp:txXfrm>
        <a:off x="51003" y="115600"/>
        <a:ext cx="4599773" cy="942803"/>
      </dsp:txXfrm>
    </dsp:sp>
    <dsp:sp modelId="{330A17BB-548B-C647-BD9D-51543EA1036F}">
      <dsp:nvSpPr>
        <dsp:cNvPr id="0" name=""/>
        <dsp:cNvSpPr/>
      </dsp:nvSpPr>
      <dsp:spPr>
        <a:xfrm>
          <a:off x="0" y="1164127"/>
          <a:ext cx="4701779" cy="1044809"/>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kern="1200">
              <a:sym typeface="Wingdings" panose="05000000000000000000" pitchFamily="2" charset="2"/>
            </a:rPr>
            <a:t></a:t>
          </a:r>
          <a:r>
            <a:rPr lang="fi-FI" sz="1900" kern="1200"/>
            <a:t> keskiajan lopulla n. </a:t>
          </a:r>
          <a:r>
            <a:rPr lang="fi-FI" sz="1900" b="1" kern="1200"/>
            <a:t>250 aatelissukua</a:t>
          </a:r>
          <a:endParaRPr lang="en-US" sz="1900" kern="1200"/>
        </a:p>
      </dsp:txBody>
      <dsp:txXfrm>
        <a:off x="51003" y="1215130"/>
        <a:ext cx="4599773" cy="942803"/>
      </dsp:txXfrm>
    </dsp:sp>
    <dsp:sp modelId="{ACFD3402-1360-E54E-A8B9-03988B8AE348}">
      <dsp:nvSpPr>
        <dsp:cNvPr id="0" name=""/>
        <dsp:cNvSpPr/>
      </dsp:nvSpPr>
      <dsp:spPr>
        <a:xfrm>
          <a:off x="0" y="2263657"/>
          <a:ext cx="4701779" cy="104480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b="1" kern="1200" dirty="0"/>
            <a:t>2. Papisto: </a:t>
          </a:r>
          <a:r>
            <a:rPr lang="fi-FI" sz="1900" kern="1200" dirty="0"/>
            <a:t>hengellinen rälssi, verovapautettuja</a:t>
          </a:r>
          <a:endParaRPr lang="en-US" sz="1900" kern="1200" dirty="0"/>
        </a:p>
      </dsp:txBody>
      <dsp:txXfrm>
        <a:off x="51003" y="2314660"/>
        <a:ext cx="4599773" cy="942803"/>
      </dsp:txXfrm>
    </dsp:sp>
    <dsp:sp modelId="{89BAF0FB-B783-BB4F-B266-B118187F6576}">
      <dsp:nvSpPr>
        <dsp:cNvPr id="0" name=""/>
        <dsp:cNvSpPr/>
      </dsp:nvSpPr>
      <dsp:spPr>
        <a:xfrm>
          <a:off x="0" y="3363187"/>
          <a:ext cx="4701779" cy="1044809"/>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kern="1200"/>
            <a:t>Selibaattisäännökset </a:t>
          </a:r>
          <a:endParaRPr lang="en-US" sz="1900" kern="1200"/>
        </a:p>
      </dsp:txBody>
      <dsp:txXfrm>
        <a:off x="51003" y="3414190"/>
        <a:ext cx="4599773" cy="942803"/>
      </dsp:txXfrm>
    </dsp:sp>
    <dsp:sp modelId="{C400E2E8-2411-934D-B506-854A95906B75}">
      <dsp:nvSpPr>
        <dsp:cNvPr id="0" name=""/>
        <dsp:cNvSpPr/>
      </dsp:nvSpPr>
      <dsp:spPr>
        <a:xfrm>
          <a:off x="0" y="4462717"/>
          <a:ext cx="4701779" cy="104480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fi-FI" sz="1900" kern="1200"/>
            <a:t>kouluttautuivat katedraalikoulussa</a:t>
          </a:r>
          <a:endParaRPr lang="en-US" sz="1900" kern="1200"/>
        </a:p>
      </dsp:txBody>
      <dsp:txXfrm>
        <a:off x="51003" y="4513720"/>
        <a:ext cx="4599773" cy="9428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BA559-CCAD-144B-BD62-698208910AF0}">
      <dsp:nvSpPr>
        <dsp:cNvPr id="0" name=""/>
        <dsp:cNvSpPr/>
      </dsp:nvSpPr>
      <dsp:spPr>
        <a:xfrm>
          <a:off x="0" y="21245"/>
          <a:ext cx="4885203" cy="23376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i-FI" sz="2700" b="1" kern="1200"/>
            <a:t>3. Porvaristo</a:t>
          </a:r>
          <a:r>
            <a:rPr lang="fi-FI" sz="2700" kern="1200"/>
            <a:t>: kaupunkien käsityöläiset ja kauppiaat (privilegio eli yksinoikeus), oma hallinto (kaupunginraati) kaupungeissa</a:t>
          </a:r>
          <a:endParaRPr lang="en-US" sz="2700" kern="1200"/>
        </a:p>
      </dsp:txBody>
      <dsp:txXfrm>
        <a:off x="114115" y="135360"/>
        <a:ext cx="4656973" cy="2109430"/>
      </dsp:txXfrm>
    </dsp:sp>
    <dsp:sp modelId="{8AC2147F-4F4F-E34C-9E35-0FAD4604D34D}">
      <dsp:nvSpPr>
        <dsp:cNvPr id="0" name=""/>
        <dsp:cNvSpPr/>
      </dsp:nvSpPr>
      <dsp:spPr>
        <a:xfrm>
          <a:off x="0" y="2436665"/>
          <a:ext cx="4885203" cy="23376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i-FI" sz="2700" b="1" kern="1200"/>
            <a:t>4. Talonpojat</a:t>
          </a:r>
          <a:r>
            <a:rPr lang="fi-FI" sz="2700" kern="1200"/>
            <a:t>: n. 98% väestöstä, suuret varallisuuserot, Suomessa ei </a:t>
          </a:r>
          <a:r>
            <a:rPr lang="fi-FI" sz="2700" i="1" kern="1200"/>
            <a:t>maaorjuutta</a:t>
          </a:r>
          <a:r>
            <a:rPr lang="fi-FI" sz="2700" kern="1200"/>
            <a:t> vaan talonpojilla usein omat tilat</a:t>
          </a:r>
          <a:endParaRPr lang="en-US" sz="2700" kern="1200"/>
        </a:p>
      </dsp:txBody>
      <dsp:txXfrm>
        <a:off x="114115" y="2550780"/>
        <a:ext cx="4656973" cy="2109430"/>
      </dsp:txXfrm>
    </dsp:sp>
    <dsp:sp modelId="{0784EE73-1DCB-0B4C-BC12-E6D08249E88F}">
      <dsp:nvSpPr>
        <dsp:cNvPr id="0" name=""/>
        <dsp:cNvSpPr/>
      </dsp:nvSpPr>
      <dsp:spPr>
        <a:xfrm>
          <a:off x="0" y="4774325"/>
          <a:ext cx="4885203" cy="108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i-FI" sz="2100" kern="1200"/>
            <a:t>Itsenäiset talonpojat</a:t>
          </a:r>
          <a:endParaRPr lang="en-US" sz="2100" kern="1200"/>
        </a:p>
        <a:p>
          <a:pPr marL="228600" lvl="1" indent="-228600" algn="l" defTabSz="933450">
            <a:lnSpc>
              <a:spcPct val="90000"/>
            </a:lnSpc>
            <a:spcBef>
              <a:spcPct val="0"/>
            </a:spcBef>
            <a:spcAft>
              <a:spcPct val="20000"/>
            </a:spcAft>
            <a:buChar char="•"/>
          </a:pPr>
          <a:r>
            <a:rPr lang="fi-FI" sz="2100" kern="1200"/>
            <a:t>Lampuotit (vuokraviljelijät)</a:t>
          </a:r>
          <a:endParaRPr lang="en-US" sz="2100" kern="1200"/>
        </a:p>
        <a:p>
          <a:pPr marL="228600" lvl="1" indent="-228600" algn="l" defTabSz="933450">
            <a:lnSpc>
              <a:spcPct val="90000"/>
            </a:lnSpc>
            <a:spcBef>
              <a:spcPct val="0"/>
            </a:spcBef>
            <a:spcAft>
              <a:spcPct val="20000"/>
            </a:spcAft>
            <a:buChar char="•"/>
          </a:pPr>
          <a:r>
            <a:rPr lang="fi-FI" sz="2100" kern="1200"/>
            <a:t>Piiat ja rengit</a:t>
          </a:r>
          <a:endParaRPr lang="en-US" sz="2100" kern="1200"/>
        </a:p>
      </dsp:txBody>
      <dsp:txXfrm>
        <a:off x="0" y="4774325"/>
        <a:ext cx="4885203" cy="108985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4BF77633-98F1-9940-BCAA-7B2E8F7D1E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fi-FI"/>
          </a:p>
        </p:txBody>
      </p:sp>
      <p:sp>
        <p:nvSpPr>
          <p:cNvPr id="3" name="Päivämäärän paikkamerkki 2">
            <a:extLst>
              <a:ext uri="{FF2B5EF4-FFF2-40B4-BE49-F238E27FC236}">
                <a16:creationId xmlns:a16="http://schemas.microsoft.com/office/drawing/2014/main" id="{ED26B9A1-D0AA-7B4E-822B-BCEF22C9B50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33D2F04A-3F65-E34C-BE0F-CF713125309B}" type="datetimeFigureOut">
              <a:rPr lang="fi-FI"/>
              <a:pPr>
                <a:defRPr/>
              </a:pPr>
              <a:t>28.3.2021</a:t>
            </a:fld>
            <a:endParaRPr lang="fi-FI"/>
          </a:p>
        </p:txBody>
      </p:sp>
      <p:sp>
        <p:nvSpPr>
          <p:cNvPr id="4" name="Dian kuvan paikkamerkki 3">
            <a:extLst>
              <a:ext uri="{FF2B5EF4-FFF2-40B4-BE49-F238E27FC236}">
                <a16:creationId xmlns:a16="http://schemas.microsoft.com/office/drawing/2014/main" id="{163D449E-2CE4-EC4C-BE41-CCB0BADF543C}"/>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a:extLst>
              <a:ext uri="{FF2B5EF4-FFF2-40B4-BE49-F238E27FC236}">
                <a16:creationId xmlns:a16="http://schemas.microsoft.com/office/drawing/2014/main" id="{07568A6C-22BC-D04E-8B82-07C570F0205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a:extLst>
              <a:ext uri="{FF2B5EF4-FFF2-40B4-BE49-F238E27FC236}">
                <a16:creationId xmlns:a16="http://schemas.microsoft.com/office/drawing/2014/main" id="{2167D77A-9267-E84C-8329-086C8577704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fi-FI"/>
          </a:p>
        </p:txBody>
      </p:sp>
      <p:sp>
        <p:nvSpPr>
          <p:cNvPr id="7" name="Dian numeron paikkamerkki 6">
            <a:extLst>
              <a:ext uri="{FF2B5EF4-FFF2-40B4-BE49-F238E27FC236}">
                <a16:creationId xmlns:a16="http://schemas.microsoft.com/office/drawing/2014/main" id="{A97AF98E-EDE4-FA46-B91E-62E59649F09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8F61A890-9D6A-3246-B0A9-23508B1D36A3}" type="slidenum">
              <a:rPr lang="fi-FI"/>
              <a:pPr>
                <a:defRPr/>
              </a:pPr>
              <a:t>‹#›</a:t>
            </a:fld>
            <a:endParaRPr 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ian kuvan paikkamerkki 1">
            <a:extLst>
              <a:ext uri="{FF2B5EF4-FFF2-40B4-BE49-F238E27FC236}">
                <a16:creationId xmlns:a16="http://schemas.microsoft.com/office/drawing/2014/main" id="{8F5B9DA0-682C-9846-B4A2-F515D9D722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Huomautusten paikkamerkki 2">
            <a:extLst>
              <a:ext uri="{FF2B5EF4-FFF2-40B4-BE49-F238E27FC236}">
                <a16:creationId xmlns:a16="http://schemas.microsoft.com/office/drawing/2014/main" id="{32255D07-39CB-1542-89A8-6DD1C4E029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i-FI" altLang="fi-FI"/>
          </a:p>
        </p:txBody>
      </p:sp>
      <p:sp>
        <p:nvSpPr>
          <p:cNvPr id="17412" name="Dian numeron paikkamerkki 3">
            <a:extLst>
              <a:ext uri="{FF2B5EF4-FFF2-40B4-BE49-F238E27FC236}">
                <a16:creationId xmlns:a16="http://schemas.microsoft.com/office/drawing/2014/main" id="{61A8C56D-ACD7-B64F-BC1C-889AEE62F9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29E4BD-A187-5243-A43C-E459D18B89B6}" type="slidenum">
              <a:rPr lang="fi-FI" altLang="fi-FI" smtClean="0"/>
              <a:pPr/>
              <a:t>17</a:t>
            </a:fld>
            <a:endParaRPr lang="fi-FI" altLang="fi-F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8F61A890-9D6A-3246-B0A9-23508B1D36A3}" type="slidenum">
              <a:rPr lang="fi-FI" smtClean="0"/>
              <a:pPr>
                <a:defRPr/>
              </a:pPr>
              <a:t>39</a:t>
            </a:fld>
            <a:endParaRPr lang="fi-FI"/>
          </a:p>
        </p:txBody>
      </p:sp>
    </p:spTree>
    <p:extLst>
      <p:ext uri="{BB962C8B-B14F-4D97-AF65-F5344CB8AC3E}">
        <p14:creationId xmlns:p14="http://schemas.microsoft.com/office/powerpoint/2010/main" val="1623904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C818C3-E04E-7648-A921-B84F86E3E09B}"/>
              </a:ext>
            </a:extLst>
          </p:cNvPr>
          <p:cNvSpPr>
            <a:spLocks noGrp="1"/>
          </p:cNvSpPr>
          <p:nvPr>
            <p:ph type="ctrTitle"/>
          </p:nvPr>
        </p:nvSpPr>
        <p:spPr>
          <a:xfrm>
            <a:off x="1143000" y="1122363"/>
            <a:ext cx="6858000" cy="23876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FD99D220-BC82-AB43-8D30-8A2BFDF6092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E095AB57-588C-5342-B5A4-BBB52C8B33C7}"/>
              </a:ext>
            </a:extLst>
          </p:cNvPr>
          <p:cNvSpPr>
            <a:spLocks noGrp="1"/>
          </p:cNvSpPr>
          <p:nvPr>
            <p:ph type="dt" sz="half" idx="10"/>
          </p:nvPr>
        </p:nvSpPr>
        <p:spPr/>
        <p:txBody>
          <a:bodyPr/>
          <a:lstStyle/>
          <a:p>
            <a:pPr>
              <a:defRPr/>
            </a:pPr>
            <a:endParaRPr lang="fi-FI" altLang="en-US"/>
          </a:p>
        </p:txBody>
      </p:sp>
      <p:sp>
        <p:nvSpPr>
          <p:cNvPr id="5" name="Alatunnisteen paikkamerkki 4">
            <a:extLst>
              <a:ext uri="{FF2B5EF4-FFF2-40B4-BE49-F238E27FC236}">
                <a16:creationId xmlns:a16="http://schemas.microsoft.com/office/drawing/2014/main" id="{F2C88FCB-D3CA-FF4F-827F-D446943F7EC5}"/>
              </a:ext>
            </a:extLst>
          </p:cNvPr>
          <p:cNvSpPr>
            <a:spLocks noGrp="1"/>
          </p:cNvSpPr>
          <p:nvPr>
            <p:ph type="ftr" sz="quarter" idx="11"/>
          </p:nvPr>
        </p:nvSpPr>
        <p:spPr/>
        <p:txBody>
          <a:bodyPr/>
          <a:lstStyle/>
          <a:p>
            <a:pPr>
              <a:defRPr/>
            </a:pPr>
            <a:endParaRPr lang="fi-FI" altLang="en-US"/>
          </a:p>
        </p:txBody>
      </p:sp>
      <p:sp>
        <p:nvSpPr>
          <p:cNvPr id="6" name="Dian numeron paikkamerkki 5">
            <a:extLst>
              <a:ext uri="{FF2B5EF4-FFF2-40B4-BE49-F238E27FC236}">
                <a16:creationId xmlns:a16="http://schemas.microsoft.com/office/drawing/2014/main" id="{017684D1-ACAC-2444-9A01-FA2AE37B463F}"/>
              </a:ext>
            </a:extLst>
          </p:cNvPr>
          <p:cNvSpPr>
            <a:spLocks noGrp="1"/>
          </p:cNvSpPr>
          <p:nvPr>
            <p:ph type="sldNum" sz="quarter" idx="12"/>
          </p:nvPr>
        </p:nvSpPr>
        <p:spPr/>
        <p:txBody>
          <a:bodyPr/>
          <a:lstStyle/>
          <a:p>
            <a:pPr>
              <a:defRPr/>
            </a:pPr>
            <a:fld id="{20EBB329-D0A7-FA40-ACAF-F74BAC73DB85}" type="slidenum">
              <a:rPr lang="fi-FI" altLang="en-US" smtClean="0"/>
              <a:pPr>
                <a:defRPr/>
              </a:pPr>
              <a:t>‹#›</a:t>
            </a:fld>
            <a:endParaRPr lang="fi-FI" altLang="en-US"/>
          </a:p>
        </p:txBody>
      </p:sp>
    </p:spTree>
    <p:extLst>
      <p:ext uri="{BB962C8B-B14F-4D97-AF65-F5344CB8AC3E}">
        <p14:creationId xmlns:p14="http://schemas.microsoft.com/office/powerpoint/2010/main" val="19475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A9D22F-E2AE-8D46-AE93-1BA64E762C07}"/>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0F1C564E-776A-0A4C-AE51-4D03CEFE7C3C}"/>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59CC3A7-5B71-4B4A-829B-C869091D94C5}"/>
              </a:ext>
            </a:extLst>
          </p:cNvPr>
          <p:cNvSpPr>
            <a:spLocks noGrp="1"/>
          </p:cNvSpPr>
          <p:nvPr>
            <p:ph type="dt" sz="half" idx="10"/>
          </p:nvPr>
        </p:nvSpPr>
        <p:spPr/>
        <p:txBody>
          <a:bodyPr/>
          <a:lstStyle/>
          <a:p>
            <a:pPr>
              <a:defRPr/>
            </a:pPr>
            <a:endParaRPr lang="fi-FI" altLang="en-US"/>
          </a:p>
        </p:txBody>
      </p:sp>
      <p:sp>
        <p:nvSpPr>
          <p:cNvPr id="5" name="Alatunnisteen paikkamerkki 4">
            <a:extLst>
              <a:ext uri="{FF2B5EF4-FFF2-40B4-BE49-F238E27FC236}">
                <a16:creationId xmlns:a16="http://schemas.microsoft.com/office/drawing/2014/main" id="{3184D2DB-493A-8B4E-A96B-CD6FAC084EBE}"/>
              </a:ext>
            </a:extLst>
          </p:cNvPr>
          <p:cNvSpPr>
            <a:spLocks noGrp="1"/>
          </p:cNvSpPr>
          <p:nvPr>
            <p:ph type="ftr" sz="quarter" idx="11"/>
          </p:nvPr>
        </p:nvSpPr>
        <p:spPr/>
        <p:txBody>
          <a:bodyPr/>
          <a:lstStyle/>
          <a:p>
            <a:pPr>
              <a:defRPr/>
            </a:pPr>
            <a:endParaRPr lang="fi-FI" altLang="en-US"/>
          </a:p>
        </p:txBody>
      </p:sp>
      <p:sp>
        <p:nvSpPr>
          <p:cNvPr id="6" name="Dian numeron paikkamerkki 5">
            <a:extLst>
              <a:ext uri="{FF2B5EF4-FFF2-40B4-BE49-F238E27FC236}">
                <a16:creationId xmlns:a16="http://schemas.microsoft.com/office/drawing/2014/main" id="{8F5B247C-72D9-2147-9B0B-DE33F40F1CE7}"/>
              </a:ext>
            </a:extLst>
          </p:cNvPr>
          <p:cNvSpPr>
            <a:spLocks noGrp="1"/>
          </p:cNvSpPr>
          <p:nvPr>
            <p:ph type="sldNum" sz="quarter" idx="12"/>
          </p:nvPr>
        </p:nvSpPr>
        <p:spPr/>
        <p:txBody>
          <a:bodyPr/>
          <a:lstStyle/>
          <a:p>
            <a:pPr>
              <a:defRPr/>
            </a:pPr>
            <a:fld id="{D72C1D39-8A3E-0E4B-9A66-E4279F625A9C}" type="slidenum">
              <a:rPr lang="fi-FI" altLang="en-US" smtClean="0"/>
              <a:pPr>
                <a:defRPr/>
              </a:pPr>
              <a:t>‹#›</a:t>
            </a:fld>
            <a:endParaRPr lang="fi-FI" altLang="en-US"/>
          </a:p>
        </p:txBody>
      </p:sp>
    </p:spTree>
    <p:extLst>
      <p:ext uri="{BB962C8B-B14F-4D97-AF65-F5344CB8AC3E}">
        <p14:creationId xmlns:p14="http://schemas.microsoft.com/office/powerpoint/2010/main" val="726910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FE2D003-31A7-EE4B-9E72-437C20099C9C}"/>
              </a:ext>
            </a:extLst>
          </p:cNvPr>
          <p:cNvSpPr>
            <a:spLocks noGrp="1"/>
          </p:cNvSpPr>
          <p:nvPr>
            <p:ph type="title" orient="vert"/>
          </p:nvPr>
        </p:nvSpPr>
        <p:spPr>
          <a:xfrm>
            <a:off x="6543675" y="365125"/>
            <a:ext cx="1971675"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A2E45967-D4F5-504C-AD3E-47C3F736E929}"/>
              </a:ext>
            </a:extLst>
          </p:cNvPr>
          <p:cNvSpPr>
            <a:spLocks noGrp="1"/>
          </p:cNvSpPr>
          <p:nvPr>
            <p:ph type="body" orient="vert" idx="1"/>
          </p:nvPr>
        </p:nvSpPr>
        <p:spPr>
          <a:xfrm>
            <a:off x="628650" y="365125"/>
            <a:ext cx="5800725"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32953F7-1829-C343-A945-22066872C09D}"/>
              </a:ext>
            </a:extLst>
          </p:cNvPr>
          <p:cNvSpPr>
            <a:spLocks noGrp="1"/>
          </p:cNvSpPr>
          <p:nvPr>
            <p:ph type="dt" sz="half" idx="10"/>
          </p:nvPr>
        </p:nvSpPr>
        <p:spPr/>
        <p:txBody>
          <a:bodyPr/>
          <a:lstStyle/>
          <a:p>
            <a:pPr>
              <a:defRPr/>
            </a:pPr>
            <a:endParaRPr lang="fi-FI" altLang="en-US"/>
          </a:p>
        </p:txBody>
      </p:sp>
      <p:sp>
        <p:nvSpPr>
          <p:cNvPr id="5" name="Alatunnisteen paikkamerkki 4">
            <a:extLst>
              <a:ext uri="{FF2B5EF4-FFF2-40B4-BE49-F238E27FC236}">
                <a16:creationId xmlns:a16="http://schemas.microsoft.com/office/drawing/2014/main" id="{554AEC29-6D07-A749-B589-9DE9C35F0E76}"/>
              </a:ext>
            </a:extLst>
          </p:cNvPr>
          <p:cNvSpPr>
            <a:spLocks noGrp="1"/>
          </p:cNvSpPr>
          <p:nvPr>
            <p:ph type="ftr" sz="quarter" idx="11"/>
          </p:nvPr>
        </p:nvSpPr>
        <p:spPr/>
        <p:txBody>
          <a:bodyPr/>
          <a:lstStyle/>
          <a:p>
            <a:pPr>
              <a:defRPr/>
            </a:pPr>
            <a:endParaRPr lang="fi-FI" altLang="en-US"/>
          </a:p>
        </p:txBody>
      </p:sp>
      <p:sp>
        <p:nvSpPr>
          <p:cNvPr id="6" name="Dian numeron paikkamerkki 5">
            <a:extLst>
              <a:ext uri="{FF2B5EF4-FFF2-40B4-BE49-F238E27FC236}">
                <a16:creationId xmlns:a16="http://schemas.microsoft.com/office/drawing/2014/main" id="{5A409DD5-96A7-184C-A2EB-E05D43A105BB}"/>
              </a:ext>
            </a:extLst>
          </p:cNvPr>
          <p:cNvSpPr>
            <a:spLocks noGrp="1"/>
          </p:cNvSpPr>
          <p:nvPr>
            <p:ph type="sldNum" sz="quarter" idx="12"/>
          </p:nvPr>
        </p:nvSpPr>
        <p:spPr/>
        <p:txBody>
          <a:bodyPr/>
          <a:lstStyle/>
          <a:p>
            <a:pPr>
              <a:defRPr/>
            </a:pPr>
            <a:fld id="{DF9DCD64-FE23-6447-86B2-AE95E3725EBA}" type="slidenum">
              <a:rPr lang="fi-FI" altLang="en-US" smtClean="0"/>
              <a:pPr>
                <a:defRPr/>
              </a:pPr>
              <a:t>‹#›</a:t>
            </a:fld>
            <a:endParaRPr lang="fi-FI" altLang="en-US"/>
          </a:p>
        </p:txBody>
      </p:sp>
    </p:spTree>
    <p:extLst>
      <p:ext uri="{BB962C8B-B14F-4D97-AF65-F5344CB8AC3E}">
        <p14:creationId xmlns:p14="http://schemas.microsoft.com/office/powerpoint/2010/main" val="3704863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Otsikko, teksti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122238"/>
            <a:ext cx="7543800" cy="1295400"/>
          </a:xfrm>
        </p:spPr>
        <p:txBody>
          <a:bodyPr/>
          <a:lstStyle/>
          <a:p>
            <a:r>
              <a:rPr lang="fi-FI"/>
              <a:t>Muokkaa perustyyl. napsautt.</a:t>
            </a:r>
          </a:p>
        </p:txBody>
      </p:sp>
      <p:sp>
        <p:nvSpPr>
          <p:cNvPr id="3" name="Tekstin paikkamerkki 2"/>
          <p:cNvSpPr>
            <a:spLocks noGrp="1"/>
          </p:cNvSpPr>
          <p:nvPr>
            <p:ph type="body" sz="half" idx="1"/>
          </p:nvPr>
        </p:nvSpPr>
        <p:spPr>
          <a:xfrm>
            <a:off x="457200" y="1719263"/>
            <a:ext cx="4038600" cy="441166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719263"/>
            <a:ext cx="4038600" cy="441166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Rectangle 5">
            <a:extLst>
              <a:ext uri="{FF2B5EF4-FFF2-40B4-BE49-F238E27FC236}">
                <a16:creationId xmlns:a16="http://schemas.microsoft.com/office/drawing/2014/main" id="{D5887DD2-DD6F-9D45-9FBB-06991F0334AB}"/>
              </a:ext>
            </a:extLst>
          </p:cNvPr>
          <p:cNvSpPr>
            <a:spLocks noGrp="1" noChangeArrowheads="1"/>
          </p:cNvSpPr>
          <p:nvPr>
            <p:ph type="dt" sz="half" idx="10"/>
          </p:nvPr>
        </p:nvSpPr>
        <p:spPr>
          <a:ln/>
        </p:spPr>
        <p:txBody>
          <a:bodyPr/>
          <a:lstStyle>
            <a:lvl1pPr>
              <a:defRPr/>
            </a:lvl1pPr>
          </a:lstStyle>
          <a:p>
            <a:pPr>
              <a:defRPr/>
            </a:pPr>
            <a:endParaRPr lang="fi-FI" altLang="en-US"/>
          </a:p>
        </p:txBody>
      </p:sp>
      <p:sp>
        <p:nvSpPr>
          <p:cNvPr id="6" name="Rectangle 6">
            <a:extLst>
              <a:ext uri="{FF2B5EF4-FFF2-40B4-BE49-F238E27FC236}">
                <a16:creationId xmlns:a16="http://schemas.microsoft.com/office/drawing/2014/main" id="{2461C476-F3B4-1041-9747-EF0D44B524B3}"/>
              </a:ext>
            </a:extLst>
          </p:cNvPr>
          <p:cNvSpPr>
            <a:spLocks noGrp="1" noChangeArrowheads="1"/>
          </p:cNvSpPr>
          <p:nvPr>
            <p:ph type="ftr" sz="quarter" idx="11"/>
          </p:nvPr>
        </p:nvSpPr>
        <p:spPr>
          <a:ln/>
        </p:spPr>
        <p:txBody>
          <a:bodyPr/>
          <a:lstStyle>
            <a:lvl1pPr>
              <a:defRPr/>
            </a:lvl1pPr>
          </a:lstStyle>
          <a:p>
            <a:pPr>
              <a:defRPr/>
            </a:pPr>
            <a:endParaRPr lang="fi-FI" altLang="en-US"/>
          </a:p>
        </p:txBody>
      </p:sp>
      <p:sp>
        <p:nvSpPr>
          <p:cNvPr id="7" name="Rectangle 7">
            <a:extLst>
              <a:ext uri="{FF2B5EF4-FFF2-40B4-BE49-F238E27FC236}">
                <a16:creationId xmlns:a16="http://schemas.microsoft.com/office/drawing/2014/main" id="{A13C6C70-29CD-6244-BB22-439151611501}"/>
              </a:ext>
            </a:extLst>
          </p:cNvPr>
          <p:cNvSpPr>
            <a:spLocks noGrp="1" noChangeArrowheads="1"/>
          </p:cNvSpPr>
          <p:nvPr>
            <p:ph type="sldNum" sz="quarter" idx="12"/>
          </p:nvPr>
        </p:nvSpPr>
        <p:spPr>
          <a:ln/>
        </p:spPr>
        <p:txBody>
          <a:bodyPr/>
          <a:lstStyle>
            <a:lvl1pPr>
              <a:defRPr/>
            </a:lvl1pPr>
          </a:lstStyle>
          <a:p>
            <a:pPr>
              <a:defRPr/>
            </a:pPr>
            <a:fld id="{55123117-C61F-3D46-84DD-7CE91C615E31}" type="slidenum">
              <a:rPr lang="fi-FI" altLang="en-US"/>
              <a:pPr>
                <a:defRPr/>
              </a:pPr>
              <a:t>‹#›</a:t>
            </a:fld>
            <a:endParaRPr lang="fi-FI" altLang="en-US"/>
          </a:p>
        </p:txBody>
      </p:sp>
    </p:spTree>
    <p:extLst>
      <p:ext uri="{BB962C8B-B14F-4D97-AF65-F5344CB8AC3E}">
        <p14:creationId xmlns:p14="http://schemas.microsoft.com/office/powerpoint/2010/main" val="226619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D7353F-12D5-B24D-BBF5-E075E90484E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F1A59B8-97CB-4447-8D0F-C9B4C69ADA02}"/>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6356A72-AB20-3C49-B602-852782166A01}"/>
              </a:ext>
            </a:extLst>
          </p:cNvPr>
          <p:cNvSpPr>
            <a:spLocks noGrp="1"/>
          </p:cNvSpPr>
          <p:nvPr>
            <p:ph type="dt" sz="half" idx="10"/>
          </p:nvPr>
        </p:nvSpPr>
        <p:spPr/>
        <p:txBody>
          <a:bodyPr/>
          <a:lstStyle/>
          <a:p>
            <a:pPr>
              <a:defRPr/>
            </a:pPr>
            <a:endParaRPr lang="fi-FI" altLang="en-US"/>
          </a:p>
        </p:txBody>
      </p:sp>
      <p:sp>
        <p:nvSpPr>
          <p:cNvPr id="5" name="Alatunnisteen paikkamerkki 4">
            <a:extLst>
              <a:ext uri="{FF2B5EF4-FFF2-40B4-BE49-F238E27FC236}">
                <a16:creationId xmlns:a16="http://schemas.microsoft.com/office/drawing/2014/main" id="{339F62D2-EE4D-244E-9E5F-3FF4288B61B9}"/>
              </a:ext>
            </a:extLst>
          </p:cNvPr>
          <p:cNvSpPr>
            <a:spLocks noGrp="1"/>
          </p:cNvSpPr>
          <p:nvPr>
            <p:ph type="ftr" sz="quarter" idx="11"/>
          </p:nvPr>
        </p:nvSpPr>
        <p:spPr/>
        <p:txBody>
          <a:bodyPr/>
          <a:lstStyle/>
          <a:p>
            <a:pPr>
              <a:defRPr/>
            </a:pPr>
            <a:endParaRPr lang="fi-FI" altLang="en-US"/>
          </a:p>
        </p:txBody>
      </p:sp>
      <p:sp>
        <p:nvSpPr>
          <p:cNvPr id="6" name="Dian numeron paikkamerkki 5">
            <a:extLst>
              <a:ext uri="{FF2B5EF4-FFF2-40B4-BE49-F238E27FC236}">
                <a16:creationId xmlns:a16="http://schemas.microsoft.com/office/drawing/2014/main" id="{55461072-8EA2-2B42-B642-A67C91B3E67A}"/>
              </a:ext>
            </a:extLst>
          </p:cNvPr>
          <p:cNvSpPr>
            <a:spLocks noGrp="1"/>
          </p:cNvSpPr>
          <p:nvPr>
            <p:ph type="sldNum" sz="quarter" idx="12"/>
          </p:nvPr>
        </p:nvSpPr>
        <p:spPr/>
        <p:txBody>
          <a:bodyPr/>
          <a:lstStyle/>
          <a:p>
            <a:pPr>
              <a:defRPr/>
            </a:pPr>
            <a:fld id="{4693651D-E808-AE46-BC49-920A7252051D}" type="slidenum">
              <a:rPr lang="fi-FI" altLang="en-US" smtClean="0"/>
              <a:pPr>
                <a:defRPr/>
              </a:pPr>
              <a:t>‹#›</a:t>
            </a:fld>
            <a:endParaRPr lang="fi-FI" altLang="en-US"/>
          </a:p>
        </p:txBody>
      </p:sp>
    </p:spTree>
    <p:extLst>
      <p:ext uri="{BB962C8B-B14F-4D97-AF65-F5344CB8AC3E}">
        <p14:creationId xmlns:p14="http://schemas.microsoft.com/office/powerpoint/2010/main" val="1973851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F2055C-FDE6-B14A-8079-031F4932FB5D}"/>
              </a:ext>
            </a:extLst>
          </p:cNvPr>
          <p:cNvSpPr>
            <a:spLocks noGrp="1"/>
          </p:cNvSpPr>
          <p:nvPr>
            <p:ph type="title"/>
          </p:nvPr>
        </p:nvSpPr>
        <p:spPr>
          <a:xfrm>
            <a:off x="623888" y="1709739"/>
            <a:ext cx="7886700" cy="2852737"/>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131A10C2-3726-1444-ADF0-5A69276F124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14CA7AC0-D0B9-714C-8C17-433C25BDA576}"/>
              </a:ext>
            </a:extLst>
          </p:cNvPr>
          <p:cNvSpPr>
            <a:spLocks noGrp="1"/>
          </p:cNvSpPr>
          <p:nvPr>
            <p:ph type="dt" sz="half" idx="10"/>
          </p:nvPr>
        </p:nvSpPr>
        <p:spPr/>
        <p:txBody>
          <a:bodyPr/>
          <a:lstStyle/>
          <a:p>
            <a:pPr>
              <a:defRPr/>
            </a:pPr>
            <a:endParaRPr lang="fi-FI" altLang="en-US"/>
          </a:p>
        </p:txBody>
      </p:sp>
      <p:sp>
        <p:nvSpPr>
          <p:cNvPr id="5" name="Alatunnisteen paikkamerkki 4">
            <a:extLst>
              <a:ext uri="{FF2B5EF4-FFF2-40B4-BE49-F238E27FC236}">
                <a16:creationId xmlns:a16="http://schemas.microsoft.com/office/drawing/2014/main" id="{2C9A39B1-D8DE-5F4B-8BB2-C2071038F9F2}"/>
              </a:ext>
            </a:extLst>
          </p:cNvPr>
          <p:cNvSpPr>
            <a:spLocks noGrp="1"/>
          </p:cNvSpPr>
          <p:nvPr>
            <p:ph type="ftr" sz="quarter" idx="11"/>
          </p:nvPr>
        </p:nvSpPr>
        <p:spPr/>
        <p:txBody>
          <a:bodyPr/>
          <a:lstStyle/>
          <a:p>
            <a:pPr>
              <a:defRPr/>
            </a:pPr>
            <a:endParaRPr lang="fi-FI" altLang="en-US"/>
          </a:p>
        </p:txBody>
      </p:sp>
      <p:sp>
        <p:nvSpPr>
          <p:cNvPr id="6" name="Dian numeron paikkamerkki 5">
            <a:extLst>
              <a:ext uri="{FF2B5EF4-FFF2-40B4-BE49-F238E27FC236}">
                <a16:creationId xmlns:a16="http://schemas.microsoft.com/office/drawing/2014/main" id="{DFF289B0-E23A-984E-9C71-36D2C0AA68B4}"/>
              </a:ext>
            </a:extLst>
          </p:cNvPr>
          <p:cNvSpPr>
            <a:spLocks noGrp="1"/>
          </p:cNvSpPr>
          <p:nvPr>
            <p:ph type="sldNum" sz="quarter" idx="12"/>
          </p:nvPr>
        </p:nvSpPr>
        <p:spPr/>
        <p:txBody>
          <a:bodyPr/>
          <a:lstStyle/>
          <a:p>
            <a:pPr>
              <a:defRPr/>
            </a:pPr>
            <a:fld id="{46765F62-AE89-B041-A30E-84247CEE96B9}" type="slidenum">
              <a:rPr lang="fi-FI" altLang="en-US" smtClean="0"/>
              <a:pPr>
                <a:defRPr/>
              </a:pPr>
              <a:t>‹#›</a:t>
            </a:fld>
            <a:endParaRPr lang="fi-FI" altLang="en-US"/>
          </a:p>
        </p:txBody>
      </p:sp>
    </p:spTree>
    <p:extLst>
      <p:ext uri="{BB962C8B-B14F-4D97-AF65-F5344CB8AC3E}">
        <p14:creationId xmlns:p14="http://schemas.microsoft.com/office/powerpoint/2010/main" val="3811787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F909748-13A9-024B-8C04-ED92177F805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5E1219A-7E38-694F-B0E7-8155F72A7C61}"/>
              </a:ext>
            </a:extLst>
          </p:cNvPr>
          <p:cNvSpPr>
            <a:spLocks noGrp="1"/>
          </p:cNvSpPr>
          <p:nvPr>
            <p:ph sz="half" idx="1"/>
          </p:nvPr>
        </p:nvSpPr>
        <p:spPr>
          <a:xfrm>
            <a:off x="6286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FA20ABC6-E551-D048-8BEB-6518BC1DE32A}"/>
              </a:ext>
            </a:extLst>
          </p:cNvPr>
          <p:cNvSpPr>
            <a:spLocks noGrp="1"/>
          </p:cNvSpPr>
          <p:nvPr>
            <p:ph sz="half" idx="2"/>
          </p:nvPr>
        </p:nvSpPr>
        <p:spPr>
          <a:xfrm>
            <a:off x="46291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636ED811-42BF-6E49-A163-287E1DFC37DD}"/>
              </a:ext>
            </a:extLst>
          </p:cNvPr>
          <p:cNvSpPr>
            <a:spLocks noGrp="1"/>
          </p:cNvSpPr>
          <p:nvPr>
            <p:ph type="dt" sz="half" idx="10"/>
          </p:nvPr>
        </p:nvSpPr>
        <p:spPr/>
        <p:txBody>
          <a:bodyPr/>
          <a:lstStyle/>
          <a:p>
            <a:pPr>
              <a:defRPr/>
            </a:pPr>
            <a:endParaRPr lang="fi-FI" altLang="en-US"/>
          </a:p>
        </p:txBody>
      </p:sp>
      <p:sp>
        <p:nvSpPr>
          <p:cNvPr id="6" name="Alatunnisteen paikkamerkki 5">
            <a:extLst>
              <a:ext uri="{FF2B5EF4-FFF2-40B4-BE49-F238E27FC236}">
                <a16:creationId xmlns:a16="http://schemas.microsoft.com/office/drawing/2014/main" id="{8CDDBD5E-359E-2842-BFB2-70C2DD7F1A13}"/>
              </a:ext>
            </a:extLst>
          </p:cNvPr>
          <p:cNvSpPr>
            <a:spLocks noGrp="1"/>
          </p:cNvSpPr>
          <p:nvPr>
            <p:ph type="ftr" sz="quarter" idx="11"/>
          </p:nvPr>
        </p:nvSpPr>
        <p:spPr/>
        <p:txBody>
          <a:bodyPr/>
          <a:lstStyle/>
          <a:p>
            <a:pPr>
              <a:defRPr/>
            </a:pPr>
            <a:endParaRPr lang="fi-FI" altLang="en-US"/>
          </a:p>
        </p:txBody>
      </p:sp>
      <p:sp>
        <p:nvSpPr>
          <p:cNvPr id="7" name="Dian numeron paikkamerkki 6">
            <a:extLst>
              <a:ext uri="{FF2B5EF4-FFF2-40B4-BE49-F238E27FC236}">
                <a16:creationId xmlns:a16="http://schemas.microsoft.com/office/drawing/2014/main" id="{6A300935-E8B8-CB44-9E35-03A56C3C4336}"/>
              </a:ext>
            </a:extLst>
          </p:cNvPr>
          <p:cNvSpPr>
            <a:spLocks noGrp="1"/>
          </p:cNvSpPr>
          <p:nvPr>
            <p:ph type="sldNum" sz="quarter" idx="12"/>
          </p:nvPr>
        </p:nvSpPr>
        <p:spPr/>
        <p:txBody>
          <a:bodyPr/>
          <a:lstStyle/>
          <a:p>
            <a:pPr>
              <a:defRPr/>
            </a:pPr>
            <a:fld id="{5B1E073A-DFE0-9144-9260-0C6A3A3C7FF5}" type="slidenum">
              <a:rPr lang="fi-FI" altLang="en-US" smtClean="0"/>
              <a:pPr>
                <a:defRPr/>
              </a:pPr>
              <a:t>‹#›</a:t>
            </a:fld>
            <a:endParaRPr lang="fi-FI" altLang="en-US"/>
          </a:p>
        </p:txBody>
      </p:sp>
    </p:spTree>
    <p:extLst>
      <p:ext uri="{BB962C8B-B14F-4D97-AF65-F5344CB8AC3E}">
        <p14:creationId xmlns:p14="http://schemas.microsoft.com/office/powerpoint/2010/main" val="2118239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537F5C-BFCD-E542-8200-155C73A34187}"/>
              </a:ext>
            </a:extLst>
          </p:cNvPr>
          <p:cNvSpPr>
            <a:spLocks noGrp="1"/>
          </p:cNvSpPr>
          <p:nvPr>
            <p:ph type="title"/>
          </p:nvPr>
        </p:nvSpPr>
        <p:spPr>
          <a:xfrm>
            <a:off x="629841" y="365126"/>
            <a:ext cx="78867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145F84F5-3098-D04F-8CF8-F9E84B141B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2608C7A-384B-E242-9D7E-A96AD5E50083}"/>
              </a:ext>
            </a:extLst>
          </p:cNvPr>
          <p:cNvSpPr>
            <a:spLocks noGrp="1"/>
          </p:cNvSpPr>
          <p:nvPr>
            <p:ph sz="half" idx="2"/>
          </p:nvPr>
        </p:nvSpPr>
        <p:spPr>
          <a:xfrm>
            <a:off x="629842" y="2505075"/>
            <a:ext cx="386834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3180DBDA-2E69-5641-BAFF-8EBB4F51B8C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51C49F65-7009-904E-9456-5F1938972F1F}"/>
              </a:ext>
            </a:extLst>
          </p:cNvPr>
          <p:cNvSpPr>
            <a:spLocks noGrp="1"/>
          </p:cNvSpPr>
          <p:nvPr>
            <p:ph sz="quarter" idx="4"/>
          </p:nvPr>
        </p:nvSpPr>
        <p:spPr>
          <a:xfrm>
            <a:off x="4629150" y="2505075"/>
            <a:ext cx="3887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9FAE8543-5651-234D-91B0-3AB681CAA2F9}"/>
              </a:ext>
            </a:extLst>
          </p:cNvPr>
          <p:cNvSpPr>
            <a:spLocks noGrp="1"/>
          </p:cNvSpPr>
          <p:nvPr>
            <p:ph type="dt" sz="half" idx="10"/>
          </p:nvPr>
        </p:nvSpPr>
        <p:spPr/>
        <p:txBody>
          <a:bodyPr/>
          <a:lstStyle/>
          <a:p>
            <a:pPr>
              <a:defRPr/>
            </a:pPr>
            <a:endParaRPr lang="fi-FI" altLang="en-US"/>
          </a:p>
        </p:txBody>
      </p:sp>
      <p:sp>
        <p:nvSpPr>
          <p:cNvPr id="8" name="Alatunnisteen paikkamerkki 7">
            <a:extLst>
              <a:ext uri="{FF2B5EF4-FFF2-40B4-BE49-F238E27FC236}">
                <a16:creationId xmlns:a16="http://schemas.microsoft.com/office/drawing/2014/main" id="{C5C515B6-E7C9-BE43-BAEA-BFD9B70710EE}"/>
              </a:ext>
            </a:extLst>
          </p:cNvPr>
          <p:cNvSpPr>
            <a:spLocks noGrp="1"/>
          </p:cNvSpPr>
          <p:nvPr>
            <p:ph type="ftr" sz="quarter" idx="11"/>
          </p:nvPr>
        </p:nvSpPr>
        <p:spPr/>
        <p:txBody>
          <a:bodyPr/>
          <a:lstStyle/>
          <a:p>
            <a:pPr>
              <a:defRPr/>
            </a:pPr>
            <a:endParaRPr lang="fi-FI" altLang="en-US"/>
          </a:p>
        </p:txBody>
      </p:sp>
      <p:sp>
        <p:nvSpPr>
          <p:cNvPr id="9" name="Dian numeron paikkamerkki 8">
            <a:extLst>
              <a:ext uri="{FF2B5EF4-FFF2-40B4-BE49-F238E27FC236}">
                <a16:creationId xmlns:a16="http://schemas.microsoft.com/office/drawing/2014/main" id="{DC74D9DA-9724-BA44-8F75-DF98ADB7AEF6}"/>
              </a:ext>
            </a:extLst>
          </p:cNvPr>
          <p:cNvSpPr>
            <a:spLocks noGrp="1"/>
          </p:cNvSpPr>
          <p:nvPr>
            <p:ph type="sldNum" sz="quarter" idx="12"/>
          </p:nvPr>
        </p:nvSpPr>
        <p:spPr/>
        <p:txBody>
          <a:bodyPr/>
          <a:lstStyle/>
          <a:p>
            <a:pPr>
              <a:defRPr/>
            </a:pPr>
            <a:fld id="{E70E4104-FAA3-B248-8FB4-73B337538C67}" type="slidenum">
              <a:rPr lang="fi-FI" altLang="en-US" smtClean="0"/>
              <a:pPr>
                <a:defRPr/>
              </a:pPr>
              <a:t>‹#›</a:t>
            </a:fld>
            <a:endParaRPr lang="fi-FI" altLang="en-US"/>
          </a:p>
        </p:txBody>
      </p:sp>
    </p:spTree>
    <p:extLst>
      <p:ext uri="{BB962C8B-B14F-4D97-AF65-F5344CB8AC3E}">
        <p14:creationId xmlns:p14="http://schemas.microsoft.com/office/powerpoint/2010/main" val="3507238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FFD78C-CB08-9040-A4B4-71685BCF10A0}"/>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913A2D25-45DB-8B4B-B55F-DBD0460CFCDF}"/>
              </a:ext>
            </a:extLst>
          </p:cNvPr>
          <p:cNvSpPr>
            <a:spLocks noGrp="1"/>
          </p:cNvSpPr>
          <p:nvPr>
            <p:ph type="dt" sz="half" idx="10"/>
          </p:nvPr>
        </p:nvSpPr>
        <p:spPr/>
        <p:txBody>
          <a:bodyPr/>
          <a:lstStyle/>
          <a:p>
            <a:pPr>
              <a:defRPr/>
            </a:pPr>
            <a:endParaRPr lang="fi-FI" altLang="en-US"/>
          </a:p>
        </p:txBody>
      </p:sp>
      <p:sp>
        <p:nvSpPr>
          <p:cNvPr id="4" name="Alatunnisteen paikkamerkki 3">
            <a:extLst>
              <a:ext uri="{FF2B5EF4-FFF2-40B4-BE49-F238E27FC236}">
                <a16:creationId xmlns:a16="http://schemas.microsoft.com/office/drawing/2014/main" id="{7F7D2058-F291-C443-9098-2238952FD466}"/>
              </a:ext>
            </a:extLst>
          </p:cNvPr>
          <p:cNvSpPr>
            <a:spLocks noGrp="1"/>
          </p:cNvSpPr>
          <p:nvPr>
            <p:ph type="ftr" sz="quarter" idx="11"/>
          </p:nvPr>
        </p:nvSpPr>
        <p:spPr/>
        <p:txBody>
          <a:bodyPr/>
          <a:lstStyle/>
          <a:p>
            <a:pPr>
              <a:defRPr/>
            </a:pPr>
            <a:endParaRPr lang="fi-FI" altLang="en-US"/>
          </a:p>
        </p:txBody>
      </p:sp>
      <p:sp>
        <p:nvSpPr>
          <p:cNvPr id="5" name="Dian numeron paikkamerkki 4">
            <a:extLst>
              <a:ext uri="{FF2B5EF4-FFF2-40B4-BE49-F238E27FC236}">
                <a16:creationId xmlns:a16="http://schemas.microsoft.com/office/drawing/2014/main" id="{46D15506-F0BC-C244-B902-51AFA6711033}"/>
              </a:ext>
            </a:extLst>
          </p:cNvPr>
          <p:cNvSpPr>
            <a:spLocks noGrp="1"/>
          </p:cNvSpPr>
          <p:nvPr>
            <p:ph type="sldNum" sz="quarter" idx="12"/>
          </p:nvPr>
        </p:nvSpPr>
        <p:spPr/>
        <p:txBody>
          <a:bodyPr/>
          <a:lstStyle/>
          <a:p>
            <a:pPr>
              <a:defRPr/>
            </a:pPr>
            <a:fld id="{F2DC65D4-F936-DD4C-94EE-644713D04B66}" type="slidenum">
              <a:rPr lang="fi-FI" altLang="en-US" smtClean="0"/>
              <a:pPr>
                <a:defRPr/>
              </a:pPr>
              <a:t>‹#›</a:t>
            </a:fld>
            <a:endParaRPr lang="fi-FI" altLang="en-US"/>
          </a:p>
        </p:txBody>
      </p:sp>
    </p:spTree>
    <p:extLst>
      <p:ext uri="{BB962C8B-B14F-4D97-AF65-F5344CB8AC3E}">
        <p14:creationId xmlns:p14="http://schemas.microsoft.com/office/powerpoint/2010/main" val="222091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D3A5F8D-37F5-1D4E-BA75-85C204489CC3}"/>
              </a:ext>
            </a:extLst>
          </p:cNvPr>
          <p:cNvSpPr>
            <a:spLocks noGrp="1"/>
          </p:cNvSpPr>
          <p:nvPr>
            <p:ph type="dt" sz="half" idx="10"/>
          </p:nvPr>
        </p:nvSpPr>
        <p:spPr/>
        <p:txBody>
          <a:bodyPr/>
          <a:lstStyle/>
          <a:p>
            <a:pPr>
              <a:defRPr/>
            </a:pPr>
            <a:endParaRPr lang="fi-FI" altLang="en-US"/>
          </a:p>
        </p:txBody>
      </p:sp>
      <p:sp>
        <p:nvSpPr>
          <p:cNvPr id="3" name="Alatunnisteen paikkamerkki 2">
            <a:extLst>
              <a:ext uri="{FF2B5EF4-FFF2-40B4-BE49-F238E27FC236}">
                <a16:creationId xmlns:a16="http://schemas.microsoft.com/office/drawing/2014/main" id="{D2AE39D0-8898-2E48-9DFC-42B002162C61}"/>
              </a:ext>
            </a:extLst>
          </p:cNvPr>
          <p:cNvSpPr>
            <a:spLocks noGrp="1"/>
          </p:cNvSpPr>
          <p:nvPr>
            <p:ph type="ftr" sz="quarter" idx="11"/>
          </p:nvPr>
        </p:nvSpPr>
        <p:spPr/>
        <p:txBody>
          <a:bodyPr/>
          <a:lstStyle/>
          <a:p>
            <a:pPr>
              <a:defRPr/>
            </a:pPr>
            <a:endParaRPr lang="fi-FI" altLang="en-US"/>
          </a:p>
        </p:txBody>
      </p:sp>
      <p:sp>
        <p:nvSpPr>
          <p:cNvPr id="4" name="Dian numeron paikkamerkki 3">
            <a:extLst>
              <a:ext uri="{FF2B5EF4-FFF2-40B4-BE49-F238E27FC236}">
                <a16:creationId xmlns:a16="http://schemas.microsoft.com/office/drawing/2014/main" id="{9EFB5B1F-56B3-D647-8545-503B9A56097A}"/>
              </a:ext>
            </a:extLst>
          </p:cNvPr>
          <p:cNvSpPr>
            <a:spLocks noGrp="1"/>
          </p:cNvSpPr>
          <p:nvPr>
            <p:ph type="sldNum" sz="quarter" idx="12"/>
          </p:nvPr>
        </p:nvSpPr>
        <p:spPr/>
        <p:txBody>
          <a:bodyPr/>
          <a:lstStyle/>
          <a:p>
            <a:pPr>
              <a:defRPr/>
            </a:pPr>
            <a:fld id="{16B07C0B-C03B-AE49-A12D-3C92F7D93349}" type="slidenum">
              <a:rPr lang="fi-FI" altLang="en-US" smtClean="0"/>
              <a:pPr>
                <a:defRPr/>
              </a:pPr>
              <a:t>‹#›</a:t>
            </a:fld>
            <a:endParaRPr lang="fi-FI" altLang="en-US"/>
          </a:p>
        </p:txBody>
      </p:sp>
    </p:spTree>
    <p:extLst>
      <p:ext uri="{BB962C8B-B14F-4D97-AF65-F5344CB8AC3E}">
        <p14:creationId xmlns:p14="http://schemas.microsoft.com/office/powerpoint/2010/main" val="3731433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FF7CF7-1CB5-FA4A-9227-FB95D74CD2CA}"/>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56691ECB-43E5-BB46-A9D9-25C2DAD0E2F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9062EA6D-4EDD-E141-9743-F699165E346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ED6AB064-9E80-1F48-94F6-B30642900411}"/>
              </a:ext>
            </a:extLst>
          </p:cNvPr>
          <p:cNvSpPr>
            <a:spLocks noGrp="1"/>
          </p:cNvSpPr>
          <p:nvPr>
            <p:ph type="dt" sz="half" idx="10"/>
          </p:nvPr>
        </p:nvSpPr>
        <p:spPr/>
        <p:txBody>
          <a:bodyPr/>
          <a:lstStyle/>
          <a:p>
            <a:pPr>
              <a:defRPr/>
            </a:pPr>
            <a:endParaRPr lang="fi-FI" altLang="en-US"/>
          </a:p>
        </p:txBody>
      </p:sp>
      <p:sp>
        <p:nvSpPr>
          <p:cNvPr id="6" name="Alatunnisteen paikkamerkki 5">
            <a:extLst>
              <a:ext uri="{FF2B5EF4-FFF2-40B4-BE49-F238E27FC236}">
                <a16:creationId xmlns:a16="http://schemas.microsoft.com/office/drawing/2014/main" id="{F1CB2B65-6D88-1D43-BDF8-0762BE0FB582}"/>
              </a:ext>
            </a:extLst>
          </p:cNvPr>
          <p:cNvSpPr>
            <a:spLocks noGrp="1"/>
          </p:cNvSpPr>
          <p:nvPr>
            <p:ph type="ftr" sz="quarter" idx="11"/>
          </p:nvPr>
        </p:nvSpPr>
        <p:spPr/>
        <p:txBody>
          <a:bodyPr/>
          <a:lstStyle/>
          <a:p>
            <a:pPr>
              <a:defRPr/>
            </a:pPr>
            <a:endParaRPr lang="fi-FI" altLang="en-US"/>
          </a:p>
        </p:txBody>
      </p:sp>
      <p:sp>
        <p:nvSpPr>
          <p:cNvPr id="7" name="Dian numeron paikkamerkki 6">
            <a:extLst>
              <a:ext uri="{FF2B5EF4-FFF2-40B4-BE49-F238E27FC236}">
                <a16:creationId xmlns:a16="http://schemas.microsoft.com/office/drawing/2014/main" id="{E4F6E4B0-7ACD-6840-BA7C-356BFAE6A2B1}"/>
              </a:ext>
            </a:extLst>
          </p:cNvPr>
          <p:cNvSpPr>
            <a:spLocks noGrp="1"/>
          </p:cNvSpPr>
          <p:nvPr>
            <p:ph type="sldNum" sz="quarter" idx="12"/>
          </p:nvPr>
        </p:nvSpPr>
        <p:spPr/>
        <p:txBody>
          <a:bodyPr/>
          <a:lstStyle/>
          <a:p>
            <a:pPr>
              <a:defRPr/>
            </a:pPr>
            <a:fld id="{3B9C604F-CF90-C449-A0DD-181F4799F331}" type="slidenum">
              <a:rPr lang="fi-FI" altLang="en-US" smtClean="0"/>
              <a:pPr>
                <a:defRPr/>
              </a:pPr>
              <a:t>‹#›</a:t>
            </a:fld>
            <a:endParaRPr lang="fi-FI" altLang="en-US"/>
          </a:p>
        </p:txBody>
      </p:sp>
    </p:spTree>
    <p:extLst>
      <p:ext uri="{BB962C8B-B14F-4D97-AF65-F5344CB8AC3E}">
        <p14:creationId xmlns:p14="http://schemas.microsoft.com/office/powerpoint/2010/main" val="3703093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20BBD7-F8DD-2D4A-9AEE-9F7617727CB2}"/>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E8D04E39-BC50-594D-BDCA-AAFCE0A0685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6DF799DC-890A-444F-B6DE-F6738A7887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17E4C3C-B764-BD47-876B-340034C1D7F4}"/>
              </a:ext>
            </a:extLst>
          </p:cNvPr>
          <p:cNvSpPr>
            <a:spLocks noGrp="1"/>
          </p:cNvSpPr>
          <p:nvPr>
            <p:ph type="dt" sz="half" idx="10"/>
          </p:nvPr>
        </p:nvSpPr>
        <p:spPr/>
        <p:txBody>
          <a:bodyPr/>
          <a:lstStyle/>
          <a:p>
            <a:pPr>
              <a:defRPr/>
            </a:pPr>
            <a:endParaRPr lang="fi-FI" altLang="en-US"/>
          </a:p>
        </p:txBody>
      </p:sp>
      <p:sp>
        <p:nvSpPr>
          <p:cNvPr id="6" name="Alatunnisteen paikkamerkki 5">
            <a:extLst>
              <a:ext uri="{FF2B5EF4-FFF2-40B4-BE49-F238E27FC236}">
                <a16:creationId xmlns:a16="http://schemas.microsoft.com/office/drawing/2014/main" id="{C562447D-001B-0F47-ABA2-F3204D38DE6D}"/>
              </a:ext>
            </a:extLst>
          </p:cNvPr>
          <p:cNvSpPr>
            <a:spLocks noGrp="1"/>
          </p:cNvSpPr>
          <p:nvPr>
            <p:ph type="ftr" sz="quarter" idx="11"/>
          </p:nvPr>
        </p:nvSpPr>
        <p:spPr/>
        <p:txBody>
          <a:bodyPr/>
          <a:lstStyle/>
          <a:p>
            <a:pPr>
              <a:defRPr/>
            </a:pPr>
            <a:endParaRPr lang="fi-FI" altLang="en-US"/>
          </a:p>
        </p:txBody>
      </p:sp>
      <p:sp>
        <p:nvSpPr>
          <p:cNvPr id="7" name="Dian numeron paikkamerkki 6">
            <a:extLst>
              <a:ext uri="{FF2B5EF4-FFF2-40B4-BE49-F238E27FC236}">
                <a16:creationId xmlns:a16="http://schemas.microsoft.com/office/drawing/2014/main" id="{EC18090E-24A6-7645-B782-A9628351258C}"/>
              </a:ext>
            </a:extLst>
          </p:cNvPr>
          <p:cNvSpPr>
            <a:spLocks noGrp="1"/>
          </p:cNvSpPr>
          <p:nvPr>
            <p:ph type="sldNum" sz="quarter" idx="12"/>
          </p:nvPr>
        </p:nvSpPr>
        <p:spPr/>
        <p:txBody>
          <a:bodyPr/>
          <a:lstStyle/>
          <a:p>
            <a:pPr>
              <a:defRPr/>
            </a:pPr>
            <a:fld id="{3B9C604F-CF90-C449-A0DD-181F4799F331}" type="slidenum">
              <a:rPr lang="fi-FI" altLang="en-US" smtClean="0"/>
              <a:pPr>
                <a:defRPr/>
              </a:pPr>
              <a:t>‹#›</a:t>
            </a:fld>
            <a:endParaRPr lang="fi-FI" altLang="en-US"/>
          </a:p>
        </p:txBody>
      </p:sp>
    </p:spTree>
    <p:extLst>
      <p:ext uri="{BB962C8B-B14F-4D97-AF65-F5344CB8AC3E}">
        <p14:creationId xmlns:p14="http://schemas.microsoft.com/office/powerpoint/2010/main" val="510456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CDBB1B1-CA34-B04F-ABFA-9397D261C46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0C61B4B9-C15C-124F-BD29-5256ACB77A8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E8AE294-B889-5647-BB29-BF9841EF355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fi-FI" altLang="en-US"/>
          </a:p>
        </p:txBody>
      </p:sp>
      <p:sp>
        <p:nvSpPr>
          <p:cNvPr id="5" name="Alatunnisteen paikkamerkki 4">
            <a:extLst>
              <a:ext uri="{FF2B5EF4-FFF2-40B4-BE49-F238E27FC236}">
                <a16:creationId xmlns:a16="http://schemas.microsoft.com/office/drawing/2014/main" id="{AC86B269-8B00-D24E-BDD7-6B628970A9B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fi-FI" altLang="en-US"/>
          </a:p>
        </p:txBody>
      </p:sp>
      <p:sp>
        <p:nvSpPr>
          <p:cNvPr id="6" name="Dian numeron paikkamerkki 5">
            <a:extLst>
              <a:ext uri="{FF2B5EF4-FFF2-40B4-BE49-F238E27FC236}">
                <a16:creationId xmlns:a16="http://schemas.microsoft.com/office/drawing/2014/main" id="{6684421C-1E4C-CA4F-8152-4EF5651F8B4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3B9C604F-CF90-C449-A0DD-181F4799F331}" type="slidenum">
              <a:rPr lang="fi-FI" altLang="en-US" smtClean="0"/>
              <a:pPr>
                <a:defRPr/>
              </a:pPr>
              <a:t>‹#›</a:t>
            </a:fld>
            <a:endParaRPr lang="fi-FI" altLang="en-US"/>
          </a:p>
        </p:txBody>
      </p:sp>
    </p:spTree>
    <p:extLst>
      <p:ext uri="{BB962C8B-B14F-4D97-AF65-F5344CB8AC3E}">
        <p14:creationId xmlns:p14="http://schemas.microsoft.com/office/powerpoint/2010/main" val="2858129116"/>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upload.wikimedia.org/wikipedia/commons/7/70/Suomi-linnalaanit.sv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upload.wikimedia.org/wikipedia/commons/a/aa/Turku_Castle.j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upload.wikimedia.org/wikipedia/commons/e/e1/Hameen_linna_ja_bastioni.jp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upload.wikimedia.org/wikipedia/commons/6/6c/Vyborg_castle.jp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upload.wikimedia.org/wikipedia/commons/2/2b/Savonlinna_hein%C3%A4kuu_2002_IMG_1635.JP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upload.wikimedia.org/wikipedia/commons/a/a0/Raseborg_06042008_Au%C3%9Fenansicht_05.JP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upload.wikimedia.org/wikipedia/commons/7/70/KastelholmSlott2004.jp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upload.wikimedia.org/wikipedia/commons/6/68/Turku_cathedral_interior_April_2006.jpg"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upload.wikimedia.org/wikipedia/commons/9/9f/Turun_tuomiokirkko.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upload.wikimedia.org/wikipedia/commons/b/b8/Vallis_Gratiae_550.jp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upload.wikimedia.org/wikipedia/commons/d/d0/Erik_af_Pommern.jpg" TargetMode="External"/><Relationship Id="rId1" Type="http://schemas.openxmlformats.org/officeDocument/2006/relationships/slideLayout" Target="../slideLayouts/slideLayout2.xml"/><Relationship Id="rId4" Type="http://schemas.openxmlformats.org/officeDocument/2006/relationships/hyperlink" Target="http://fi.wikipedia.org/wiki/Tiedosto:Erik_af_Pommern.jp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upload.wikimedia.org/wikipedia/commons/1/10/Stockholm_Bloodbath.jp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upload.wikimedia.org/wikipedia/commons/5/58/Gustav_Vasa.jpg" TargetMode="External"/><Relationship Id="rId1" Type="http://schemas.openxmlformats.org/officeDocument/2006/relationships/slideLayout" Target="../slideLayouts/slideLayout2.xml"/><Relationship Id="rId4" Type="http://schemas.openxmlformats.org/officeDocument/2006/relationships/image" Target="../media/image52.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upload.wikimedia.org/wikipedia/commons/5/51/P%C3%A4hkin%C3%A4saaren_rauha.pn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29F73B3-E5D5-884E-9594-7FC5B2731E87}"/>
              </a:ext>
            </a:extLst>
          </p:cNvPr>
          <p:cNvSpPr>
            <a:spLocks noGrp="1" noChangeArrowheads="1"/>
          </p:cNvSpPr>
          <p:nvPr>
            <p:ph type="ctrTitle"/>
          </p:nvPr>
        </p:nvSpPr>
        <p:spPr/>
        <p:txBody>
          <a:bodyPr/>
          <a:lstStyle/>
          <a:p>
            <a:pPr eaLnBrk="1" hangingPunct="1"/>
            <a:r>
              <a:rPr lang="fi-FI" altLang="fi-FI"/>
              <a:t>Suomen keskiaika n. 1100-1521</a:t>
            </a:r>
          </a:p>
        </p:txBody>
      </p:sp>
      <p:sp>
        <p:nvSpPr>
          <p:cNvPr id="4099" name="Rectangle 3">
            <a:extLst>
              <a:ext uri="{FF2B5EF4-FFF2-40B4-BE49-F238E27FC236}">
                <a16:creationId xmlns:a16="http://schemas.microsoft.com/office/drawing/2014/main" id="{35DE535F-AFB2-7444-999B-C11F6363A7F6}"/>
              </a:ext>
            </a:extLst>
          </p:cNvPr>
          <p:cNvSpPr>
            <a:spLocks noGrp="1" noChangeArrowheads="1"/>
          </p:cNvSpPr>
          <p:nvPr>
            <p:ph type="subTitle" idx="1"/>
          </p:nvPr>
        </p:nvSpPr>
        <p:spPr/>
        <p:txBody>
          <a:bodyPr/>
          <a:lstStyle/>
          <a:p>
            <a:pPr eaLnBrk="1" hangingPunct="1"/>
            <a:r>
              <a:rPr lang="fi-FI" altLang="fi-FI" dirty="0"/>
              <a:t>s. 30-63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7F9878F-4DC2-DD46-9B6F-397BAE4D2ED3}"/>
              </a:ext>
            </a:extLst>
          </p:cNvPr>
          <p:cNvSpPr>
            <a:spLocks noGrp="1" noChangeArrowheads="1"/>
          </p:cNvSpPr>
          <p:nvPr>
            <p:ph type="title"/>
          </p:nvPr>
        </p:nvSpPr>
        <p:spPr/>
        <p:txBody>
          <a:bodyPr/>
          <a:lstStyle/>
          <a:p>
            <a:pPr eaLnBrk="1" hangingPunct="1"/>
            <a:r>
              <a:rPr lang="fi-FI" altLang="fi-FI" dirty="0"/>
              <a:t>Keskiajan hallinto</a:t>
            </a:r>
          </a:p>
        </p:txBody>
      </p:sp>
      <p:sp>
        <p:nvSpPr>
          <p:cNvPr id="11267" name="Rectangle 3">
            <a:extLst>
              <a:ext uri="{FF2B5EF4-FFF2-40B4-BE49-F238E27FC236}">
                <a16:creationId xmlns:a16="http://schemas.microsoft.com/office/drawing/2014/main" id="{F040A4BA-BA4C-9A42-AA58-55D7EE051D41}"/>
              </a:ext>
            </a:extLst>
          </p:cNvPr>
          <p:cNvSpPr>
            <a:spLocks noGrp="1" noChangeArrowheads="1"/>
          </p:cNvSpPr>
          <p:nvPr>
            <p:ph idx="1"/>
          </p:nvPr>
        </p:nvSpPr>
        <p:spPr/>
        <p:txBody>
          <a:bodyPr/>
          <a:lstStyle/>
          <a:p>
            <a:pPr eaLnBrk="1" hangingPunct="1">
              <a:lnSpc>
                <a:spcPct val="90000"/>
              </a:lnSpc>
            </a:pPr>
            <a:r>
              <a:rPr lang="fi-FI" altLang="fi-FI" sz="3600" dirty="0"/>
              <a:t>Ruotsia johti </a:t>
            </a:r>
            <a:r>
              <a:rPr lang="fi-FI" altLang="fi-FI" sz="3600" b="1" i="1" dirty="0"/>
              <a:t>kuningas</a:t>
            </a:r>
            <a:r>
              <a:rPr lang="fi-FI" altLang="fi-FI" sz="3600" dirty="0"/>
              <a:t> ja </a:t>
            </a:r>
            <a:r>
              <a:rPr lang="fi-FI" altLang="fi-FI" sz="3600" b="1" i="1" dirty="0"/>
              <a:t>valtaneuvosto</a:t>
            </a:r>
          </a:p>
          <a:p>
            <a:pPr eaLnBrk="1" hangingPunct="1">
              <a:lnSpc>
                <a:spcPct val="90000"/>
              </a:lnSpc>
            </a:pPr>
            <a:r>
              <a:rPr lang="fi-FI" altLang="fi-FI" sz="3600" dirty="0"/>
              <a:t>Ruotsin </a:t>
            </a:r>
            <a:r>
              <a:rPr lang="fi-FI" altLang="fi-FI" sz="3600" b="1" i="1" dirty="0"/>
              <a:t>maakunta</a:t>
            </a:r>
            <a:r>
              <a:rPr lang="fi-FI" altLang="fi-FI" sz="3600" dirty="0"/>
              <a:t>, Itämaa, sai lähettää edustajat Uppsalan Moran kuninkaanvaaliin</a:t>
            </a:r>
          </a:p>
          <a:p>
            <a:pPr eaLnBrk="1" hangingPunct="1">
              <a:lnSpc>
                <a:spcPct val="90000"/>
              </a:lnSpc>
            </a:pPr>
            <a:r>
              <a:rPr lang="fi-FI" altLang="fi-FI" sz="3600" b="1" dirty="0"/>
              <a:t>Suomen alueella yhdeksän </a:t>
            </a:r>
            <a:r>
              <a:rPr lang="fi-FI" altLang="fi-FI" sz="3600" b="1" i="1" dirty="0"/>
              <a:t>linnalääniä</a:t>
            </a:r>
            <a:r>
              <a:rPr lang="fi-FI" altLang="fi-FI" sz="3600" dirty="0"/>
              <a:t>, joissa kruunun virkamiehiä </a:t>
            </a:r>
            <a:r>
              <a:rPr lang="fi-FI" altLang="fi-FI" sz="3600" dirty="0">
                <a:sym typeface="Wingdings" pitchFamily="2" charset="2"/>
              </a:rPr>
              <a:t></a:t>
            </a:r>
            <a:r>
              <a:rPr lang="fi-FI" altLang="fi-FI" sz="3600" dirty="0"/>
              <a:t> puolustus, verot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diamond(in)">
                                      <p:cBhvr>
                                        <p:cTn id="7" dur="2000"/>
                                        <p:tgtEl>
                                          <p:spTgt spid="11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diamond(in)">
                                      <p:cBhvr>
                                        <p:cTn id="12" dur="2000"/>
                                        <p:tgtEl>
                                          <p:spTgt spid="112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diamond(in)">
                                      <p:cBhvr>
                                        <p:cTn id="17" dur="20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E55E09-4E6B-4C44-BBC9-E89C7810DCF5}"/>
              </a:ext>
            </a:extLst>
          </p:cNvPr>
          <p:cNvSpPr>
            <a:spLocks noGrp="1"/>
          </p:cNvSpPr>
          <p:nvPr>
            <p:ph type="title"/>
          </p:nvPr>
        </p:nvSpPr>
        <p:spPr/>
        <p:txBody>
          <a:bodyPr/>
          <a:lstStyle/>
          <a:p>
            <a:r>
              <a:rPr lang="fi-FI" dirty="0"/>
              <a:t>Kuningas valittiin Uppsalassa Moran kivillä</a:t>
            </a:r>
          </a:p>
        </p:txBody>
      </p:sp>
      <p:pic>
        <p:nvPicPr>
          <p:cNvPr id="4" name="Sisällön paikkamerkki 3">
            <a:extLst>
              <a:ext uri="{FF2B5EF4-FFF2-40B4-BE49-F238E27FC236}">
                <a16:creationId xmlns:a16="http://schemas.microsoft.com/office/drawing/2014/main" id="{642ACB84-F646-2243-B079-D41053BDD96B}"/>
              </a:ext>
            </a:extLst>
          </p:cNvPr>
          <p:cNvPicPr>
            <a:picLocks noGrp="1" noChangeAspect="1"/>
          </p:cNvPicPr>
          <p:nvPr>
            <p:ph idx="1"/>
          </p:nvPr>
        </p:nvPicPr>
        <p:blipFill>
          <a:blip r:embed="rId2"/>
          <a:stretch>
            <a:fillRect/>
          </a:stretch>
        </p:blipFill>
        <p:spPr>
          <a:xfrm>
            <a:off x="448792" y="1556792"/>
            <a:ext cx="7787837" cy="4896544"/>
          </a:xfrm>
          <a:prstGeom prst="rect">
            <a:avLst/>
          </a:prstGeom>
        </p:spPr>
      </p:pic>
    </p:spTree>
    <p:extLst>
      <p:ext uri="{BB962C8B-B14F-4D97-AF65-F5344CB8AC3E}">
        <p14:creationId xmlns:p14="http://schemas.microsoft.com/office/powerpoint/2010/main" val="107538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BBCA082-01D1-EA41-9361-D53C85DEE95B}"/>
              </a:ext>
            </a:extLst>
          </p:cNvPr>
          <p:cNvSpPr>
            <a:spLocks noGrp="1"/>
          </p:cNvSpPr>
          <p:nvPr>
            <p:ph type="title"/>
          </p:nvPr>
        </p:nvSpPr>
        <p:spPr>
          <a:xfrm>
            <a:off x="457200" y="122238"/>
            <a:ext cx="7543800" cy="786482"/>
          </a:xfrm>
        </p:spPr>
        <p:txBody>
          <a:bodyPr/>
          <a:lstStyle/>
          <a:p>
            <a:r>
              <a:rPr lang="fi-FI" dirty="0"/>
              <a:t>Ruotsin historialliset pääalueet</a:t>
            </a:r>
          </a:p>
        </p:txBody>
      </p:sp>
      <p:pic>
        <p:nvPicPr>
          <p:cNvPr id="6" name="Sisällön paikkamerkki 5">
            <a:extLst>
              <a:ext uri="{FF2B5EF4-FFF2-40B4-BE49-F238E27FC236}">
                <a16:creationId xmlns:a16="http://schemas.microsoft.com/office/drawing/2014/main" id="{70538987-376B-964F-A66A-59036B689974}"/>
              </a:ext>
            </a:extLst>
          </p:cNvPr>
          <p:cNvPicPr>
            <a:picLocks noGrp="1" noChangeAspect="1"/>
          </p:cNvPicPr>
          <p:nvPr>
            <p:ph idx="1"/>
          </p:nvPr>
        </p:nvPicPr>
        <p:blipFill>
          <a:blip r:embed="rId2"/>
          <a:stretch>
            <a:fillRect/>
          </a:stretch>
        </p:blipFill>
        <p:spPr>
          <a:xfrm>
            <a:off x="2555776" y="899703"/>
            <a:ext cx="3960440" cy="5760642"/>
          </a:xfrm>
          <a:prstGeom prst="rect">
            <a:avLst/>
          </a:prstGeom>
        </p:spPr>
      </p:pic>
    </p:spTree>
    <p:extLst>
      <p:ext uri="{BB962C8B-B14F-4D97-AF65-F5344CB8AC3E}">
        <p14:creationId xmlns:p14="http://schemas.microsoft.com/office/powerpoint/2010/main" val="3290280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B7B0D68-4C1D-FA4C-826A-67A0E7A876F7}"/>
              </a:ext>
            </a:extLst>
          </p:cNvPr>
          <p:cNvSpPr>
            <a:spLocks noGrp="1" noChangeArrowheads="1"/>
          </p:cNvSpPr>
          <p:nvPr>
            <p:ph type="title"/>
          </p:nvPr>
        </p:nvSpPr>
        <p:spPr/>
        <p:txBody>
          <a:bodyPr/>
          <a:lstStyle/>
          <a:p>
            <a:pPr eaLnBrk="1" hangingPunct="1"/>
            <a:r>
              <a:rPr lang="fi-FI" altLang="fi-FI"/>
              <a:t>Linnaläänit</a:t>
            </a:r>
          </a:p>
        </p:txBody>
      </p:sp>
      <p:sp>
        <p:nvSpPr>
          <p:cNvPr id="18435" name="Rectangle 3">
            <a:extLst>
              <a:ext uri="{FF2B5EF4-FFF2-40B4-BE49-F238E27FC236}">
                <a16:creationId xmlns:a16="http://schemas.microsoft.com/office/drawing/2014/main" id="{36EC8632-5254-864D-9C84-704623CB2DCC}"/>
              </a:ext>
            </a:extLst>
          </p:cNvPr>
          <p:cNvSpPr>
            <a:spLocks noGrp="1" noChangeArrowheads="1"/>
          </p:cNvSpPr>
          <p:nvPr>
            <p:ph idx="1"/>
          </p:nvPr>
        </p:nvSpPr>
        <p:spPr/>
        <p:txBody>
          <a:bodyPr/>
          <a:lstStyle/>
          <a:p>
            <a:pPr eaLnBrk="1" hangingPunct="1"/>
            <a:endParaRPr lang="fi-FI" altLang="fi-FI"/>
          </a:p>
        </p:txBody>
      </p:sp>
      <p:pic>
        <p:nvPicPr>
          <p:cNvPr id="18436" name="Picture 5">
            <a:hlinkClick r:id="rId2"/>
            <a:extLst>
              <a:ext uri="{FF2B5EF4-FFF2-40B4-BE49-F238E27FC236}">
                <a16:creationId xmlns:a16="http://schemas.microsoft.com/office/drawing/2014/main" id="{9D419FCF-3C5D-1F4A-B39B-7E1C42E0E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2710"/>
            <a:ext cx="4035648" cy="649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62CFA6-2DA1-854B-B5A8-1D922FB9F98B}"/>
              </a:ext>
            </a:extLst>
          </p:cNvPr>
          <p:cNvSpPr>
            <a:spLocks noGrp="1"/>
          </p:cNvSpPr>
          <p:nvPr>
            <p:ph type="title"/>
          </p:nvPr>
        </p:nvSpPr>
        <p:spPr/>
        <p:txBody>
          <a:bodyPr/>
          <a:lstStyle/>
          <a:p>
            <a:r>
              <a:rPr lang="fi-FI" dirty="0"/>
              <a:t>Keskiajan oikeus</a:t>
            </a:r>
          </a:p>
        </p:txBody>
      </p:sp>
      <p:graphicFrame>
        <p:nvGraphicFramePr>
          <p:cNvPr id="5" name="Sisällön paikkamerkki 4">
            <a:extLst>
              <a:ext uri="{FF2B5EF4-FFF2-40B4-BE49-F238E27FC236}">
                <a16:creationId xmlns:a16="http://schemas.microsoft.com/office/drawing/2014/main" id="{F7364A3B-9D84-2E43-88E2-A28E3C0E0D25}"/>
              </a:ext>
            </a:extLst>
          </p:cNvPr>
          <p:cNvGraphicFramePr>
            <a:graphicFrameLocks noGrp="1"/>
          </p:cNvGraphicFramePr>
          <p:nvPr>
            <p:ph idx="1"/>
            <p:extLst>
              <p:ext uri="{D42A27DB-BD31-4B8C-83A1-F6EECF244321}">
                <p14:modId xmlns:p14="http://schemas.microsoft.com/office/powerpoint/2010/main" val="413856008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2974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7F43B0-3567-C24C-A075-30BECEE6C126}"/>
              </a:ext>
            </a:extLst>
          </p:cNvPr>
          <p:cNvSpPr>
            <a:spLocks noGrp="1"/>
          </p:cNvSpPr>
          <p:nvPr>
            <p:ph type="title"/>
          </p:nvPr>
        </p:nvSpPr>
        <p:spPr/>
        <p:txBody>
          <a:bodyPr/>
          <a:lstStyle/>
          <a:p>
            <a:r>
              <a:rPr lang="fi-FI" dirty="0"/>
              <a:t>Keskiajan lainsäädäntö</a:t>
            </a:r>
          </a:p>
        </p:txBody>
      </p:sp>
      <p:sp>
        <p:nvSpPr>
          <p:cNvPr id="3" name="Sisällön paikkamerkki 2">
            <a:extLst>
              <a:ext uri="{FF2B5EF4-FFF2-40B4-BE49-F238E27FC236}">
                <a16:creationId xmlns:a16="http://schemas.microsoft.com/office/drawing/2014/main" id="{AECA9D02-811D-3049-AB3D-387E678E7467}"/>
              </a:ext>
            </a:extLst>
          </p:cNvPr>
          <p:cNvSpPr>
            <a:spLocks noGrp="1"/>
          </p:cNvSpPr>
          <p:nvPr>
            <p:ph idx="1"/>
          </p:nvPr>
        </p:nvSpPr>
        <p:spPr/>
        <p:txBody>
          <a:bodyPr/>
          <a:lstStyle/>
          <a:p>
            <a:r>
              <a:rPr lang="fi-FI" sz="3600" i="1" dirty="0"/>
              <a:t>Maunu Eerikinpojan maanlaki </a:t>
            </a:r>
            <a:r>
              <a:rPr lang="fi-FI" sz="3600" dirty="0"/>
              <a:t>(1300-l. puoliväli)</a:t>
            </a:r>
          </a:p>
          <a:p>
            <a:r>
              <a:rPr lang="fi-FI" sz="3600" i="1" dirty="0" err="1"/>
              <a:t>Kristofferin</a:t>
            </a:r>
            <a:r>
              <a:rPr lang="fi-FI" sz="3600" i="1" dirty="0"/>
              <a:t> maanlaki </a:t>
            </a:r>
            <a:r>
              <a:rPr lang="fi-FI" sz="3600" dirty="0"/>
              <a:t>(1442)</a:t>
            </a:r>
          </a:p>
          <a:p>
            <a:r>
              <a:rPr lang="fi-FI" sz="3600" dirty="0"/>
              <a:t>Rangaistuksia: </a:t>
            </a:r>
          </a:p>
          <a:p>
            <a:pPr lvl="1"/>
            <a:r>
              <a:rPr lang="fi-FI" sz="3600" dirty="0"/>
              <a:t>Sakko</a:t>
            </a:r>
          </a:p>
          <a:p>
            <a:pPr lvl="1"/>
            <a:r>
              <a:rPr lang="fi-FI" sz="3600" dirty="0"/>
              <a:t>Kuolemanrangaistus </a:t>
            </a:r>
            <a:r>
              <a:rPr lang="fi-FI" sz="2400" dirty="0"/>
              <a:t>(melko harvinainen)</a:t>
            </a:r>
          </a:p>
          <a:p>
            <a:pPr lvl="1"/>
            <a:r>
              <a:rPr lang="fi-FI" sz="3600" dirty="0"/>
              <a:t>Häpeärangaistus</a:t>
            </a:r>
          </a:p>
        </p:txBody>
      </p:sp>
    </p:spTree>
    <p:extLst>
      <p:ext uri="{BB962C8B-B14F-4D97-AF65-F5344CB8AC3E}">
        <p14:creationId xmlns:p14="http://schemas.microsoft.com/office/powerpoint/2010/main" val="1091676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50FF38-6DE0-C94F-8893-72F8E036B60E}"/>
              </a:ext>
            </a:extLst>
          </p:cNvPr>
          <p:cNvSpPr>
            <a:spLocks noGrp="1"/>
          </p:cNvSpPr>
          <p:nvPr>
            <p:ph type="title"/>
          </p:nvPr>
        </p:nvSpPr>
        <p:spPr>
          <a:xfrm>
            <a:off x="457200" y="122238"/>
            <a:ext cx="7543800" cy="858490"/>
          </a:xfrm>
        </p:spPr>
        <p:txBody>
          <a:bodyPr/>
          <a:lstStyle/>
          <a:p>
            <a:r>
              <a:rPr lang="fi-FI" dirty="0"/>
              <a:t>Häpeäpaalu</a:t>
            </a:r>
          </a:p>
        </p:txBody>
      </p:sp>
      <p:pic>
        <p:nvPicPr>
          <p:cNvPr id="4" name="Sisällön paikkamerkki 3">
            <a:extLst>
              <a:ext uri="{FF2B5EF4-FFF2-40B4-BE49-F238E27FC236}">
                <a16:creationId xmlns:a16="http://schemas.microsoft.com/office/drawing/2014/main" id="{45CADC5C-2AE7-514E-AC6C-A82540BEBEAF}"/>
              </a:ext>
            </a:extLst>
          </p:cNvPr>
          <p:cNvPicPr>
            <a:picLocks noGrp="1" noChangeAspect="1"/>
          </p:cNvPicPr>
          <p:nvPr>
            <p:ph idx="1"/>
          </p:nvPr>
        </p:nvPicPr>
        <p:blipFill>
          <a:blip r:embed="rId2"/>
          <a:stretch>
            <a:fillRect/>
          </a:stretch>
        </p:blipFill>
        <p:spPr>
          <a:xfrm>
            <a:off x="2627784" y="996974"/>
            <a:ext cx="3816424" cy="5728217"/>
          </a:xfrm>
          <a:prstGeom prst="rect">
            <a:avLst/>
          </a:prstGeom>
        </p:spPr>
      </p:pic>
    </p:spTree>
    <p:extLst>
      <p:ext uri="{BB962C8B-B14F-4D97-AF65-F5344CB8AC3E}">
        <p14:creationId xmlns:p14="http://schemas.microsoft.com/office/powerpoint/2010/main" val="2475257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5A22638-72EB-AB47-A939-C3728125B76C}"/>
              </a:ext>
            </a:extLst>
          </p:cNvPr>
          <p:cNvSpPr>
            <a:spLocks noGrp="1" noChangeArrowheads="1"/>
          </p:cNvSpPr>
          <p:nvPr>
            <p:ph type="title"/>
          </p:nvPr>
        </p:nvSpPr>
        <p:spPr/>
        <p:txBody>
          <a:bodyPr/>
          <a:lstStyle/>
          <a:p>
            <a:pPr eaLnBrk="1" hangingPunct="1"/>
            <a:r>
              <a:rPr lang="fi-FI" altLang="fi-FI"/>
              <a:t>Kristofferin maanlaki (1442): tachto tapon kaari</a:t>
            </a:r>
          </a:p>
        </p:txBody>
      </p:sp>
      <p:sp>
        <p:nvSpPr>
          <p:cNvPr id="16387" name="Rectangle 3">
            <a:extLst>
              <a:ext uri="{FF2B5EF4-FFF2-40B4-BE49-F238E27FC236}">
                <a16:creationId xmlns:a16="http://schemas.microsoft.com/office/drawing/2014/main" id="{4CD0B117-4F14-9B4C-AABD-F35DD487A413}"/>
              </a:ext>
            </a:extLst>
          </p:cNvPr>
          <p:cNvSpPr>
            <a:spLocks noGrp="1" noChangeArrowheads="1"/>
          </p:cNvSpPr>
          <p:nvPr>
            <p:ph idx="1"/>
          </p:nvPr>
        </p:nvSpPr>
        <p:spPr/>
        <p:txBody>
          <a:bodyPr/>
          <a:lstStyle/>
          <a:p>
            <a:pPr eaLnBrk="1" hangingPunct="1">
              <a:lnSpc>
                <a:spcPct val="80000"/>
              </a:lnSpc>
            </a:pPr>
            <a:r>
              <a:rPr lang="fi-FI" altLang="fi-FI" sz="1900" b="1"/>
              <a:t>1.</a:t>
            </a:r>
            <a:r>
              <a:rPr lang="fi-FI" altLang="fi-FI" sz="1900"/>
              <a:t> </a:t>
            </a:r>
            <a:r>
              <a:rPr lang="fi-FI" altLang="fi-FI" sz="1900" b="1"/>
              <a:t>Nytt tule rijta miesten waihelle, tappauat toinen toisens,</a:t>
            </a:r>
            <a:r>
              <a:rPr lang="fi-FI" altLang="fi-FI" sz="1900"/>
              <a:t> Silloin maka mies miestä wastan, ia pitä maxaman heidhän perillisens kuningan sacko 8. aurtot ia 13. ma~rka, nijn mös kihlacunnalle.</a:t>
            </a:r>
          </a:p>
          <a:p>
            <a:pPr eaLnBrk="1" hangingPunct="1">
              <a:lnSpc>
                <a:spcPct val="80000"/>
              </a:lnSpc>
            </a:pPr>
            <a:r>
              <a:rPr lang="fi-FI" altLang="fi-FI" sz="1900" b="1"/>
              <a:t>2. </a:t>
            </a:r>
            <a:r>
              <a:rPr lang="fi-FI" altLang="fi-FI" sz="1900"/>
              <a:t>Hengi hengest. </a:t>
            </a:r>
            <a:r>
              <a:rPr lang="fi-FI" altLang="fi-FI" sz="1900" b="1"/>
              <a:t>Tappa mies miehen ia käsitetän tuorelda työldä cohta</a:t>
            </a:r>
            <a:r>
              <a:rPr lang="fi-FI" altLang="fi-FI" sz="1900"/>
              <a:t> Rumin tykönä taicka pakeneuaisilda ialgoilda, sama päiuänä ia öönä, iona hän työn teki, nijn andakan hengen hengest. Ia ei pidhä hänelle oleman rauha paitzi kircko ia klostarit. Ios se löytän että hän teki sen työn tahdollans, paitzi caickia hengen hätä, se maatkan kihlacunnan nimitöxelle, iosa työ tehtin, ennen quin hänen hengens otetan.</a:t>
            </a:r>
          </a:p>
          <a:p>
            <a:pPr eaLnBrk="1" hangingPunct="1">
              <a:lnSpc>
                <a:spcPct val="80000"/>
              </a:lnSpc>
            </a:pPr>
            <a:r>
              <a:rPr lang="fi-FI" altLang="fi-FI" sz="1900" b="1"/>
              <a:t>3.</a:t>
            </a:r>
            <a:r>
              <a:rPr lang="fi-FI" altLang="fi-FI" sz="1900"/>
              <a:t> </a:t>
            </a:r>
            <a:r>
              <a:rPr lang="fi-FI" altLang="fi-FI" sz="1900" b="1"/>
              <a:t>Tule sen miehen lähimmäinen suku, ioca tapettu on, päi</a:t>
            </a:r>
            <a:r>
              <a:rPr lang="fi-FI" altLang="fi-FI" sz="1900"/>
              <a:t>uän ia öön sisällä, ia tappa miehen tappaian sillä wihalla ilman duomiota, nijn maxakan hänen edhestäns, ia paastokan ninquin mwkin miehen tappaia, ia ei taruitze maalda pakeneman, eikä hengiens mistaman, wan maxakan kuningalle 8. aurtot ia 13. ma~rka, ia samalle muoto kihlacunnalle.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51F19F-99F3-EF40-9183-DC24D9064089}"/>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14793A55-1D1F-1047-BFF9-AE107760B060}"/>
              </a:ext>
            </a:extLst>
          </p:cNvPr>
          <p:cNvSpPr>
            <a:spLocks noGrp="1"/>
          </p:cNvSpPr>
          <p:nvPr>
            <p:ph idx="1"/>
          </p:nvPr>
        </p:nvSpPr>
        <p:spPr>
          <a:xfrm>
            <a:off x="107504" y="404664"/>
            <a:ext cx="8928992" cy="6264696"/>
          </a:xfrm>
        </p:spPr>
        <p:txBody>
          <a:bodyPr>
            <a:normAutofit/>
          </a:bodyPr>
          <a:lstStyle/>
          <a:p>
            <a:r>
              <a:rPr lang="fi-FI" b="1" dirty="0"/>
              <a:t>Keskiajan rangaistuksia Suomessa</a:t>
            </a:r>
            <a:endParaRPr lang="fi-FI" dirty="0"/>
          </a:p>
          <a:p>
            <a:r>
              <a:rPr lang="fi-FI" sz="2400" dirty="0"/>
              <a:t>Murha: Mies teilattiin, nainen poltettiin. Murhan tai tapon kostaja sai maksaa vain sakkoa</a:t>
            </a:r>
          </a:p>
          <a:p>
            <a:r>
              <a:rPr lang="fi-FI" sz="2400" dirty="0"/>
              <a:t>Itsemurha: ruumis vietiin heti metsään ja poltettiin</a:t>
            </a:r>
          </a:p>
          <a:p>
            <a:r>
              <a:rPr lang="fi-FI" sz="2400" dirty="0"/>
              <a:t>Aviorikos: mies teilattiin, nainen haudattiin elävältä maahan</a:t>
            </a:r>
          </a:p>
          <a:p>
            <a:r>
              <a:rPr lang="fi-FI" sz="2400" dirty="0"/>
              <a:t>Tuhopoltto: syyllinen poltettiin</a:t>
            </a:r>
          </a:p>
          <a:p>
            <a:r>
              <a:rPr lang="fi-FI" sz="2400" dirty="0"/>
              <a:t>Noituus: mies teilattiin ja nainen poltettiin</a:t>
            </a:r>
          </a:p>
          <a:p>
            <a:r>
              <a:rPr lang="fi-FI" sz="2400" dirty="0"/>
              <a:t>Eläimiin sekaantuminen: tekijä haudattiin yhdessä eläimen kanssa maahan tai poltettiin</a:t>
            </a:r>
          </a:p>
          <a:p>
            <a:r>
              <a:rPr lang="fi-FI" sz="2400" dirty="0"/>
              <a:t>Karjavaras hirtettiin</a:t>
            </a:r>
          </a:p>
          <a:p>
            <a:r>
              <a:rPr lang="fi-FI" sz="2400" dirty="0"/>
              <a:t>Vihannesten ja hedelmien varkaudesta sakkoa</a:t>
            </a:r>
          </a:p>
          <a:p>
            <a:r>
              <a:rPr lang="fi-FI" sz="2400" dirty="0"/>
              <a:t>Viljan varastamisesta hirtettiin</a:t>
            </a:r>
          </a:p>
          <a:p>
            <a:r>
              <a:rPr lang="fi-FI" sz="2400" dirty="0"/>
              <a:t>Varkaus katsottiin yleensä ryöstöä vakavammaksi rikokseksi, koska varas on hiipivä pelkuri, ryöstäjä on taas jossain määrin rohkea</a:t>
            </a:r>
            <a:br>
              <a:rPr lang="fi-FI" sz="2400" dirty="0"/>
            </a:br>
            <a:endParaRPr lang="fi-FI" sz="2400" dirty="0"/>
          </a:p>
          <a:p>
            <a:endParaRPr lang="fi-FI" dirty="0"/>
          </a:p>
        </p:txBody>
      </p:sp>
    </p:spTree>
    <p:extLst>
      <p:ext uri="{BB962C8B-B14F-4D97-AF65-F5344CB8AC3E}">
        <p14:creationId xmlns:p14="http://schemas.microsoft.com/office/powerpoint/2010/main" val="3362431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9BB378C-52D5-9544-8178-69A4BEA1C6DC}"/>
              </a:ext>
            </a:extLst>
          </p:cNvPr>
          <p:cNvSpPr>
            <a:spLocks noGrp="1" noChangeArrowheads="1"/>
          </p:cNvSpPr>
          <p:nvPr>
            <p:ph type="title"/>
          </p:nvPr>
        </p:nvSpPr>
        <p:spPr/>
        <p:txBody>
          <a:bodyPr/>
          <a:lstStyle/>
          <a:p>
            <a:pPr eaLnBrk="1" hangingPunct="1"/>
            <a:r>
              <a:rPr lang="fi-FI" altLang="fi-FI"/>
              <a:t>Turun linna (1200-l. loppu)</a:t>
            </a:r>
          </a:p>
        </p:txBody>
      </p:sp>
      <p:sp>
        <p:nvSpPr>
          <p:cNvPr id="22531" name="Rectangle 3">
            <a:extLst>
              <a:ext uri="{FF2B5EF4-FFF2-40B4-BE49-F238E27FC236}">
                <a16:creationId xmlns:a16="http://schemas.microsoft.com/office/drawing/2014/main" id="{93EA8406-8D37-3449-A44D-31DAB4067D3B}"/>
              </a:ext>
            </a:extLst>
          </p:cNvPr>
          <p:cNvSpPr>
            <a:spLocks noGrp="1" noChangeArrowheads="1"/>
          </p:cNvSpPr>
          <p:nvPr>
            <p:ph idx="1"/>
          </p:nvPr>
        </p:nvSpPr>
        <p:spPr/>
        <p:txBody>
          <a:bodyPr/>
          <a:lstStyle/>
          <a:p>
            <a:pPr eaLnBrk="1" hangingPunct="1"/>
            <a:endParaRPr lang="fi-FI" altLang="fi-FI"/>
          </a:p>
        </p:txBody>
      </p:sp>
      <p:pic>
        <p:nvPicPr>
          <p:cNvPr id="22532" name="Picture 5">
            <a:hlinkClick r:id="rId2"/>
            <a:extLst>
              <a:ext uri="{FF2B5EF4-FFF2-40B4-BE49-F238E27FC236}">
                <a16:creationId xmlns:a16="http://schemas.microsoft.com/office/drawing/2014/main" id="{8063141D-4639-0A46-A148-9009E74C2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3" y="1439863"/>
            <a:ext cx="7534275" cy="51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382D926-3B7B-954F-BA7F-CD68BDEBAF84}"/>
              </a:ext>
            </a:extLst>
          </p:cNvPr>
          <p:cNvSpPr>
            <a:spLocks noGrp="1" noChangeArrowheads="1"/>
          </p:cNvSpPr>
          <p:nvPr>
            <p:ph type="title"/>
          </p:nvPr>
        </p:nvSpPr>
        <p:spPr/>
        <p:txBody>
          <a:bodyPr/>
          <a:lstStyle/>
          <a:p>
            <a:pPr eaLnBrk="1" hangingPunct="1"/>
            <a:r>
              <a:rPr lang="fi-FI" altLang="fi-FI"/>
              <a:t>Ristiretket Suomeen</a:t>
            </a:r>
          </a:p>
        </p:txBody>
      </p:sp>
      <p:sp>
        <p:nvSpPr>
          <p:cNvPr id="3075" name="Rectangle 3">
            <a:extLst>
              <a:ext uri="{FF2B5EF4-FFF2-40B4-BE49-F238E27FC236}">
                <a16:creationId xmlns:a16="http://schemas.microsoft.com/office/drawing/2014/main" id="{3D644EE6-5C2E-874D-9DBA-15FE961A166E}"/>
              </a:ext>
            </a:extLst>
          </p:cNvPr>
          <p:cNvSpPr>
            <a:spLocks noGrp="1" noChangeArrowheads="1"/>
          </p:cNvSpPr>
          <p:nvPr>
            <p:ph idx="1"/>
          </p:nvPr>
        </p:nvSpPr>
        <p:spPr/>
        <p:txBody>
          <a:bodyPr/>
          <a:lstStyle/>
          <a:p>
            <a:pPr eaLnBrk="1" hangingPunct="1"/>
            <a:r>
              <a:rPr lang="fi-FI" altLang="fi-FI" b="1" dirty="0"/>
              <a:t>Ristiretkien syitä:</a:t>
            </a:r>
          </a:p>
          <a:p>
            <a:pPr eaLnBrk="1" hangingPunct="1"/>
            <a:r>
              <a:rPr lang="fi-FI" altLang="fi-FI" i="1" dirty="0"/>
              <a:t>Talous</a:t>
            </a:r>
            <a:r>
              <a:rPr lang="fi-FI" altLang="fi-FI" dirty="0"/>
              <a:t>: verot, kaupankäynti ja mm. turkikset kiinnostivat Ruotsia ja Novgorodia</a:t>
            </a:r>
          </a:p>
          <a:p>
            <a:pPr eaLnBrk="1" hangingPunct="1"/>
            <a:r>
              <a:rPr lang="fi-FI" altLang="fi-FI" i="1" dirty="0"/>
              <a:t>Valta</a:t>
            </a:r>
            <a:r>
              <a:rPr lang="fi-FI" altLang="fi-FI" dirty="0"/>
              <a:t>: kuninkaalle valloitukset tärkeitä osoittamaan asemansa maan johdossa</a:t>
            </a:r>
          </a:p>
          <a:p>
            <a:pPr eaLnBrk="1" hangingPunct="1"/>
            <a:r>
              <a:rPr lang="fi-FI" altLang="fi-FI" i="1" dirty="0"/>
              <a:t>Uskonto</a:t>
            </a:r>
            <a:r>
              <a:rPr lang="fi-FI" altLang="fi-FI" dirty="0"/>
              <a:t>: kirkko jakaantui 1054, katoliset ja ortodoksit kamppailivat pakanamaista, ristiretkeläisille luvattiin synnit anteeksi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diamond(in)">
                                      <p:cBhvr>
                                        <p:cTn id="7" dur="2000"/>
                                        <p:tgtEl>
                                          <p:spTgt spid="3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diamond(in)">
                                      <p:cBhvr>
                                        <p:cTn id="12" dur="2000"/>
                                        <p:tgtEl>
                                          <p:spTgt spid="30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diamond(in)">
                                      <p:cBhvr>
                                        <p:cTn id="17" dur="2000"/>
                                        <p:tgtEl>
                                          <p:spTgt spid="30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diamond(in)">
                                      <p:cBhvr>
                                        <p:cTn id="22" dur="20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2CB0644C-1B0E-AD41-9943-4F6EBE39A605}"/>
              </a:ext>
            </a:extLst>
          </p:cNvPr>
          <p:cNvSpPr>
            <a:spLocks noGrp="1" noChangeArrowheads="1"/>
          </p:cNvSpPr>
          <p:nvPr>
            <p:ph type="title"/>
          </p:nvPr>
        </p:nvSpPr>
        <p:spPr/>
        <p:txBody>
          <a:bodyPr/>
          <a:lstStyle/>
          <a:p>
            <a:pPr eaLnBrk="1" hangingPunct="1"/>
            <a:r>
              <a:rPr lang="fi-FI" altLang="fi-FI"/>
              <a:t>Hämeen linna (1370-l.)</a:t>
            </a:r>
          </a:p>
        </p:txBody>
      </p:sp>
      <p:sp>
        <p:nvSpPr>
          <p:cNvPr id="24579" name="Rectangle 3">
            <a:extLst>
              <a:ext uri="{FF2B5EF4-FFF2-40B4-BE49-F238E27FC236}">
                <a16:creationId xmlns:a16="http://schemas.microsoft.com/office/drawing/2014/main" id="{38CFB551-531A-C44A-8ACF-CE228864735A}"/>
              </a:ext>
            </a:extLst>
          </p:cNvPr>
          <p:cNvSpPr>
            <a:spLocks noGrp="1" noChangeArrowheads="1"/>
          </p:cNvSpPr>
          <p:nvPr>
            <p:ph idx="1"/>
          </p:nvPr>
        </p:nvSpPr>
        <p:spPr/>
        <p:txBody>
          <a:bodyPr/>
          <a:lstStyle/>
          <a:p>
            <a:pPr eaLnBrk="1" hangingPunct="1"/>
            <a:endParaRPr lang="fi-FI" altLang="fi-FI"/>
          </a:p>
        </p:txBody>
      </p:sp>
      <p:pic>
        <p:nvPicPr>
          <p:cNvPr id="24580" name="Picture 5">
            <a:hlinkClick r:id="rId2"/>
            <a:extLst>
              <a:ext uri="{FF2B5EF4-FFF2-40B4-BE49-F238E27FC236}">
                <a16:creationId xmlns:a16="http://schemas.microsoft.com/office/drawing/2014/main" id="{938B2178-A208-5045-B9AD-5CB82E468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593850"/>
            <a:ext cx="6669087"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81564ED-E73B-C349-87FB-0B5B46B43E51}"/>
              </a:ext>
            </a:extLst>
          </p:cNvPr>
          <p:cNvSpPr>
            <a:spLocks noGrp="1" noChangeArrowheads="1"/>
          </p:cNvSpPr>
          <p:nvPr>
            <p:ph type="title"/>
          </p:nvPr>
        </p:nvSpPr>
        <p:spPr/>
        <p:txBody>
          <a:bodyPr/>
          <a:lstStyle/>
          <a:p>
            <a:pPr eaLnBrk="1" hangingPunct="1"/>
            <a:r>
              <a:rPr lang="fi-FI" altLang="fi-FI"/>
              <a:t>Viipurin linna 1293</a:t>
            </a:r>
          </a:p>
        </p:txBody>
      </p:sp>
      <p:sp>
        <p:nvSpPr>
          <p:cNvPr id="25603" name="Rectangle 3">
            <a:extLst>
              <a:ext uri="{FF2B5EF4-FFF2-40B4-BE49-F238E27FC236}">
                <a16:creationId xmlns:a16="http://schemas.microsoft.com/office/drawing/2014/main" id="{DB6F6E09-5716-CB4E-B8CA-A859145B89A7}"/>
              </a:ext>
            </a:extLst>
          </p:cNvPr>
          <p:cNvSpPr>
            <a:spLocks noGrp="1" noChangeArrowheads="1"/>
          </p:cNvSpPr>
          <p:nvPr>
            <p:ph idx="1"/>
          </p:nvPr>
        </p:nvSpPr>
        <p:spPr/>
        <p:txBody>
          <a:bodyPr/>
          <a:lstStyle/>
          <a:p>
            <a:pPr eaLnBrk="1" hangingPunct="1"/>
            <a:endParaRPr lang="fi-FI" altLang="fi-FI"/>
          </a:p>
        </p:txBody>
      </p:sp>
      <p:pic>
        <p:nvPicPr>
          <p:cNvPr id="25604" name="Picture 5">
            <a:hlinkClick r:id="rId2"/>
            <a:extLst>
              <a:ext uri="{FF2B5EF4-FFF2-40B4-BE49-F238E27FC236}">
                <a16:creationId xmlns:a16="http://schemas.microsoft.com/office/drawing/2014/main" id="{CB0F8005-2486-C140-B40E-C83076D60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888" y="1719263"/>
            <a:ext cx="6615112"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0407CEF-D20D-B447-AD42-0ED46F5CE716}"/>
              </a:ext>
            </a:extLst>
          </p:cNvPr>
          <p:cNvSpPr>
            <a:spLocks noGrp="1" noChangeArrowheads="1"/>
          </p:cNvSpPr>
          <p:nvPr>
            <p:ph type="title"/>
          </p:nvPr>
        </p:nvSpPr>
        <p:spPr/>
        <p:txBody>
          <a:bodyPr/>
          <a:lstStyle/>
          <a:p>
            <a:pPr eaLnBrk="1" hangingPunct="1"/>
            <a:r>
              <a:rPr lang="fi-FI" altLang="fi-FI"/>
              <a:t>Olavinlinna (1475-1400-l. loppu)</a:t>
            </a:r>
          </a:p>
        </p:txBody>
      </p:sp>
      <p:sp>
        <p:nvSpPr>
          <p:cNvPr id="26627" name="Rectangle 3">
            <a:extLst>
              <a:ext uri="{FF2B5EF4-FFF2-40B4-BE49-F238E27FC236}">
                <a16:creationId xmlns:a16="http://schemas.microsoft.com/office/drawing/2014/main" id="{211B1906-597B-2A4E-BFCD-3ED59C599413}"/>
              </a:ext>
            </a:extLst>
          </p:cNvPr>
          <p:cNvSpPr>
            <a:spLocks noGrp="1" noChangeArrowheads="1"/>
          </p:cNvSpPr>
          <p:nvPr>
            <p:ph idx="1"/>
          </p:nvPr>
        </p:nvSpPr>
        <p:spPr/>
        <p:txBody>
          <a:bodyPr/>
          <a:lstStyle/>
          <a:p>
            <a:pPr eaLnBrk="1" hangingPunct="1"/>
            <a:endParaRPr lang="fi-FI" altLang="fi-FI"/>
          </a:p>
        </p:txBody>
      </p:sp>
      <p:pic>
        <p:nvPicPr>
          <p:cNvPr id="26628" name="Picture 7">
            <a:hlinkClick r:id="rId2"/>
            <a:extLst>
              <a:ext uri="{FF2B5EF4-FFF2-40B4-BE49-F238E27FC236}">
                <a16:creationId xmlns:a16="http://schemas.microsoft.com/office/drawing/2014/main" id="{72A7BD3F-4BF9-794D-8D93-698BD4979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844675"/>
            <a:ext cx="5688012" cy="426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88F5B67-66BD-6849-8B15-A6D038181155}"/>
              </a:ext>
            </a:extLst>
          </p:cNvPr>
          <p:cNvSpPr>
            <a:spLocks noGrp="1" noChangeArrowheads="1"/>
          </p:cNvSpPr>
          <p:nvPr>
            <p:ph type="title"/>
          </p:nvPr>
        </p:nvSpPr>
        <p:spPr/>
        <p:txBody>
          <a:bodyPr/>
          <a:lstStyle/>
          <a:p>
            <a:pPr eaLnBrk="1" hangingPunct="1"/>
            <a:r>
              <a:rPr lang="fi-FI" altLang="fi-FI"/>
              <a:t>Raasepori (1360-1370-l.)</a:t>
            </a:r>
          </a:p>
        </p:txBody>
      </p:sp>
      <p:sp>
        <p:nvSpPr>
          <p:cNvPr id="28675" name="Rectangle 3">
            <a:extLst>
              <a:ext uri="{FF2B5EF4-FFF2-40B4-BE49-F238E27FC236}">
                <a16:creationId xmlns:a16="http://schemas.microsoft.com/office/drawing/2014/main" id="{86B22785-87AB-594D-99AC-84917842DD18}"/>
              </a:ext>
            </a:extLst>
          </p:cNvPr>
          <p:cNvSpPr>
            <a:spLocks noGrp="1" noChangeArrowheads="1"/>
          </p:cNvSpPr>
          <p:nvPr>
            <p:ph idx="1"/>
          </p:nvPr>
        </p:nvSpPr>
        <p:spPr/>
        <p:txBody>
          <a:bodyPr/>
          <a:lstStyle/>
          <a:p>
            <a:pPr eaLnBrk="1" hangingPunct="1"/>
            <a:endParaRPr lang="fi-FI" altLang="fi-FI"/>
          </a:p>
        </p:txBody>
      </p:sp>
      <p:pic>
        <p:nvPicPr>
          <p:cNvPr id="28676" name="Picture 5">
            <a:hlinkClick r:id="rId2"/>
            <a:extLst>
              <a:ext uri="{FF2B5EF4-FFF2-40B4-BE49-F238E27FC236}">
                <a16:creationId xmlns:a16="http://schemas.microsoft.com/office/drawing/2014/main" id="{7592E53F-B200-7940-8C91-7807625FA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773238"/>
            <a:ext cx="6553200" cy="421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F6D406C-9C88-A541-B1E3-A7082100A6FF}"/>
              </a:ext>
            </a:extLst>
          </p:cNvPr>
          <p:cNvSpPr>
            <a:spLocks noGrp="1" noChangeArrowheads="1"/>
          </p:cNvSpPr>
          <p:nvPr>
            <p:ph type="title"/>
          </p:nvPr>
        </p:nvSpPr>
        <p:spPr/>
        <p:txBody>
          <a:bodyPr/>
          <a:lstStyle/>
          <a:p>
            <a:pPr eaLnBrk="1" hangingPunct="1"/>
            <a:r>
              <a:rPr lang="fi-FI" altLang="fi-FI"/>
              <a:t>Kastelholma (1300-l. loppu)</a:t>
            </a:r>
          </a:p>
        </p:txBody>
      </p:sp>
      <p:sp>
        <p:nvSpPr>
          <p:cNvPr id="27651" name="Rectangle 3">
            <a:extLst>
              <a:ext uri="{FF2B5EF4-FFF2-40B4-BE49-F238E27FC236}">
                <a16:creationId xmlns:a16="http://schemas.microsoft.com/office/drawing/2014/main" id="{B4CC6848-DA75-A740-A926-415111AAECBF}"/>
              </a:ext>
            </a:extLst>
          </p:cNvPr>
          <p:cNvSpPr>
            <a:spLocks noGrp="1" noChangeArrowheads="1"/>
          </p:cNvSpPr>
          <p:nvPr>
            <p:ph idx="1"/>
          </p:nvPr>
        </p:nvSpPr>
        <p:spPr/>
        <p:txBody>
          <a:bodyPr/>
          <a:lstStyle/>
          <a:p>
            <a:pPr eaLnBrk="1" hangingPunct="1"/>
            <a:endParaRPr lang="fi-FI" altLang="fi-FI"/>
          </a:p>
        </p:txBody>
      </p:sp>
      <p:pic>
        <p:nvPicPr>
          <p:cNvPr id="27652" name="Picture 5">
            <a:hlinkClick r:id="rId2"/>
            <a:extLst>
              <a:ext uri="{FF2B5EF4-FFF2-40B4-BE49-F238E27FC236}">
                <a16:creationId xmlns:a16="http://schemas.microsoft.com/office/drawing/2014/main" id="{6336A50A-5181-6740-B50B-75F244CDF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989138"/>
            <a:ext cx="792003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D4B018A-E251-AE45-8BDB-BF248477F251}"/>
              </a:ext>
            </a:extLst>
          </p:cNvPr>
          <p:cNvSpPr>
            <a:spLocks noGrp="1" noChangeArrowheads="1"/>
          </p:cNvSpPr>
          <p:nvPr>
            <p:ph type="title"/>
          </p:nvPr>
        </p:nvSpPr>
        <p:spPr/>
        <p:txBody>
          <a:bodyPr/>
          <a:lstStyle/>
          <a:p>
            <a:pPr eaLnBrk="1" hangingPunct="1"/>
            <a:r>
              <a:rPr lang="fi-FI" altLang="fi-FI" dirty="0"/>
              <a:t>Kirkko keskiajalla</a:t>
            </a:r>
          </a:p>
        </p:txBody>
      </p:sp>
      <p:sp>
        <p:nvSpPr>
          <p:cNvPr id="20483" name="Rectangle 3">
            <a:extLst>
              <a:ext uri="{FF2B5EF4-FFF2-40B4-BE49-F238E27FC236}">
                <a16:creationId xmlns:a16="http://schemas.microsoft.com/office/drawing/2014/main" id="{06FE6C49-B8CD-CA49-B5BA-862B1C323A13}"/>
              </a:ext>
            </a:extLst>
          </p:cNvPr>
          <p:cNvSpPr>
            <a:spLocks noGrp="1" noChangeArrowheads="1"/>
          </p:cNvSpPr>
          <p:nvPr>
            <p:ph idx="1"/>
          </p:nvPr>
        </p:nvSpPr>
        <p:spPr/>
        <p:txBody>
          <a:bodyPr/>
          <a:lstStyle/>
          <a:p>
            <a:pPr eaLnBrk="1" hangingPunct="1"/>
            <a:r>
              <a:rPr lang="fi-FI" altLang="fi-FI" sz="2600" b="1" dirty="0"/>
              <a:t>Piispa </a:t>
            </a:r>
            <a:r>
              <a:rPr lang="fi-FI" altLang="fi-FI" sz="2600" dirty="0"/>
              <a:t>Turussa, kun </a:t>
            </a:r>
            <a:r>
              <a:rPr lang="fi-FI" altLang="fi-FI" sz="2600" b="1" dirty="0"/>
              <a:t>tuomiokirkko </a:t>
            </a:r>
            <a:r>
              <a:rPr lang="fi-FI" altLang="fi-FI" sz="2600" dirty="0"/>
              <a:t>valmistui n. 1292 (aiemmin Nousiaisissa &amp; Koroisilla)</a:t>
            </a:r>
          </a:p>
          <a:p>
            <a:pPr eaLnBrk="1" hangingPunct="1"/>
            <a:r>
              <a:rPr lang="fi-FI" altLang="fi-FI" sz="2600" dirty="0"/>
              <a:t>Piispa nimitti pitäjien papit, jotka opiskelivat </a:t>
            </a:r>
            <a:r>
              <a:rPr lang="fi-FI" altLang="fi-FI" sz="2600" b="1" dirty="0"/>
              <a:t>Turun katedraalikoulussa </a:t>
            </a:r>
          </a:p>
          <a:p>
            <a:pPr eaLnBrk="1" hangingPunct="1"/>
            <a:r>
              <a:rPr lang="fi-FI" altLang="fi-FI" sz="2600" dirty="0"/>
              <a:t>Kirkolla oikeus verottaa pitäjien asukkaita </a:t>
            </a:r>
            <a:r>
              <a:rPr lang="fi-FI" altLang="fi-FI" sz="2600" i="1" dirty="0"/>
              <a:t>kymmenyksillä</a:t>
            </a:r>
            <a:r>
              <a:rPr lang="fi-FI" altLang="fi-FI" sz="2600" dirty="0"/>
              <a:t> (mm. vilja, turkikset, suolattu kala + kyyditysvelvollisuus)</a:t>
            </a:r>
          </a:p>
          <a:p>
            <a:pPr eaLnBrk="1" hangingPunct="1"/>
            <a:r>
              <a:rPr lang="fi-FI" altLang="fi-FI" sz="2600" dirty="0"/>
              <a:t>Kirkolla myös </a:t>
            </a:r>
            <a:r>
              <a:rPr lang="fi-FI" altLang="fi-FI" sz="2600" b="1" dirty="0"/>
              <a:t>dominikaani, fransiskaani- ja birgittalaisluostarit</a:t>
            </a:r>
            <a:r>
              <a:rPr lang="fi-FI" altLang="fi-FI" sz="26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diamond(in)">
                                      <p:cBhvr>
                                        <p:cTn id="7" dur="20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diamond(in)">
                                      <p:cBhvr>
                                        <p:cTn id="12" dur="2000"/>
                                        <p:tgtEl>
                                          <p:spTgt spid="20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diamond(in)">
                                      <p:cBhvr>
                                        <p:cTn id="17" dur="2000"/>
                                        <p:tgtEl>
                                          <p:spTgt spid="204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diamond(in)">
                                      <p:cBhvr>
                                        <p:cTn id="22" dur="20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4E428EC-B8CD-3642-9C22-9E252515B177}"/>
              </a:ext>
            </a:extLst>
          </p:cNvPr>
          <p:cNvSpPr>
            <a:spLocks noGrp="1" noChangeArrowheads="1"/>
          </p:cNvSpPr>
          <p:nvPr>
            <p:ph type="title"/>
          </p:nvPr>
        </p:nvSpPr>
        <p:spPr/>
        <p:txBody>
          <a:bodyPr/>
          <a:lstStyle/>
          <a:p>
            <a:pPr eaLnBrk="1" hangingPunct="1"/>
            <a:r>
              <a:rPr lang="fi-FI" altLang="fi-FI"/>
              <a:t>Turun tuomiokirkko 1200-l. loppu</a:t>
            </a:r>
          </a:p>
        </p:txBody>
      </p:sp>
      <p:sp>
        <p:nvSpPr>
          <p:cNvPr id="30723" name="Rectangle 3">
            <a:extLst>
              <a:ext uri="{FF2B5EF4-FFF2-40B4-BE49-F238E27FC236}">
                <a16:creationId xmlns:a16="http://schemas.microsoft.com/office/drawing/2014/main" id="{26640AEF-2F68-1F44-B5EC-636A1C7807AE}"/>
              </a:ext>
            </a:extLst>
          </p:cNvPr>
          <p:cNvSpPr>
            <a:spLocks noGrp="1" noChangeArrowheads="1"/>
          </p:cNvSpPr>
          <p:nvPr>
            <p:ph idx="1"/>
          </p:nvPr>
        </p:nvSpPr>
        <p:spPr/>
        <p:txBody>
          <a:bodyPr/>
          <a:lstStyle/>
          <a:p>
            <a:pPr eaLnBrk="1" hangingPunct="1"/>
            <a:endParaRPr lang="fi-FI" altLang="fi-FI"/>
          </a:p>
        </p:txBody>
      </p:sp>
      <p:pic>
        <p:nvPicPr>
          <p:cNvPr id="30724" name="Picture 5">
            <a:hlinkClick r:id="rId2"/>
            <a:extLst>
              <a:ext uri="{FF2B5EF4-FFF2-40B4-BE49-F238E27FC236}">
                <a16:creationId xmlns:a16="http://schemas.microsoft.com/office/drawing/2014/main" id="{34819CD6-BA4E-C947-9388-55F72318F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700213"/>
            <a:ext cx="29686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a:hlinkClick r:id="rId4"/>
            <a:extLst>
              <a:ext uri="{FF2B5EF4-FFF2-40B4-BE49-F238E27FC236}">
                <a16:creationId xmlns:a16="http://schemas.microsoft.com/office/drawing/2014/main" id="{1CB093CE-7817-A549-AD72-FD89398D1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1700213"/>
            <a:ext cx="284638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tsikko 1">
            <a:extLst>
              <a:ext uri="{FF2B5EF4-FFF2-40B4-BE49-F238E27FC236}">
                <a16:creationId xmlns:a16="http://schemas.microsoft.com/office/drawing/2014/main" id="{AC3889B2-9B43-4945-A60A-66D3DB2D4914}"/>
              </a:ext>
            </a:extLst>
          </p:cNvPr>
          <p:cNvSpPr>
            <a:spLocks noGrp="1"/>
          </p:cNvSpPr>
          <p:nvPr>
            <p:ph type="title"/>
          </p:nvPr>
        </p:nvSpPr>
        <p:spPr/>
        <p:txBody>
          <a:bodyPr/>
          <a:lstStyle/>
          <a:p>
            <a:r>
              <a:rPr lang="fi-FI" altLang="fi-FI" sz="3200"/>
              <a:t>Kuusiston piispanlinna, Kaarina 1200-l. loppu-1300-l. alku</a:t>
            </a:r>
          </a:p>
        </p:txBody>
      </p:sp>
      <p:pic>
        <p:nvPicPr>
          <p:cNvPr id="31747" name="Sisällön paikkamerkki 3">
            <a:extLst>
              <a:ext uri="{FF2B5EF4-FFF2-40B4-BE49-F238E27FC236}">
                <a16:creationId xmlns:a16="http://schemas.microsoft.com/office/drawing/2014/main" id="{A08B35CA-C871-6647-98C0-EA0BFCFE65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84663" y="2116138"/>
            <a:ext cx="4349750" cy="3255962"/>
          </a:xfrm>
        </p:spPr>
      </p:pic>
      <p:pic>
        <p:nvPicPr>
          <p:cNvPr id="31748" name="Kuva 4">
            <a:extLst>
              <a:ext uri="{FF2B5EF4-FFF2-40B4-BE49-F238E27FC236}">
                <a16:creationId xmlns:a16="http://schemas.microsoft.com/office/drawing/2014/main" id="{3E399B4F-FB55-E346-B389-EE0787E395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263" y="1628775"/>
            <a:ext cx="3736975"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B9DBC9-C35C-4942-AE83-9D8CEF546EBE}"/>
              </a:ext>
            </a:extLst>
          </p:cNvPr>
          <p:cNvSpPr>
            <a:spLocks noGrp="1" noChangeArrowheads="1"/>
          </p:cNvSpPr>
          <p:nvPr>
            <p:ph type="title"/>
          </p:nvPr>
        </p:nvSpPr>
        <p:spPr/>
        <p:txBody>
          <a:bodyPr/>
          <a:lstStyle/>
          <a:p>
            <a:pPr eaLnBrk="1" hangingPunct="1"/>
            <a:r>
              <a:rPr lang="fi-FI" altLang="fi-FI"/>
              <a:t>Turun katedraalikoulu (alkuperäinen v. 1276)</a:t>
            </a:r>
          </a:p>
        </p:txBody>
      </p:sp>
      <p:sp>
        <p:nvSpPr>
          <p:cNvPr id="32773" name="Rectangle 3">
            <a:extLst>
              <a:ext uri="{FF2B5EF4-FFF2-40B4-BE49-F238E27FC236}">
                <a16:creationId xmlns:a16="http://schemas.microsoft.com/office/drawing/2014/main" id="{23D311FD-C5F5-9F4F-BAD9-96159D34D5E4}"/>
              </a:ext>
            </a:extLst>
          </p:cNvPr>
          <p:cNvSpPr>
            <a:spLocks noGrp="1" noChangeArrowheads="1"/>
          </p:cNvSpPr>
          <p:nvPr>
            <p:ph idx="1"/>
          </p:nvPr>
        </p:nvSpPr>
        <p:spPr/>
        <p:txBody>
          <a:bodyPr/>
          <a:lstStyle/>
          <a:p>
            <a:pPr eaLnBrk="1" hangingPunct="1"/>
            <a:endParaRPr lang="fi-FI" altLang="fi-FI"/>
          </a:p>
        </p:txBody>
      </p:sp>
      <p:pic>
        <p:nvPicPr>
          <p:cNvPr id="32771" name="Kuva 1">
            <a:extLst>
              <a:ext uri="{FF2B5EF4-FFF2-40B4-BE49-F238E27FC236}">
                <a16:creationId xmlns:a16="http://schemas.microsoft.com/office/drawing/2014/main" id="{30BF2924-DDE0-0A4F-B468-49BB52C8AC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995488"/>
            <a:ext cx="32766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Kuva 2">
            <a:extLst>
              <a:ext uri="{FF2B5EF4-FFF2-40B4-BE49-F238E27FC236}">
                <a16:creationId xmlns:a16="http://schemas.microsoft.com/office/drawing/2014/main" id="{12D8639A-B084-FA4E-B71A-DE3698ED4E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788" y="2400300"/>
            <a:ext cx="4572000" cy="304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AA20448-B806-D14F-9836-28C0E0AEE744}"/>
              </a:ext>
            </a:extLst>
          </p:cNvPr>
          <p:cNvSpPr>
            <a:spLocks noGrp="1" noChangeArrowheads="1"/>
          </p:cNvSpPr>
          <p:nvPr>
            <p:ph type="title"/>
          </p:nvPr>
        </p:nvSpPr>
        <p:spPr/>
        <p:txBody>
          <a:bodyPr/>
          <a:lstStyle/>
          <a:p>
            <a:pPr eaLnBrk="1" hangingPunct="1"/>
            <a:r>
              <a:rPr lang="fi-FI" altLang="fi-FI"/>
              <a:t>Naantalin Birgittalaisluostari</a:t>
            </a:r>
          </a:p>
        </p:txBody>
      </p:sp>
      <p:sp>
        <p:nvSpPr>
          <p:cNvPr id="33795" name="Rectangle 3">
            <a:extLst>
              <a:ext uri="{FF2B5EF4-FFF2-40B4-BE49-F238E27FC236}">
                <a16:creationId xmlns:a16="http://schemas.microsoft.com/office/drawing/2014/main" id="{2122F8D1-2AF2-6249-B022-9D84FD41DE11}"/>
              </a:ext>
            </a:extLst>
          </p:cNvPr>
          <p:cNvSpPr>
            <a:spLocks noGrp="1" noChangeArrowheads="1"/>
          </p:cNvSpPr>
          <p:nvPr>
            <p:ph idx="1"/>
          </p:nvPr>
        </p:nvSpPr>
        <p:spPr/>
        <p:txBody>
          <a:bodyPr/>
          <a:lstStyle/>
          <a:p>
            <a:pPr eaLnBrk="1" hangingPunct="1"/>
            <a:endParaRPr lang="fi-FI" altLang="fi-FI"/>
          </a:p>
        </p:txBody>
      </p:sp>
      <p:pic>
        <p:nvPicPr>
          <p:cNvPr id="33796" name="Picture 5">
            <a:hlinkClick r:id="rId2"/>
            <a:extLst>
              <a:ext uri="{FF2B5EF4-FFF2-40B4-BE49-F238E27FC236}">
                <a16:creationId xmlns:a16="http://schemas.microsoft.com/office/drawing/2014/main" id="{704D19C6-3880-B145-8B53-CB7FF3BFE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683692"/>
            <a:ext cx="3600400" cy="486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469BCA5F-675E-4B4B-81FD-CF0258FD20D9}"/>
              </a:ext>
            </a:extLst>
          </p:cNvPr>
          <p:cNvSpPr>
            <a:spLocks noGrp="1" noChangeArrowheads="1"/>
          </p:cNvSpPr>
          <p:nvPr>
            <p:ph type="title"/>
          </p:nvPr>
        </p:nvSpPr>
        <p:spPr/>
        <p:txBody>
          <a:bodyPr/>
          <a:lstStyle/>
          <a:p>
            <a:pPr eaLnBrk="1" hangingPunct="1"/>
            <a:r>
              <a:rPr lang="fi-FI" altLang="fi-FI"/>
              <a:t>Kristinuskon tulo Suomeen ja Ruotsin valtaus</a:t>
            </a:r>
          </a:p>
        </p:txBody>
      </p:sp>
      <p:sp>
        <p:nvSpPr>
          <p:cNvPr id="7171" name="Rectangle 3">
            <a:extLst>
              <a:ext uri="{FF2B5EF4-FFF2-40B4-BE49-F238E27FC236}">
                <a16:creationId xmlns:a16="http://schemas.microsoft.com/office/drawing/2014/main" id="{DED74CEC-7592-3443-9011-4B506047EC0F}"/>
              </a:ext>
            </a:extLst>
          </p:cNvPr>
          <p:cNvSpPr>
            <a:spLocks noGrp="1" noChangeArrowheads="1"/>
          </p:cNvSpPr>
          <p:nvPr>
            <p:ph idx="1"/>
          </p:nvPr>
        </p:nvSpPr>
        <p:spPr>
          <a:xfrm>
            <a:off x="107950" y="1719263"/>
            <a:ext cx="8578850" cy="4878387"/>
          </a:xfrm>
        </p:spPr>
        <p:txBody>
          <a:bodyPr/>
          <a:lstStyle/>
          <a:p>
            <a:pPr eaLnBrk="1" hangingPunct="1">
              <a:lnSpc>
                <a:spcPct val="90000"/>
              </a:lnSpc>
              <a:defRPr/>
            </a:pPr>
            <a:r>
              <a:rPr lang="fi-FI" altLang="fi-FI" sz="2600" dirty="0"/>
              <a:t>Tieto kristinuskosta levisi Suomeen kaupan myötä jo 500-luvulta (rautakaudella)</a:t>
            </a:r>
          </a:p>
          <a:p>
            <a:pPr eaLnBrk="1" hangingPunct="1">
              <a:lnSpc>
                <a:spcPct val="90000"/>
              </a:lnSpc>
              <a:defRPr/>
            </a:pPr>
            <a:r>
              <a:rPr lang="fi-FI" altLang="fi-FI" sz="2600" dirty="0"/>
              <a:t>Suomen aluetta havittelivat 1000-1100-luvuilla </a:t>
            </a:r>
            <a:r>
              <a:rPr lang="fi-FI" altLang="fi-FI" sz="2600" b="1" dirty="0"/>
              <a:t>Novgorod, ruotsalaiset, tanskalaiset</a:t>
            </a:r>
            <a:r>
              <a:rPr lang="fi-FI" altLang="fi-FI" sz="2600" b="1"/>
              <a:t>, saksalaiset</a:t>
            </a:r>
            <a:endParaRPr lang="fi-FI" altLang="fi-FI" sz="2600" b="1" dirty="0"/>
          </a:p>
          <a:p>
            <a:pPr eaLnBrk="1" hangingPunct="1">
              <a:lnSpc>
                <a:spcPct val="90000"/>
              </a:lnSpc>
              <a:defRPr/>
            </a:pPr>
            <a:r>
              <a:rPr lang="fi-FI" altLang="fi-FI" sz="2600" dirty="0"/>
              <a:t>Ruotsin oletetut </a:t>
            </a:r>
            <a:r>
              <a:rPr lang="fi-FI" altLang="fi-FI" sz="2600" i="1" dirty="0"/>
              <a:t>kolme ristiretkeä</a:t>
            </a:r>
            <a:r>
              <a:rPr lang="fi-FI" altLang="fi-FI" sz="2600" dirty="0"/>
              <a:t>:</a:t>
            </a:r>
          </a:p>
          <a:p>
            <a:pPr eaLnBrk="1" hangingPunct="1">
              <a:lnSpc>
                <a:spcPct val="90000"/>
              </a:lnSpc>
              <a:defRPr/>
            </a:pPr>
            <a:r>
              <a:rPr lang="fi-FI" altLang="fi-FI" sz="2600" dirty="0"/>
              <a:t>1.  </a:t>
            </a:r>
            <a:r>
              <a:rPr lang="fi-FI" altLang="fi-FI" sz="2600" b="1" dirty="0"/>
              <a:t>Varsinais-Suomi, </a:t>
            </a:r>
            <a:r>
              <a:rPr lang="fi-FI" altLang="fi-FI" sz="2600" dirty="0"/>
              <a:t>mahd. v. 1155, mahd. ryöstöretki tai ei tehty ollenkaan?</a:t>
            </a:r>
          </a:p>
          <a:p>
            <a:pPr eaLnBrk="1" hangingPunct="1">
              <a:lnSpc>
                <a:spcPct val="90000"/>
              </a:lnSpc>
              <a:defRPr/>
            </a:pPr>
            <a:r>
              <a:rPr lang="fi-FI" altLang="fi-FI" sz="2600" dirty="0"/>
              <a:t>2. </a:t>
            </a:r>
            <a:r>
              <a:rPr lang="fi-FI" altLang="fi-FI" sz="2600" b="1" dirty="0"/>
              <a:t>Häme</a:t>
            </a:r>
            <a:r>
              <a:rPr lang="fi-FI" altLang="fi-FI" sz="2600" dirty="0"/>
              <a:t> (1240-luvulla, Hakoisten linna, myöh. Hämeen linna)</a:t>
            </a:r>
          </a:p>
          <a:p>
            <a:pPr eaLnBrk="1" hangingPunct="1">
              <a:lnSpc>
                <a:spcPct val="90000"/>
              </a:lnSpc>
              <a:defRPr/>
            </a:pPr>
            <a:r>
              <a:rPr lang="fi-FI" altLang="fi-FI" sz="2600" dirty="0"/>
              <a:t>3. </a:t>
            </a:r>
            <a:r>
              <a:rPr lang="fi-FI" altLang="fi-FI" sz="2600" b="1" dirty="0"/>
              <a:t>Karjala</a:t>
            </a:r>
            <a:r>
              <a:rPr lang="fi-FI" altLang="fi-FI" sz="2600" dirty="0"/>
              <a:t> (1292, Viipurin linnan rakentaminen)</a:t>
            </a:r>
          </a:p>
          <a:p>
            <a:pPr marL="0" indent="0" eaLnBrk="1" hangingPunct="1">
              <a:lnSpc>
                <a:spcPct val="90000"/>
              </a:lnSpc>
              <a:buFont typeface="Wingdings" pitchFamily="2" charset="2"/>
              <a:buNone/>
              <a:defRPr/>
            </a:pPr>
            <a:endParaRPr lang="fi-FI" altLang="fi-FI" sz="2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amond(in)">
                                      <p:cBhvr>
                                        <p:cTn id="7" dur="20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amond(in)">
                                      <p:cBhvr>
                                        <p:cTn id="12" dur="20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amond(in)">
                                      <p:cBhvr>
                                        <p:cTn id="17" dur="20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diamond(in)">
                                      <p:cBhvr>
                                        <p:cTn id="22" dur="20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diamond(in)">
                                      <p:cBhvr>
                                        <p:cTn id="27" dur="20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diamond(in)">
                                      <p:cBhvr>
                                        <p:cTn id="32" dur="2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tsikko 1">
            <a:extLst>
              <a:ext uri="{FF2B5EF4-FFF2-40B4-BE49-F238E27FC236}">
                <a16:creationId xmlns:a16="http://schemas.microsoft.com/office/drawing/2014/main" id="{81524F2D-BDE9-F344-A37A-9E2B7878D00B}"/>
              </a:ext>
            </a:extLst>
          </p:cNvPr>
          <p:cNvSpPr>
            <a:spLocks noGrp="1"/>
          </p:cNvSpPr>
          <p:nvPr>
            <p:ph type="title"/>
          </p:nvPr>
        </p:nvSpPr>
        <p:spPr/>
        <p:txBody>
          <a:bodyPr/>
          <a:lstStyle/>
          <a:p>
            <a:r>
              <a:rPr lang="fi-FI" altLang="fi-FI"/>
              <a:t>Pyhtään kirkko n. 1460</a:t>
            </a:r>
          </a:p>
        </p:txBody>
      </p:sp>
      <p:pic>
        <p:nvPicPr>
          <p:cNvPr id="34819" name="Sisällön paikkamerkki 3">
            <a:extLst>
              <a:ext uri="{FF2B5EF4-FFF2-40B4-BE49-F238E27FC236}">
                <a16:creationId xmlns:a16="http://schemas.microsoft.com/office/drawing/2014/main" id="{ECE6B760-9F20-1E4D-A680-4B51277247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173888"/>
            <a:ext cx="7886700" cy="3654812"/>
          </a:xfrm>
        </p:spPr>
      </p:pic>
      <p:pic>
        <p:nvPicPr>
          <p:cNvPr id="34820" name="Kuva 4">
            <a:extLst>
              <a:ext uri="{FF2B5EF4-FFF2-40B4-BE49-F238E27FC236}">
                <a16:creationId xmlns:a16="http://schemas.microsoft.com/office/drawing/2014/main" id="{1C0D465B-56A7-A14A-943C-289A55A4EE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159000"/>
            <a:ext cx="2800350" cy="42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Kuva 5">
            <a:extLst>
              <a:ext uri="{FF2B5EF4-FFF2-40B4-BE49-F238E27FC236}">
                <a16:creationId xmlns:a16="http://schemas.microsoft.com/office/drawing/2014/main" id="{9A796EFE-B35A-F743-9BE8-9681473D39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8588" y="1463675"/>
            <a:ext cx="4056062"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94" name="Rectangle 73">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86" name="Otsikko 1">
            <a:extLst>
              <a:ext uri="{FF2B5EF4-FFF2-40B4-BE49-F238E27FC236}">
                <a16:creationId xmlns:a16="http://schemas.microsoft.com/office/drawing/2014/main" id="{18E6A987-3864-994F-81C6-9271DA3CF508}"/>
              </a:ext>
            </a:extLst>
          </p:cNvPr>
          <p:cNvSpPr>
            <a:spLocks noGrp="1"/>
          </p:cNvSpPr>
          <p:nvPr>
            <p:ph type="title"/>
          </p:nvPr>
        </p:nvSpPr>
        <p:spPr>
          <a:xfrm>
            <a:off x="707457" y="712269"/>
            <a:ext cx="2528249" cy="5502264"/>
          </a:xfrm>
        </p:spPr>
        <p:txBody>
          <a:bodyPr>
            <a:normAutofit/>
          </a:bodyPr>
          <a:lstStyle/>
          <a:p>
            <a:r>
              <a:rPr lang="fi-FI" altLang="fi-FI">
                <a:solidFill>
                  <a:srgbClr val="FFFFFF"/>
                </a:solidFill>
              </a:rPr>
              <a:t>Sääty-yhteiskunta</a:t>
            </a:r>
          </a:p>
        </p:txBody>
      </p:sp>
      <p:cxnSp>
        <p:nvCxnSpPr>
          <p:cNvPr id="76" name="Straight Connector 75">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41989" name="Sisällön paikkamerkki 2">
            <a:extLst>
              <a:ext uri="{FF2B5EF4-FFF2-40B4-BE49-F238E27FC236}">
                <a16:creationId xmlns:a16="http://schemas.microsoft.com/office/drawing/2014/main" id="{404133C4-AFBE-4D15-A2A9-C6AAAA9037C9}"/>
              </a:ext>
            </a:extLst>
          </p:cNvPr>
          <p:cNvGraphicFramePr>
            <a:graphicFrameLocks noGrp="1"/>
          </p:cNvGraphicFramePr>
          <p:nvPr>
            <p:ph idx="1"/>
            <p:extLst>
              <p:ext uri="{D42A27DB-BD31-4B8C-83A1-F6EECF244321}">
                <p14:modId xmlns:p14="http://schemas.microsoft.com/office/powerpoint/2010/main" val="2150154262"/>
              </p:ext>
            </p:extLst>
          </p:nvPr>
        </p:nvGraphicFramePr>
        <p:xfrm>
          <a:off x="3960018" y="642938"/>
          <a:ext cx="4701779"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0" name="Otsikko 1">
            <a:extLst>
              <a:ext uri="{FF2B5EF4-FFF2-40B4-BE49-F238E27FC236}">
                <a16:creationId xmlns:a16="http://schemas.microsoft.com/office/drawing/2014/main" id="{BDAFE0ED-DF41-9E40-9C04-3D68363E791A}"/>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gn="ctr" defTabSz="914400"/>
            <a:r>
              <a:rPr lang="en-US" altLang="fi-FI" sz="2900">
                <a:solidFill>
                  <a:srgbClr val="FFFFFF"/>
                </a:solidFill>
              </a:rPr>
              <a:t>Fleming-suvun Kuitian kartanolinna 1400-l. loppu</a:t>
            </a:r>
          </a:p>
        </p:txBody>
      </p:sp>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3012" name="Kuva 4">
            <a:extLst>
              <a:ext uri="{FF2B5EF4-FFF2-40B4-BE49-F238E27FC236}">
                <a16:creationId xmlns:a16="http://schemas.microsoft.com/office/drawing/2014/main" id="{2F9CC7FA-5606-9442-8EDE-306647DEE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40563" y="2426818"/>
            <a:ext cx="3108161"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3011" name="Sisällön paikkamerkki 3">
            <a:extLst>
              <a:ext uri="{FF2B5EF4-FFF2-40B4-BE49-F238E27FC236}">
                <a16:creationId xmlns:a16="http://schemas.microsoft.com/office/drawing/2014/main" id="{BC02992A-5FBF-7B4C-8A6F-7A3F061E95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33804" y="3059952"/>
            <a:ext cx="4091938" cy="273136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9" name="Freeform: Shape 7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34" name="Otsikko 1">
            <a:extLst>
              <a:ext uri="{FF2B5EF4-FFF2-40B4-BE49-F238E27FC236}">
                <a16:creationId xmlns:a16="http://schemas.microsoft.com/office/drawing/2014/main" id="{FA041F7F-BFE5-D24B-9100-144A473E364B}"/>
              </a:ext>
            </a:extLst>
          </p:cNvPr>
          <p:cNvSpPr>
            <a:spLocks noGrp="1"/>
          </p:cNvSpPr>
          <p:nvPr>
            <p:ph type="title"/>
          </p:nvPr>
        </p:nvSpPr>
        <p:spPr>
          <a:xfrm>
            <a:off x="647271" y="1012004"/>
            <a:ext cx="2562119" cy="4795408"/>
          </a:xfrm>
        </p:spPr>
        <p:txBody>
          <a:bodyPr>
            <a:normAutofit/>
          </a:bodyPr>
          <a:lstStyle/>
          <a:p>
            <a:r>
              <a:rPr lang="fi-FI" altLang="fi-FI">
                <a:solidFill>
                  <a:srgbClr val="FFFFFF"/>
                </a:solidFill>
              </a:rPr>
              <a:t>Sääty-yhteiskunta</a:t>
            </a:r>
          </a:p>
        </p:txBody>
      </p:sp>
      <p:graphicFrame>
        <p:nvGraphicFramePr>
          <p:cNvPr id="44040" name="Sisällön paikkamerkki 2">
            <a:extLst>
              <a:ext uri="{FF2B5EF4-FFF2-40B4-BE49-F238E27FC236}">
                <a16:creationId xmlns:a16="http://schemas.microsoft.com/office/drawing/2014/main" id="{A569E5E3-E112-43C9-B755-763EE03A48EC}"/>
              </a:ext>
            </a:extLst>
          </p:cNvPr>
          <p:cNvGraphicFramePr>
            <a:graphicFrameLocks noGrp="1"/>
          </p:cNvGraphicFramePr>
          <p:nvPr>
            <p:ph idx="1"/>
            <p:extLst>
              <p:ext uri="{D42A27DB-BD31-4B8C-83A1-F6EECF244321}">
                <p14:modId xmlns:p14="http://schemas.microsoft.com/office/powerpoint/2010/main" val="1005127291"/>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362" name="Otsikko 1">
            <a:extLst>
              <a:ext uri="{FF2B5EF4-FFF2-40B4-BE49-F238E27FC236}">
                <a16:creationId xmlns:a16="http://schemas.microsoft.com/office/drawing/2014/main" id="{AF52D996-E2C7-E146-9358-6580397F9E42}"/>
              </a:ext>
            </a:extLst>
          </p:cNvPr>
          <p:cNvSpPr>
            <a:spLocks noGrp="1"/>
          </p:cNvSpPr>
          <p:nvPr>
            <p:ph type="title"/>
          </p:nvPr>
        </p:nvSpPr>
        <p:spPr>
          <a:xfrm>
            <a:off x="480059" y="2053641"/>
            <a:ext cx="2751871" cy="2760098"/>
          </a:xfrm>
        </p:spPr>
        <p:txBody>
          <a:bodyPr>
            <a:normAutofit/>
          </a:bodyPr>
          <a:lstStyle/>
          <a:p>
            <a:r>
              <a:rPr lang="fi-FI" altLang="fi-FI">
                <a:solidFill>
                  <a:srgbClr val="FFFFFF"/>
                </a:solidFill>
              </a:rPr>
              <a:t>Maatalous</a:t>
            </a:r>
          </a:p>
        </p:txBody>
      </p:sp>
      <p:sp>
        <p:nvSpPr>
          <p:cNvPr id="15363" name="Sisällön paikkamerkki 2">
            <a:extLst>
              <a:ext uri="{FF2B5EF4-FFF2-40B4-BE49-F238E27FC236}">
                <a16:creationId xmlns:a16="http://schemas.microsoft.com/office/drawing/2014/main" id="{993E9E66-EC14-6641-8348-58B83CB8CAFF}"/>
              </a:ext>
            </a:extLst>
          </p:cNvPr>
          <p:cNvSpPr>
            <a:spLocks noGrp="1"/>
          </p:cNvSpPr>
          <p:nvPr>
            <p:ph idx="1"/>
          </p:nvPr>
        </p:nvSpPr>
        <p:spPr>
          <a:xfrm>
            <a:off x="4567930" y="801866"/>
            <a:ext cx="3979563" cy="5230634"/>
          </a:xfrm>
        </p:spPr>
        <p:txBody>
          <a:bodyPr anchor="ctr">
            <a:noAutofit/>
          </a:bodyPr>
          <a:lstStyle/>
          <a:p>
            <a:r>
              <a:rPr lang="fi-FI" altLang="fi-FI" sz="2800" b="1" dirty="0">
                <a:solidFill>
                  <a:srgbClr val="000000"/>
                </a:solidFill>
              </a:rPr>
              <a:t>Maatalous pääelinkeino </a:t>
            </a:r>
          </a:p>
          <a:p>
            <a:pPr lvl="1"/>
            <a:r>
              <a:rPr lang="fi-FI" altLang="fi-FI" sz="2800" dirty="0">
                <a:solidFill>
                  <a:srgbClr val="000000"/>
                </a:solidFill>
              </a:rPr>
              <a:t> aluksi Länsi-Suomessa yksivuoroviljely, keskiajan lopulla </a:t>
            </a:r>
            <a:r>
              <a:rPr lang="fi-FI" altLang="fi-FI" sz="2800" i="1" dirty="0">
                <a:solidFill>
                  <a:srgbClr val="000000"/>
                </a:solidFill>
              </a:rPr>
              <a:t>kaksivuoroviljely </a:t>
            </a:r>
            <a:r>
              <a:rPr lang="fi-FI" altLang="fi-FI" sz="2800" dirty="0">
                <a:solidFill>
                  <a:srgbClr val="000000"/>
                </a:solidFill>
              </a:rPr>
              <a:t>ja </a:t>
            </a:r>
            <a:r>
              <a:rPr lang="fi-FI" altLang="fi-FI" sz="2800" i="1" dirty="0">
                <a:solidFill>
                  <a:srgbClr val="000000"/>
                </a:solidFill>
              </a:rPr>
              <a:t>sarkajako, joka johti vainiopakkoon eli yhteisviljelyyn</a:t>
            </a:r>
            <a:endParaRPr lang="fi-FI" altLang="fi-FI" sz="2800" dirty="0">
              <a:solidFill>
                <a:srgbClr val="000000"/>
              </a:solidFill>
            </a:endParaRPr>
          </a:p>
          <a:p>
            <a:pPr lvl="1"/>
            <a:r>
              <a:rPr lang="fi-FI" altLang="fi-FI" sz="2800" dirty="0">
                <a:solidFill>
                  <a:srgbClr val="000000"/>
                </a:solidFill>
              </a:rPr>
              <a:t> idässä </a:t>
            </a:r>
            <a:r>
              <a:rPr lang="fi-FI" altLang="fi-FI" sz="2800" i="1" dirty="0">
                <a:solidFill>
                  <a:srgbClr val="000000"/>
                </a:solidFill>
              </a:rPr>
              <a:t>kaskiviljely</a:t>
            </a:r>
          </a:p>
          <a:p>
            <a:pPr lvl="1"/>
            <a:r>
              <a:rPr lang="fi-FI" altLang="fi-FI" sz="2800" dirty="0">
                <a:solidFill>
                  <a:srgbClr val="000000"/>
                </a:solidFill>
              </a:rPr>
              <a:t> lisäksi siat, lehmät, vuohet</a:t>
            </a:r>
          </a:p>
          <a:p>
            <a:pPr lvl="1"/>
            <a:r>
              <a:rPr lang="fi-FI" altLang="fi-FI" sz="2800" dirty="0">
                <a:solidFill>
                  <a:srgbClr val="000000"/>
                </a:solidFill>
              </a:rPr>
              <a:t>Viljelylajeja: ohra, kaura, nauris..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457200" y="4385066"/>
            <a:ext cx="8192729" cy="1317643"/>
          </a:xfrm>
        </p:spPr>
        <p:txBody>
          <a:bodyPr vert="horz" lIns="91440" tIns="45720" rIns="91440" bIns="45720" rtlCol="0" anchor="b">
            <a:normAutofit/>
          </a:bodyPr>
          <a:lstStyle/>
          <a:p>
            <a:pPr defTabSz="914400"/>
            <a:r>
              <a:rPr lang="en-US" sz="6000" kern="1200">
                <a:solidFill>
                  <a:schemeClr val="tx1"/>
                </a:solidFill>
                <a:latin typeface="+mj-lt"/>
                <a:ea typeface="+mj-ea"/>
                <a:cs typeface="+mj-cs"/>
              </a:rPr>
              <a:t>Sarkajako</a:t>
            </a:r>
          </a:p>
        </p:txBody>
      </p:sp>
      <p:pic>
        <p:nvPicPr>
          <p:cNvPr id="4" name="Sisällön paikkamerkki 3"/>
          <p:cNvPicPr>
            <a:picLocks noGrp="1" noChangeAspect="1"/>
          </p:cNvPicPr>
          <p:nvPr>
            <p:ph idx="1"/>
          </p:nvPr>
        </p:nvPicPr>
        <p:blipFill rotWithShape="1">
          <a:blip r:embed="rId2"/>
          <a:srcRect l="8899" r="19873" b="-2"/>
          <a:stretch/>
        </p:blipFill>
        <p:spPr>
          <a:xfrm>
            <a:off x="20" y="10"/>
            <a:ext cx="4571975" cy="4252522"/>
          </a:xfrm>
          <a:prstGeom prst="rect">
            <a:avLst/>
          </a:prstGeom>
        </p:spPr>
      </p:pic>
      <p:pic>
        <p:nvPicPr>
          <p:cNvPr id="7" name="Kuva 6"/>
          <p:cNvPicPr>
            <a:picLocks noChangeAspect="1"/>
          </p:cNvPicPr>
          <p:nvPr/>
        </p:nvPicPr>
        <p:blipFill rotWithShape="1">
          <a:blip r:embed="rId3"/>
          <a:srcRect t="10794" b="4783"/>
          <a:stretch/>
        </p:blipFill>
        <p:spPr>
          <a:xfrm>
            <a:off x="4571999" y="-681"/>
            <a:ext cx="4572001" cy="4253215"/>
          </a:xfrm>
          <a:prstGeom prst="rect">
            <a:avLst/>
          </a:prstGeom>
        </p:spPr>
      </p:pic>
      <p:cxnSp>
        <p:nvCxnSpPr>
          <p:cNvPr id="12" name="Straight Connector 1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315004"/>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Otsikko 1"/>
          <p:cNvSpPr>
            <a:spLocks noGrp="1"/>
          </p:cNvSpPr>
          <p:nvPr>
            <p:ph type="title"/>
          </p:nvPr>
        </p:nvSpPr>
        <p:spPr>
          <a:xfrm>
            <a:off x="678657" y="2415322"/>
            <a:ext cx="2588798" cy="2399869"/>
          </a:xfrm>
        </p:spPr>
        <p:txBody>
          <a:bodyPr>
            <a:normAutofit/>
          </a:bodyPr>
          <a:lstStyle/>
          <a:p>
            <a:pPr algn="ctr"/>
            <a:r>
              <a:rPr lang="fi-FI" sz="3500">
                <a:solidFill>
                  <a:srgbClr val="FFFFFF"/>
                </a:solidFill>
              </a:rPr>
              <a:t>Kauppa ja kaupungit</a:t>
            </a:r>
          </a:p>
        </p:txBody>
      </p:sp>
      <p:sp>
        <p:nvSpPr>
          <p:cNvPr id="3" name="Sisällön paikkamerkki 2"/>
          <p:cNvSpPr>
            <a:spLocks noGrp="1"/>
          </p:cNvSpPr>
          <p:nvPr>
            <p:ph idx="1"/>
          </p:nvPr>
        </p:nvSpPr>
        <p:spPr>
          <a:xfrm>
            <a:off x="3840480" y="804672"/>
            <a:ext cx="4711446" cy="5248656"/>
          </a:xfrm>
        </p:spPr>
        <p:txBody>
          <a:bodyPr anchor="ctr">
            <a:normAutofit/>
          </a:bodyPr>
          <a:lstStyle/>
          <a:p>
            <a:r>
              <a:rPr lang="fi-FI" sz="2400" dirty="0"/>
              <a:t>Itämeren kauppaa hallitsi </a:t>
            </a:r>
            <a:r>
              <a:rPr lang="fi-FI" sz="2400" b="1" dirty="0"/>
              <a:t>Hansa-liitto</a:t>
            </a:r>
            <a:r>
              <a:rPr lang="fi-FI" sz="2400" dirty="0"/>
              <a:t> (1200-1500-l.)</a:t>
            </a:r>
          </a:p>
          <a:p>
            <a:r>
              <a:rPr lang="fi-FI" sz="2400" dirty="0"/>
              <a:t>Kauppaa erit. </a:t>
            </a:r>
            <a:r>
              <a:rPr lang="fi-FI" sz="2400" b="1" dirty="0"/>
              <a:t>Tukholmaan ja Tallinnaan</a:t>
            </a:r>
            <a:r>
              <a:rPr lang="fi-FI" sz="2400" dirty="0"/>
              <a:t>:</a:t>
            </a:r>
          </a:p>
          <a:p>
            <a:pPr lvl="1"/>
            <a:r>
              <a:rPr lang="fi-FI" sz="2400" dirty="0"/>
              <a:t>vienti: voi, kala, turkikset..</a:t>
            </a:r>
          </a:p>
          <a:p>
            <a:pPr lvl="1"/>
            <a:r>
              <a:rPr lang="fi-FI" sz="2400" dirty="0"/>
              <a:t>tuonti: viini, mausteet, kankaat..</a:t>
            </a:r>
          </a:p>
          <a:p>
            <a:r>
              <a:rPr lang="fi-FI" sz="2400" dirty="0"/>
              <a:t>Suomeen kuusi kaupunkia keskiajalla: </a:t>
            </a:r>
            <a:r>
              <a:rPr lang="fi-FI" sz="2400" i="1" dirty="0"/>
              <a:t>Turku, Porvoo, Ulvila, Naantali, Viipuri, Rauma</a:t>
            </a:r>
          </a:p>
          <a:p>
            <a:endParaRPr lang="fi-FI" sz="1700" i="1" dirty="0"/>
          </a:p>
        </p:txBody>
      </p:sp>
    </p:spTree>
    <p:extLst>
      <p:ext uri="{BB962C8B-B14F-4D97-AF65-F5344CB8AC3E}">
        <p14:creationId xmlns:p14="http://schemas.microsoft.com/office/powerpoint/2010/main" val="4130321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1" name="Rectangle 7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Otsikko 1">
            <a:extLst>
              <a:ext uri="{FF2B5EF4-FFF2-40B4-BE49-F238E27FC236}">
                <a16:creationId xmlns:a16="http://schemas.microsoft.com/office/drawing/2014/main" id="{12DC2EA3-34AD-7A4B-8B11-8B6D3A5C356A}"/>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defTabSz="914400"/>
            <a:r>
              <a:rPr lang="en-US" altLang="fi-FI" sz="4200" kern="1200">
                <a:solidFill>
                  <a:srgbClr val="FFFFFF"/>
                </a:solidFill>
                <a:latin typeface="+mj-lt"/>
                <a:ea typeface="+mj-ea"/>
                <a:cs typeface="+mj-cs"/>
              </a:rPr>
              <a:t>Keskiajan kaupungit</a:t>
            </a:r>
          </a:p>
        </p:txBody>
      </p:sp>
      <p:cxnSp>
        <p:nvCxnSpPr>
          <p:cNvPr id="74" name="Straight Connector 73">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9459" name="Sisällön paikkamerkki 3">
            <a:extLst>
              <a:ext uri="{FF2B5EF4-FFF2-40B4-BE49-F238E27FC236}">
                <a16:creationId xmlns:a16="http://schemas.microsoft.com/office/drawing/2014/main" id="{9A66B08A-9EF7-5043-AA0D-5C17654D80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8024" y="284412"/>
            <a:ext cx="3096344" cy="635147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04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isällön paikkamerkki 3"/>
          <p:cNvPicPr>
            <a:picLocks noGrp="1" noChangeAspect="1"/>
          </p:cNvPicPr>
          <p:nvPr>
            <p:ph idx="1"/>
          </p:nvPr>
        </p:nvPicPr>
        <p:blipFill>
          <a:blip r:embed="rId2"/>
          <a:stretch>
            <a:fillRect/>
          </a:stretch>
        </p:blipFill>
        <p:spPr>
          <a:xfrm>
            <a:off x="833029" y="643467"/>
            <a:ext cx="7477940" cy="5571066"/>
          </a:xfrm>
          <a:prstGeom prst="rect">
            <a:avLst/>
          </a:prstGeom>
        </p:spPr>
      </p:pic>
    </p:spTree>
    <p:extLst>
      <p:ext uri="{BB962C8B-B14F-4D97-AF65-F5344CB8AC3E}">
        <p14:creationId xmlns:p14="http://schemas.microsoft.com/office/powerpoint/2010/main" val="1024005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Otsikko 1">
            <a:extLst>
              <a:ext uri="{FF2B5EF4-FFF2-40B4-BE49-F238E27FC236}">
                <a16:creationId xmlns:a16="http://schemas.microsoft.com/office/drawing/2014/main" id="{D3B08934-15E0-1641-88A5-2A2043CAE841}"/>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gn="ctr" defTabSz="914400"/>
            <a:r>
              <a:rPr lang="en-US" altLang="fi-FI" sz="4200" kern="1200">
                <a:solidFill>
                  <a:srgbClr val="FFFFFF"/>
                </a:solidFill>
                <a:latin typeface="+mj-lt"/>
                <a:ea typeface="+mj-ea"/>
                <a:cs typeface="+mj-cs"/>
              </a:rPr>
              <a:t>Hansa-kaupan reittejä</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Sisällön paikkamerkki 2"/>
          <p:cNvPicPr>
            <a:picLocks noGrp="1" noChangeAspect="1"/>
          </p:cNvPicPr>
          <p:nvPr>
            <p:ph idx="1"/>
          </p:nvPr>
        </p:nvPicPr>
        <p:blipFill>
          <a:blip r:embed="rId3"/>
          <a:stretch>
            <a:fillRect/>
          </a:stretch>
        </p:blipFill>
        <p:spPr>
          <a:xfrm>
            <a:off x="3635897" y="1548951"/>
            <a:ext cx="5469680" cy="418430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B7CC4B3-584B-6B4C-938C-5DF8BABE6E41}"/>
              </a:ext>
            </a:extLst>
          </p:cNvPr>
          <p:cNvSpPr>
            <a:spLocks noGrp="1" noChangeArrowheads="1"/>
          </p:cNvSpPr>
          <p:nvPr>
            <p:ph type="title"/>
          </p:nvPr>
        </p:nvSpPr>
        <p:spPr/>
        <p:txBody>
          <a:bodyPr/>
          <a:lstStyle/>
          <a:p>
            <a:pPr eaLnBrk="1" hangingPunct="1"/>
            <a:r>
              <a:rPr lang="fi-FI" altLang="fi-FI"/>
              <a:t>Ristiretkien oletetut kohteet</a:t>
            </a:r>
          </a:p>
        </p:txBody>
      </p:sp>
      <p:sp>
        <p:nvSpPr>
          <p:cNvPr id="7172" name="Rectangle 3">
            <a:extLst>
              <a:ext uri="{FF2B5EF4-FFF2-40B4-BE49-F238E27FC236}">
                <a16:creationId xmlns:a16="http://schemas.microsoft.com/office/drawing/2014/main" id="{0411B313-6376-7348-A3CB-5EDE74417630}"/>
              </a:ext>
            </a:extLst>
          </p:cNvPr>
          <p:cNvSpPr>
            <a:spLocks noGrp="1" noChangeArrowheads="1"/>
          </p:cNvSpPr>
          <p:nvPr>
            <p:ph idx="1"/>
          </p:nvPr>
        </p:nvSpPr>
        <p:spPr>
          <a:xfrm>
            <a:off x="250825" y="1719263"/>
            <a:ext cx="8642350" cy="4411662"/>
          </a:xfrm>
        </p:spPr>
        <p:txBody>
          <a:bodyPr/>
          <a:lstStyle/>
          <a:p>
            <a:pPr eaLnBrk="1" hangingPunct="1"/>
            <a:endParaRPr lang="fi-FI" altLang="fi-FI"/>
          </a:p>
        </p:txBody>
      </p:sp>
      <p:pic>
        <p:nvPicPr>
          <p:cNvPr id="7171" name="Kuva 1">
            <a:extLst>
              <a:ext uri="{FF2B5EF4-FFF2-40B4-BE49-F238E27FC236}">
                <a16:creationId xmlns:a16="http://schemas.microsoft.com/office/drawing/2014/main" id="{99870CE2-0AF9-4C4B-8278-33876C4DF7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19263"/>
            <a:ext cx="835342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506" name="Otsikko 1">
            <a:extLst>
              <a:ext uri="{FF2B5EF4-FFF2-40B4-BE49-F238E27FC236}">
                <a16:creationId xmlns:a16="http://schemas.microsoft.com/office/drawing/2014/main" id="{4D4DD1F6-8844-0A4F-AC2A-7F697D024863}"/>
              </a:ext>
            </a:extLst>
          </p:cNvPr>
          <p:cNvSpPr>
            <a:spLocks noGrp="1"/>
          </p:cNvSpPr>
          <p:nvPr>
            <p:ph type="title"/>
          </p:nvPr>
        </p:nvSpPr>
        <p:spPr>
          <a:xfrm>
            <a:off x="457200" y="4385066"/>
            <a:ext cx="8192729" cy="1317643"/>
          </a:xfrm>
        </p:spPr>
        <p:txBody>
          <a:bodyPr vert="horz" lIns="91440" tIns="45720" rIns="91440" bIns="45720" rtlCol="0" anchor="b">
            <a:normAutofit/>
          </a:bodyPr>
          <a:lstStyle/>
          <a:p>
            <a:pPr defTabSz="914400"/>
            <a:r>
              <a:rPr lang="en-US" altLang="fi-FI" sz="6000" kern="1200">
                <a:solidFill>
                  <a:schemeClr val="tx1"/>
                </a:solidFill>
                <a:latin typeface="+mj-lt"/>
                <a:ea typeface="+mj-ea"/>
                <a:cs typeface="+mj-cs"/>
              </a:rPr>
              <a:t>Hansa-koggi</a:t>
            </a:r>
          </a:p>
        </p:txBody>
      </p:sp>
      <p:pic>
        <p:nvPicPr>
          <p:cNvPr id="21507" name="Sisällön paikkamerkki 3">
            <a:extLst>
              <a:ext uri="{FF2B5EF4-FFF2-40B4-BE49-F238E27FC236}">
                <a16:creationId xmlns:a16="http://schemas.microsoft.com/office/drawing/2014/main" id="{D6E378B4-6363-E646-AA70-C0F28ACBDCB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584" b="1"/>
          <a:stretch/>
        </p:blipFill>
        <p:spPr>
          <a:xfrm>
            <a:off x="20" y="10"/>
            <a:ext cx="4571975" cy="4252522"/>
          </a:xfrm>
          <a:prstGeom prst="rect">
            <a:avLst/>
          </a:prstGeom>
        </p:spPr>
      </p:pic>
      <p:pic>
        <p:nvPicPr>
          <p:cNvPr id="21508" name="Kuva 4">
            <a:extLst>
              <a:ext uri="{FF2B5EF4-FFF2-40B4-BE49-F238E27FC236}">
                <a16:creationId xmlns:a16="http://schemas.microsoft.com/office/drawing/2014/main" id="{FDBD9115-AE71-D74E-9CF6-63F59C8C29D5}"/>
              </a:ext>
            </a:extLst>
          </p:cNvPr>
          <p:cNvPicPr>
            <a:picLocks noChangeAspect="1"/>
          </p:cNvPicPr>
          <p:nvPr/>
        </p:nvPicPr>
        <p:blipFill rotWithShape="1">
          <a:blip r:embed="rId3">
            <a:extLst>
              <a:ext uri="{28A0092B-C50C-407E-A947-70E740481C1C}">
                <a14:useLocalDpi xmlns:a14="http://schemas.microsoft.com/office/drawing/2010/main" val="0"/>
              </a:ext>
            </a:extLst>
          </a:blip>
          <a:srcRect l="20560" r="18973" b="-1"/>
          <a:stretch/>
        </p:blipFill>
        <p:spPr bwMode="auto">
          <a:xfrm>
            <a:off x="4571999" y="-681"/>
            <a:ext cx="4572001" cy="42532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Straight Connector 7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555" name="Otsikko 1">
            <a:extLst>
              <a:ext uri="{FF2B5EF4-FFF2-40B4-BE49-F238E27FC236}">
                <a16:creationId xmlns:a16="http://schemas.microsoft.com/office/drawing/2014/main" id="{9283E5FC-740C-7C47-BBDE-DCCE52029230}"/>
              </a:ext>
            </a:extLst>
          </p:cNvPr>
          <p:cNvSpPr>
            <a:spLocks noGrp="1"/>
          </p:cNvSpPr>
          <p:nvPr>
            <p:ph type="title"/>
          </p:nvPr>
        </p:nvSpPr>
        <p:spPr>
          <a:xfrm>
            <a:off x="457200" y="4385066"/>
            <a:ext cx="8192729" cy="1317643"/>
          </a:xfrm>
        </p:spPr>
        <p:txBody>
          <a:bodyPr vert="horz" lIns="91440" tIns="45720" rIns="91440" bIns="45720" rtlCol="0" anchor="b">
            <a:normAutofit/>
          </a:bodyPr>
          <a:lstStyle/>
          <a:p>
            <a:pPr defTabSz="914400"/>
            <a:r>
              <a:rPr lang="en-US" altLang="fi-FI" sz="5700" kern="1200" dirty="0" err="1">
                <a:solidFill>
                  <a:schemeClr val="tx1"/>
                </a:solidFill>
                <a:latin typeface="+mj-lt"/>
                <a:ea typeface="+mj-ea"/>
                <a:cs typeface="+mj-cs"/>
              </a:rPr>
              <a:t>Keskiajan</a:t>
            </a:r>
            <a:r>
              <a:rPr lang="en-US" altLang="fi-FI" sz="5700" kern="1200" dirty="0">
                <a:solidFill>
                  <a:schemeClr val="tx1"/>
                </a:solidFill>
                <a:latin typeface="+mj-lt"/>
                <a:ea typeface="+mj-ea"/>
                <a:cs typeface="+mj-cs"/>
              </a:rPr>
              <a:t> </a:t>
            </a:r>
            <a:r>
              <a:rPr lang="en-US" altLang="fi-FI" sz="5700" kern="1200" dirty="0" err="1">
                <a:solidFill>
                  <a:schemeClr val="tx1"/>
                </a:solidFill>
                <a:latin typeface="+mj-lt"/>
                <a:ea typeface="+mj-ea"/>
                <a:cs typeface="+mj-cs"/>
              </a:rPr>
              <a:t>kaupunki</a:t>
            </a:r>
            <a:endParaRPr lang="en-US" altLang="fi-FI" sz="5700" kern="1200" dirty="0">
              <a:solidFill>
                <a:schemeClr val="tx1"/>
              </a:solidFill>
              <a:latin typeface="+mj-lt"/>
              <a:ea typeface="+mj-ea"/>
              <a:cs typeface="+mj-cs"/>
            </a:endParaRPr>
          </a:p>
        </p:txBody>
      </p:sp>
      <p:pic>
        <p:nvPicPr>
          <p:cNvPr id="23554" name="Kuva 6">
            <a:extLst>
              <a:ext uri="{FF2B5EF4-FFF2-40B4-BE49-F238E27FC236}">
                <a16:creationId xmlns:a16="http://schemas.microsoft.com/office/drawing/2014/main" id="{5AD2FC6B-6FFF-B446-A823-CCAB5E117D00}"/>
              </a:ext>
            </a:extLst>
          </p:cNvPr>
          <p:cNvPicPr>
            <a:picLocks noChangeAspect="1"/>
          </p:cNvPicPr>
          <p:nvPr/>
        </p:nvPicPr>
        <p:blipFill rotWithShape="1">
          <a:blip r:embed="rId2">
            <a:extLst>
              <a:ext uri="{28A0092B-C50C-407E-A947-70E740481C1C}">
                <a14:useLocalDpi xmlns:a14="http://schemas.microsoft.com/office/drawing/2010/main" val="0"/>
              </a:ext>
            </a:extLst>
          </a:blip>
          <a:srcRect l="38693" r="35337" b="-1"/>
          <a:stretch/>
        </p:blipFill>
        <p:spPr bwMode="auto">
          <a:xfrm>
            <a:off x="20" y="10"/>
            <a:ext cx="2256380" cy="42573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Kuva 5">
            <a:extLst>
              <a:ext uri="{FF2B5EF4-FFF2-40B4-BE49-F238E27FC236}">
                <a16:creationId xmlns:a16="http://schemas.microsoft.com/office/drawing/2014/main" id="{811FC811-B970-9346-981E-1C0340040554}"/>
              </a:ext>
            </a:extLst>
          </p:cNvPr>
          <p:cNvPicPr>
            <a:picLocks noChangeAspect="1"/>
          </p:cNvPicPr>
          <p:nvPr/>
        </p:nvPicPr>
        <p:blipFill rotWithShape="1">
          <a:blip r:embed="rId3">
            <a:extLst>
              <a:ext uri="{28A0092B-C50C-407E-A947-70E740481C1C}">
                <a14:useLocalDpi xmlns:a14="http://schemas.microsoft.com/office/drawing/2010/main" val="0"/>
              </a:ext>
            </a:extLst>
          </a:blip>
          <a:srcRect l="30204" r="30081" b="2"/>
          <a:stretch/>
        </p:blipFill>
        <p:spPr bwMode="auto">
          <a:xfrm>
            <a:off x="2295945" y="10"/>
            <a:ext cx="2256401" cy="42610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isällön paikkamerkki 3">
            <a:extLst>
              <a:ext uri="{FF2B5EF4-FFF2-40B4-BE49-F238E27FC236}">
                <a16:creationId xmlns:a16="http://schemas.microsoft.com/office/drawing/2014/main" id="{F085D191-43E6-C74C-9789-2B60FB61BFA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1375" r="28913" b="2"/>
          <a:stretch/>
        </p:blipFill>
        <p:spPr>
          <a:xfrm>
            <a:off x="4591891" y="10"/>
            <a:ext cx="2256282" cy="4261094"/>
          </a:xfrm>
          <a:prstGeom prst="rect">
            <a:avLst/>
          </a:prstGeom>
        </p:spPr>
      </p:pic>
      <p:cxnSp>
        <p:nvCxnSpPr>
          <p:cNvPr id="75" name="Straight Connector 74">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6196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23557" name="Kuva 4">
            <a:extLst>
              <a:ext uri="{FF2B5EF4-FFF2-40B4-BE49-F238E27FC236}">
                <a16:creationId xmlns:a16="http://schemas.microsoft.com/office/drawing/2014/main" id="{FA020F3A-9192-EE4D-B0DC-436D2B3FE07D}"/>
              </a:ext>
            </a:extLst>
          </p:cNvPr>
          <p:cNvPicPr>
            <a:picLocks noChangeAspect="1"/>
          </p:cNvPicPr>
          <p:nvPr/>
        </p:nvPicPr>
        <p:blipFill rotWithShape="1">
          <a:blip r:embed="rId5">
            <a:extLst>
              <a:ext uri="{28A0092B-C50C-407E-A947-70E740481C1C}">
                <a14:useLocalDpi xmlns:a14="http://schemas.microsoft.com/office/drawing/2010/main" val="0"/>
              </a:ext>
            </a:extLst>
          </a:blip>
          <a:srcRect l="42152" r="27666"/>
          <a:stretch/>
        </p:blipFill>
        <p:spPr bwMode="auto">
          <a:xfrm>
            <a:off x="6887718" y="10"/>
            <a:ext cx="2256282" cy="42610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7094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9FF1850-8D1E-4E84-BD9E-F2E9069585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5298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4" y="0"/>
            <a:ext cx="9438087"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699589"/>
            <a:ext cx="2755857"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Otsikko 1"/>
          <p:cNvSpPr>
            <a:spLocks noGrp="1"/>
          </p:cNvSpPr>
          <p:nvPr>
            <p:ph type="title"/>
          </p:nvPr>
        </p:nvSpPr>
        <p:spPr>
          <a:xfrm>
            <a:off x="678657" y="2415322"/>
            <a:ext cx="2588798" cy="2399869"/>
          </a:xfrm>
        </p:spPr>
        <p:txBody>
          <a:bodyPr>
            <a:normAutofit/>
          </a:bodyPr>
          <a:lstStyle/>
          <a:p>
            <a:pPr algn="ctr"/>
            <a:r>
              <a:rPr lang="fi-FI" sz="3500" dirty="0">
                <a:solidFill>
                  <a:srgbClr val="FFFFFF"/>
                </a:solidFill>
              </a:rPr>
              <a:t>Suomalaisten elämää keskiajalla (kpl 6.)</a:t>
            </a:r>
            <a:endParaRPr lang="fi-FI" sz="3500" dirty="0">
              <a:solidFill>
                <a:srgbClr val="FFFFFF"/>
              </a:solidFill>
              <a:cs typeface="Calibri Light"/>
            </a:endParaRPr>
          </a:p>
        </p:txBody>
      </p:sp>
      <p:sp>
        <p:nvSpPr>
          <p:cNvPr id="3" name="Sisällön paikkamerkki 2"/>
          <p:cNvSpPr>
            <a:spLocks noGrp="1"/>
          </p:cNvSpPr>
          <p:nvPr>
            <p:ph idx="1"/>
          </p:nvPr>
        </p:nvSpPr>
        <p:spPr>
          <a:xfrm>
            <a:off x="3449294" y="804672"/>
            <a:ext cx="5554942" cy="5248656"/>
          </a:xfrm>
        </p:spPr>
        <p:txBody>
          <a:bodyPr vert="horz" lIns="91440" tIns="45720" rIns="91440" bIns="45720" rtlCol="0" anchor="ctr">
            <a:noAutofit/>
          </a:bodyPr>
          <a:lstStyle/>
          <a:p>
            <a:r>
              <a:rPr lang="fi-FI" sz="2400" b="1" dirty="0"/>
              <a:t>Avioliitto:</a:t>
            </a:r>
            <a:r>
              <a:rPr lang="fi-FI" sz="2400" dirty="0"/>
              <a:t> sukujen välinen sopimus: </a:t>
            </a:r>
            <a:r>
              <a:rPr lang="fi-FI" sz="2400" i="1" dirty="0"/>
              <a:t>mies oikeustoimikelpoinen</a:t>
            </a:r>
            <a:r>
              <a:rPr lang="fi-FI" sz="2400" dirty="0"/>
              <a:t> (päätti omaisuudesta, edusti vaimoa oikeudessa..)</a:t>
            </a:r>
            <a:endParaRPr lang="fi-FI" sz="2400" dirty="0">
              <a:cs typeface="Calibri"/>
            </a:endParaRPr>
          </a:p>
          <a:p>
            <a:r>
              <a:rPr lang="fi-FI" sz="2400" i="1" dirty="0">
                <a:cs typeface="Calibri"/>
              </a:rPr>
              <a:t>Suvut </a:t>
            </a:r>
            <a:r>
              <a:rPr lang="fi-FI" sz="2400" dirty="0">
                <a:cs typeface="Calibri"/>
              </a:rPr>
              <a:t>pitivät silti perintömaansa ja suvut perivät miehen ja vaimon omaisuuden</a:t>
            </a:r>
          </a:p>
          <a:p>
            <a:r>
              <a:rPr lang="fi-FI" sz="2400" i="1" dirty="0">
                <a:cs typeface="Calibri"/>
              </a:rPr>
              <a:t>Avioliiton ulkopuoliset suhteet</a:t>
            </a:r>
            <a:r>
              <a:rPr lang="fi-FI" sz="2400" dirty="0">
                <a:cs typeface="Calibri"/>
              </a:rPr>
              <a:t> ja </a:t>
            </a:r>
            <a:r>
              <a:rPr lang="fi-FI" sz="2400" i="1" dirty="0">
                <a:cs typeface="Calibri"/>
              </a:rPr>
              <a:t>aviottomat lapset</a:t>
            </a:r>
            <a:r>
              <a:rPr lang="fi-FI" sz="2400" dirty="0">
                <a:cs typeface="Calibri"/>
              </a:rPr>
              <a:t> rangaistavia</a:t>
            </a:r>
          </a:p>
          <a:p>
            <a:r>
              <a:rPr lang="fi-FI" sz="2400" b="1" dirty="0">
                <a:cs typeface="Calibri"/>
              </a:rPr>
              <a:t>Kirjallinen kulttuuri:</a:t>
            </a:r>
            <a:r>
              <a:rPr lang="fi-FI" sz="2400" dirty="0">
                <a:cs typeface="Calibri"/>
              </a:rPr>
              <a:t> kirjoitetut tekstit pääosin </a:t>
            </a:r>
            <a:r>
              <a:rPr lang="fi-FI" sz="2400" i="1" dirty="0">
                <a:cs typeface="Calibri"/>
              </a:rPr>
              <a:t>liturgisia </a:t>
            </a:r>
            <a:r>
              <a:rPr lang="fi-FI" sz="2400" dirty="0">
                <a:cs typeface="Calibri"/>
              </a:rPr>
              <a:t>(1400-luulla kirjapainon myötä messukirjat yleistyvät) ja </a:t>
            </a:r>
            <a:r>
              <a:rPr lang="fi-FI" sz="2400" i="1">
                <a:cs typeface="Calibri"/>
              </a:rPr>
              <a:t>kruunun lait, kirjeet ja tilikirjoja</a:t>
            </a:r>
          </a:p>
          <a:p>
            <a:r>
              <a:rPr lang="fi-FI" sz="2400" b="1" dirty="0">
                <a:cs typeface="Calibri"/>
              </a:rPr>
              <a:t>Koulutus:</a:t>
            </a:r>
            <a:r>
              <a:rPr lang="fi-FI" sz="2400" dirty="0">
                <a:cs typeface="Calibri"/>
              </a:rPr>
              <a:t> </a:t>
            </a:r>
            <a:r>
              <a:rPr lang="fi-FI" sz="2400" i="1" dirty="0">
                <a:cs typeface="Calibri"/>
              </a:rPr>
              <a:t>Turun katedraalikoulu</a:t>
            </a:r>
            <a:r>
              <a:rPr lang="fi-FI" sz="2400" dirty="0">
                <a:cs typeface="Calibri"/>
              </a:rPr>
              <a:t> (v. 1276) koulutti pappeja, n. 150 suomalaista opiskeli myös </a:t>
            </a:r>
            <a:r>
              <a:rPr lang="fi-FI" sz="2400" i="1" dirty="0">
                <a:cs typeface="Calibri"/>
              </a:rPr>
              <a:t>Euroopan yliopistoissa</a:t>
            </a:r>
            <a:r>
              <a:rPr lang="fi-FI" sz="2400" dirty="0">
                <a:cs typeface="Calibri"/>
              </a:rPr>
              <a:t> keskiajalla (1200-1400-luvuilla), 1400-luvuilla </a:t>
            </a:r>
            <a:r>
              <a:rPr lang="fi-FI" sz="2400" i="1" dirty="0">
                <a:cs typeface="Calibri"/>
              </a:rPr>
              <a:t>Viipuriin ja Raumalle kaupunkikoulu</a:t>
            </a:r>
          </a:p>
        </p:txBody>
      </p:sp>
    </p:spTree>
    <p:extLst>
      <p:ext uri="{BB962C8B-B14F-4D97-AF65-F5344CB8AC3E}">
        <p14:creationId xmlns:p14="http://schemas.microsoft.com/office/powerpoint/2010/main" val="3018511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65C054-8B9E-4684-A996-84DE8A0D9718}"/>
              </a:ext>
            </a:extLst>
          </p:cNvPr>
          <p:cNvSpPr>
            <a:spLocks noGrp="1"/>
          </p:cNvSpPr>
          <p:nvPr>
            <p:ph type="title"/>
          </p:nvPr>
        </p:nvSpPr>
        <p:spPr/>
        <p:txBody>
          <a:bodyPr/>
          <a:lstStyle/>
          <a:p>
            <a:r>
              <a:rPr lang="fi-FI" dirty="0">
                <a:cs typeface="Calibri Light"/>
              </a:rPr>
              <a:t>Turun katedraalikoulu</a:t>
            </a:r>
            <a:endParaRPr lang="fi-FI" dirty="0"/>
          </a:p>
        </p:txBody>
      </p:sp>
      <p:pic>
        <p:nvPicPr>
          <p:cNvPr id="4" name="Kuva 4" descr="Kuva, joka sisältää kohteen puu, ulko, rakennus, linnake&#10;&#10;Kuvaus luotu automaattisesti">
            <a:extLst>
              <a:ext uri="{FF2B5EF4-FFF2-40B4-BE49-F238E27FC236}">
                <a16:creationId xmlns:a16="http://schemas.microsoft.com/office/drawing/2014/main" id="{AF635EDA-5C5A-4FC2-B3DD-17598BC3D070}"/>
              </a:ext>
            </a:extLst>
          </p:cNvPr>
          <p:cNvPicPr>
            <a:picLocks noGrp="1" noChangeAspect="1"/>
          </p:cNvPicPr>
          <p:nvPr>
            <p:ph idx="1"/>
          </p:nvPr>
        </p:nvPicPr>
        <p:blipFill>
          <a:blip r:embed="rId2"/>
          <a:stretch>
            <a:fillRect/>
          </a:stretch>
        </p:blipFill>
        <p:spPr>
          <a:xfrm>
            <a:off x="1230610" y="1686540"/>
            <a:ext cx="7098417" cy="4739527"/>
          </a:xfrm>
        </p:spPr>
      </p:pic>
    </p:spTree>
    <p:extLst>
      <p:ext uri="{BB962C8B-B14F-4D97-AF65-F5344CB8AC3E}">
        <p14:creationId xmlns:p14="http://schemas.microsoft.com/office/powerpoint/2010/main" val="1602319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4" y="450222"/>
            <a:ext cx="3136890" cy="360316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Otsikko 1"/>
          <p:cNvSpPr>
            <a:spLocks noGrp="1"/>
          </p:cNvSpPr>
          <p:nvPr>
            <p:ph type="title"/>
          </p:nvPr>
        </p:nvSpPr>
        <p:spPr>
          <a:xfrm>
            <a:off x="581025" y="762000"/>
            <a:ext cx="2696979" cy="3018430"/>
          </a:xfrm>
        </p:spPr>
        <p:txBody>
          <a:bodyPr>
            <a:normAutofit/>
          </a:bodyPr>
          <a:lstStyle/>
          <a:p>
            <a:r>
              <a:rPr lang="fi-FI">
                <a:solidFill>
                  <a:srgbClr val="FFFFFF"/>
                </a:solidFill>
              </a:rPr>
              <a:t>Koulutus</a:t>
            </a:r>
          </a:p>
        </p:txBody>
      </p:sp>
      <p:sp>
        <p:nvSpPr>
          <p:cNvPr id="11" name="Rectangle 1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8127" y="450221"/>
            <a:ext cx="3674942"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Sisällön paikkamerkki 2"/>
          <p:cNvSpPr>
            <a:spLocks noGrp="1"/>
          </p:cNvSpPr>
          <p:nvPr>
            <p:ph idx="1"/>
          </p:nvPr>
        </p:nvSpPr>
        <p:spPr>
          <a:xfrm>
            <a:off x="3761325" y="1025943"/>
            <a:ext cx="3201278" cy="5096153"/>
          </a:xfrm>
        </p:spPr>
        <p:txBody>
          <a:bodyPr anchor="ctr">
            <a:normAutofit fontScale="92500" lnSpcReduction="10000"/>
          </a:bodyPr>
          <a:lstStyle/>
          <a:p>
            <a:r>
              <a:rPr lang="fi-FI" sz="2000" b="1" dirty="0"/>
              <a:t>T</a:t>
            </a:r>
            <a:r>
              <a:rPr lang="fi-FI" sz="2400" b="1" dirty="0"/>
              <a:t>urun katedraalikoulu </a:t>
            </a:r>
            <a:r>
              <a:rPr lang="fi-FI" sz="2400" dirty="0"/>
              <a:t>(1300-l.)</a:t>
            </a:r>
            <a:endParaRPr lang="fi-FI" sz="2400" dirty="0">
              <a:cs typeface="Calibri"/>
            </a:endParaRPr>
          </a:p>
          <a:p>
            <a:pPr lvl="1"/>
            <a:r>
              <a:rPr lang="fi-FI" sz="2400" dirty="0"/>
              <a:t>papit, virkamiehet</a:t>
            </a:r>
            <a:endParaRPr lang="fi-FI" sz="2400" dirty="0">
              <a:cs typeface="Calibri"/>
            </a:endParaRPr>
          </a:p>
          <a:p>
            <a:pPr lvl="1"/>
            <a:r>
              <a:rPr lang="fi-FI" sz="2400" dirty="0"/>
              <a:t>kuoroluku, kopiointi</a:t>
            </a:r>
            <a:endParaRPr lang="fi-FI" sz="2400" dirty="0">
              <a:cs typeface="Calibri"/>
            </a:endParaRPr>
          </a:p>
          <a:p>
            <a:pPr lvl="1"/>
            <a:r>
              <a:rPr lang="fi-FI" sz="2400" dirty="0" err="1"/>
              <a:t>Trivium</a:t>
            </a:r>
            <a:r>
              <a:rPr lang="fi-FI" sz="2400" dirty="0"/>
              <a:t> (grammatiikka, retoriikka, dialektiikka) ja </a:t>
            </a:r>
            <a:r>
              <a:rPr lang="fi-FI" sz="2400" dirty="0" err="1"/>
              <a:t>Quadrivium</a:t>
            </a:r>
            <a:r>
              <a:rPr lang="fi-FI" sz="2400" dirty="0"/>
              <a:t> (aritmetiikka, geometria, musiikki, tähtitiede)</a:t>
            </a:r>
            <a:endParaRPr lang="fi-FI" sz="2400" dirty="0">
              <a:cs typeface="Calibri"/>
            </a:endParaRPr>
          </a:p>
          <a:p>
            <a:pPr lvl="1"/>
            <a:r>
              <a:rPr lang="fi-FI" sz="2400" dirty="0"/>
              <a:t>Lahjakkaimmat jatkoivat eurooppalaisiin yliopistoihin</a:t>
            </a:r>
            <a:endParaRPr lang="fi-FI" sz="2400" dirty="0">
              <a:cs typeface="Calibri"/>
            </a:endParaRPr>
          </a:p>
          <a:p>
            <a:pPr lvl="1"/>
            <a:endParaRPr lang="fi-FI" sz="2400" dirty="0">
              <a:cs typeface="Calibri"/>
            </a:endParaRPr>
          </a:p>
          <a:p>
            <a:pPr marL="342900" lvl="1" indent="0">
              <a:buNone/>
            </a:pPr>
            <a:endParaRPr lang="fi-FI" sz="2400" dirty="0">
              <a:cs typeface="Calibri"/>
            </a:endParaRPr>
          </a:p>
          <a:p>
            <a:pPr marL="342900" lvl="1" indent="0">
              <a:buNone/>
            </a:pPr>
            <a:endParaRPr lang="fi-FI" sz="2400" dirty="0">
              <a:cs typeface="Calibri"/>
            </a:endParaRPr>
          </a:p>
        </p:txBody>
      </p:sp>
      <p:sp>
        <p:nvSpPr>
          <p:cNvPr id="13" name="Rectangle 1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6899" y="450221"/>
            <a:ext cx="1401025" cy="3603165"/>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Kuva 3"/>
          <p:cNvPicPr>
            <a:picLocks noChangeAspect="1"/>
          </p:cNvPicPr>
          <p:nvPr/>
        </p:nvPicPr>
        <p:blipFill>
          <a:blip r:embed="rId2"/>
          <a:stretch>
            <a:fillRect/>
          </a:stretch>
        </p:blipFill>
        <p:spPr>
          <a:xfrm>
            <a:off x="353827" y="4442454"/>
            <a:ext cx="3136889" cy="1717446"/>
          </a:xfrm>
          <a:prstGeom prst="rect">
            <a:avLst/>
          </a:prstGeom>
        </p:spPr>
      </p:pic>
      <p:sp>
        <p:nvSpPr>
          <p:cNvPr id="15" name="Rectangle 1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309" y="4214253"/>
            <a:ext cx="1401025" cy="217384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160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Rectangle 2">
            <a:extLst>
              <a:ext uri="{FF2B5EF4-FFF2-40B4-BE49-F238E27FC236}">
                <a16:creationId xmlns:a16="http://schemas.microsoft.com/office/drawing/2014/main" id="{4FA0C75F-B664-9444-87B1-40912517224D}"/>
              </a:ext>
            </a:extLst>
          </p:cNvPr>
          <p:cNvSpPr>
            <a:spLocks noGrp="1" noChangeArrowheads="1"/>
          </p:cNvSpPr>
          <p:nvPr>
            <p:ph type="title"/>
          </p:nvPr>
        </p:nvSpPr>
        <p:spPr>
          <a:xfrm>
            <a:off x="5894577" y="957695"/>
            <a:ext cx="2620772" cy="4930246"/>
          </a:xfrm>
        </p:spPr>
        <p:txBody>
          <a:bodyPr>
            <a:normAutofit/>
          </a:bodyPr>
          <a:lstStyle/>
          <a:p>
            <a:pPr algn="r"/>
            <a:r>
              <a:rPr lang="fi-FI" altLang="fi-FI" dirty="0">
                <a:solidFill>
                  <a:schemeClr val="accent1"/>
                </a:solidFill>
              </a:rPr>
              <a:t>Kalmarin unioni (1396-1523)</a:t>
            </a:r>
            <a:br>
              <a:rPr lang="fi-FI" altLang="fi-FI" dirty="0">
                <a:solidFill>
                  <a:schemeClr val="accent1"/>
                </a:solidFill>
                <a:cs typeface="Calibri Light"/>
              </a:rPr>
            </a:br>
            <a:br>
              <a:rPr lang="fi-FI" altLang="fi-FI" dirty="0"/>
            </a:br>
            <a:r>
              <a:rPr lang="fi-FI" altLang="fi-FI" dirty="0">
                <a:solidFill>
                  <a:schemeClr val="accent1"/>
                </a:solidFill>
                <a:cs typeface="Calibri Light"/>
              </a:rPr>
              <a:t>kpl 7.</a:t>
            </a:r>
          </a:p>
        </p:txBody>
      </p:sp>
      <p:sp>
        <p:nvSpPr>
          <p:cNvPr id="24579" name="Rectangle 3">
            <a:extLst>
              <a:ext uri="{FF2B5EF4-FFF2-40B4-BE49-F238E27FC236}">
                <a16:creationId xmlns:a16="http://schemas.microsoft.com/office/drawing/2014/main" id="{AF166D5D-392C-104E-8457-380FFA30B34B}"/>
              </a:ext>
            </a:extLst>
          </p:cNvPr>
          <p:cNvSpPr>
            <a:spLocks noGrp="1" noChangeArrowheads="1"/>
          </p:cNvSpPr>
          <p:nvPr>
            <p:ph idx="1"/>
          </p:nvPr>
        </p:nvSpPr>
        <p:spPr>
          <a:xfrm>
            <a:off x="642949" y="963877"/>
            <a:ext cx="4783327" cy="4930246"/>
          </a:xfrm>
        </p:spPr>
        <p:txBody>
          <a:bodyPr anchor="ctr">
            <a:normAutofit lnSpcReduction="10000"/>
          </a:bodyPr>
          <a:lstStyle/>
          <a:p>
            <a:r>
              <a:rPr lang="fi-FI" altLang="fi-FI" dirty="0"/>
              <a:t>1396 Ruotsi yhdistyi Tanskan ja Norjan kanssa </a:t>
            </a:r>
            <a:r>
              <a:rPr lang="fi-FI" altLang="fi-FI" b="1" dirty="0"/>
              <a:t>Kalmarin unioniksi </a:t>
            </a:r>
            <a:r>
              <a:rPr lang="fi-FI" altLang="fi-FI" dirty="0"/>
              <a:t>aina vuoteen 1523 --&gt; syntyi saksalaisten ja Hansan vaikutusvaltaa vastaan</a:t>
            </a:r>
          </a:p>
          <a:p>
            <a:pPr eaLnBrk="1" hangingPunct="1"/>
            <a:r>
              <a:rPr lang="fi-FI" altLang="fi-FI" dirty="0"/>
              <a:t>Ensimmäisenä hallitsijana virallisesti </a:t>
            </a:r>
            <a:r>
              <a:rPr lang="fi-FI" altLang="fi-FI" b="1" dirty="0"/>
              <a:t>Eerik </a:t>
            </a:r>
            <a:r>
              <a:rPr lang="fi-FI" altLang="fi-FI" b="1" dirty="0" err="1"/>
              <a:t>Pommerilainen</a:t>
            </a:r>
            <a:r>
              <a:rPr lang="fi-FI" altLang="fi-FI" dirty="0"/>
              <a:t>, todellinen valta </a:t>
            </a:r>
            <a:r>
              <a:rPr lang="fi-FI" altLang="fi-FI" b="1" dirty="0" err="1"/>
              <a:t>Margareeta</a:t>
            </a:r>
            <a:r>
              <a:rPr lang="fi-FI" altLang="fi-FI" b="1" dirty="0"/>
              <a:t> I</a:t>
            </a:r>
            <a:r>
              <a:rPr lang="fi-FI" altLang="fi-FI" dirty="0"/>
              <a:t>:llä</a:t>
            </a:r>
            <a:endParaRPr lang="fi-FI" altLang="fi-FI" dirty="0">
              <a:cs typeface="Calibri"/>
            </a:endParaRPr>
          </a:p>
          <a:p>
            <a:r>
              <a:rPr lang="fi-FI" altLang="fi-FI"/>
              <a:t>Ruotsissa unionivastaisuutta, sillä vain Tanskan katsottiin hyötyvän unionista: </a:t>
            </a:r>
            <a:r>
              <a:rPr lang="fi-FI" altLang="fi-FI" b="1"/>
              <a:t>Unionisota 1503-</a:t>
            </a:r>
            <a:r>
              <a:rPr lang="fi-FI" altLang="fi-FI" b="1" dirty="0"/>
              <a:t>1523</a:t>
            </a:r>
            <a:endParaRPr lang="fi-FI" altLang="fi-FI" b="1">
              <a:cs typeface="Calibri"/>
            </a:endParaRPr>
          </a:p>
          <a:p>
            <a:r>
              <a:rPr lang="fi-FI" altLang="fi-FI" dirty="0"/>
              <a:t>v. 1520 tanskalainen  unionikuningas </a:t>
            </a:r>
            <a:r>
              <a:rPr lang="fi-FI" altLang="fi-FI" b="1" dirty="0"/>
              <a:t>Kristian II </a:t>
            </a:r>
            <a:r>
              <a:rPr lang="fi-FI" altLang="fi-FI" dirty="0"/>
              <a:t>murhasi 80 ruotsalaisylimystä Tukholmassa </a:t>
            </a:r>
            <a:endParaRPr lang="fi-FI" altLang="fi-FI" dirty="0">
              <a:cs typeface="Calibri"/>
            </a:endParaRPr>
          </a:p>
          <a:p>
            <a:pPr eaLnBrk="1" hangingPunct="1"/>
            <a:r>
              <a:rPr lang="fi-FI" altLang="fi-FI" b="1" dirty="0">
                <a:sym typeface="Wingdings" pitchFamily="2" charset="2"/>
              </a:rPr>
              <a:t> </a:t>
            </a:r>
            <a:r>
              <a:rPr lang="fi-FI" altLang="fi-FI" b="1" dirty="0"/>
              <a:t>ns. Tukholman verilöyly </a:t>
            </a:r>
            <a:r>
              <a:rPr lang="fi-FI" altLang="fi-FI" dirty="0"/>
              <a:t>johti ruotsalaiset kapinaan, heitä johti </a:t>
            </a:r>
            <a:r>
              <a:rPr lang="fi-FI" altLang="fi-FI" b="1" dirty="0"/>
              <a:t>Kustaa Vaasa</a:t>
            </a:r>
            <a:endParaRPr lang="fi-FI" altLang="fi-FI" b="1" dirty="0">
              <a:cs typeface="Calibri"/>
            </a:endParaRPr>
          </a:p>
        </p:txBody>
      </p:sp>
      <p:cxnSp>
        <p:nvCxnSpPr>
          <p:cNvPr id="74" name="Straight Connector 7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61428"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4579">
                                            <p:txEl>
                                              <p:pRg st="4" end="4"/>
                                            </p:txEl>
                                          </p:spTgt>
                                        </p:tgtEl>
                                        <p:attrNameLst>
                                          <p:attrName>style.visibility</p:attrName>
                                        </p:attrNameLst>
                                      </p:cBhvr>
                                      <p:to>
                                        <p:strVal val="visible"/>
                                      </p:to>
                                    </p:set>
                                    <p:anim calcmode="lin" valueType="num">
                                      <p:cBhvr additive="base">
                                        <p:cTn id="31" dur="5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Otsikko 1">
            <a:extLst>
              <a:ext uri="{FF2B5EF4-FFF2-40B4-BE49-F238E27FC236}">
                <a16:creationId xmlns:a16="http://schemas.microsoft.com/office/drawing/2014/main" id="{BFD9F885-5773-144D-B106-59DBD2D5ABD3}"/>
              </a:ext>
            </a:extLst>
          </p:cNvPr>
          <p:cNvSpPr>
            <a:spLocks noGrp="1"/>
          </p:cNvSpPr>
          <p:nvPr>
            <p:ph type="title"/>
          </p:nvPr>
        </p:nvSpPr>
        <p:spPr>
          <a:xfrm>
            <a:off x="486696" y="629266"/>
            <a:ext cx="2738601" cy="1676603"/>
          </a:xfrm>
        </p:spPr>
        <p:txBody>
          <a:bodyPr>
            <a:normAutofit/>
          </a:bodyPr>
          <a:lstStyle/>
          <a:p>
            <a:r>
              <a:rPr lang="fi-FI" altLang="fi-FI" sz="2600"/>
              <a:t>Kalmarin unioni: Tanska, Ruotsi, Norja, Suomi, Islanti, (Grönlanti)</a:t>
            </a:r>
          </a:p>
        </p:txBody>
      </p:sp>
      <p:sp>
        <p:nvSpPr>
          <p:cNvPr id="36871" name="Content Placeholder 36870">
            <a:extLst>
              <a:ext uri="{FF2B5EF4-FFF2-40B4-BE49-F238E27FC236}">
                <a16:creationId xmlns:a16="http://schemas.microsoft.com/office/drawing/2014/main" id="{057C4E2C-F8AF-48F4-A529-4D8E5B4D62CC}"/>
              </a:ext>
            </a:extLst>
          </p:cNvPr>
          <p:cNvSpPr>
            <a:spLocks noGrp="1"/>
          </p:cNvSpPr>
          <p:nvPr>
            <p:ph idx="1"/>
          </p:nvPr>
        </p:nvSpPr>
        <p:spPr>
          <a:xfrm>
            <a:off x="486698" y="2438400"/>
            <a:ext cx="2738599" cy="3785419"/>
          </a:xfrm>
        </p:spPr>
        <p:txBody>
          <a:bodyPr>
            <a:normAutofit/>
          </a:bodyPr>
          <a:lstStyle/>
          <a:p>
            <a:endParaRPr lang="en-US" sz="1600"/>
          </a:p>
        </p:txBody>
      </p:sp>
      <p:pic>
        <p:nvPicPr>
          <p:cNvPr id="36867" name="Sisällön paikkamerkki 3">
            <a:extLst>
              <a:ext uri="{FF2B5EF4-FFF2-40B4-BE49-F238E27FC236}">
                <a16:creationId xmlns:a16="http://schemas.microsoft.com/office/drawing/2014/main" id="{779230C8-7F1C-F64E-B215-12FC0945B26D}"/>
              </a:ext>
            </a:extLst>
          </p:cNvPr>
          <p:cNvPicPr>
            <a:picLocks noChangeAspect="1"/>
          </p:cNvPicPr>
          <p:nvPr/>
        </p:nvPicPr>
        <p:blipFill rotWithShape="1">
          <a:blip r:embed="rId2">
            <a:extLst>
              <a:ext uri="{28A0092B-C50C-407E-A947-70E740481C1C}">
                <a14:useLocalDpi xmlns:a14="http://schemas.microsoft.com/office/drawing/2010/main" val="0"/>
              </a:ext>
            </a:extLst>
          </a:blip>
          <a:srcRect l="23389" r="-1" b="-1"/>
          <a:stretch/>
        </p:blipFill>
        <p:spPr>
          <a:xfrm>
            <a:off x="3479292" y="10"/>
            <a:ext cx="5664708" cy="6857990"/>
          </a:xfrm>
          <a:prstGeom prst="rect">
            <a:avLst/>
          </a:prstGeom>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Otsikko 1">
            <a:extLst>
              <a:ext uri="{FF2B5EF4-FFF2-40B4-BE49-F238E27FC236}">
                <a16:creationId xmlns:a16="http://schemas.microsoft.com/office/drawing/2014/main" id="{959AB209-F3C0-1649-ADA6-EF85070DD2AA}"/>
              </a:ext>
            </a:extLst>
          </p:cNvPr>
          <p:cNvSpPr>
            <a:spLocks noGrp="1"/>
          </p:cNvSpPr>
          <p:nvPr>
            <p:ph type="title"/>
          </p:nvPr>
        </p:nvSpPr>
        <p:spPr>
          <a:xfrm>
            <a:off x="395653" y="4756638"/>
            <a:ext cx="8354891" cy="930447"/>
          </a:xfrm>
        </p:spPr>
        <p:txBody>
          <a:bodyPr vert="horz" lIns="91440" tIns="45720" rIns="91440" bIns="45720" rtlCol="0" anchor="b">
            <a:normAutofit/>
          </a:bodyPr>
          <a:lstStyle/>
          <a:p>
            <a:pPr algn="ctr" defTabSz="914400"/>
            <a:r>
              <a:rPr lang="en-US" altLang="fi-FI" sz="2900">
                <a:solidFill>
                  <a:srgbClr val="FFFFFF"/>
                </a:solidFill>
              </a:rPr>
              <a:t>Margareeta I (1353-1412)ja Eerik Pommerilainen (n. 1382-1459)</a:t>
            </a:r>
          </a:p>
        </p:txBody>
      </p:sp>
      <p:pic>
        <p:nvPicPr>
          <p:cNvPr id="37892" name="Kuva 4">
            <a:extLst>
              <a:ext uri="{FF2B5EF4-FFF2-40B4-BE49-F238E27FC236}">
                <a16:creationId xmlns:a16="http://schemas.microsoft.com/office/drawing/2014/main" id="{5EC2536A-AC28-4A4B-9DE3-A2A5A26A0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376536" y="307731"/>
            <a:ext cx="1818924"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Sisällön paikkamerkki 3">
            <a:extLst>
              <a:ext uri="{FF2B5EF4-FFF2-40B4-BE49-F238E27FC236}">
                <a16:creationId xmlns:a16="http://schemas.microsoft.com/office/drawing/2014/main" id="{7E3B45F7-B7C0-D649-A4AE-32D133709E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28905" y="307731"/>
            <a:ext cx="3058192" cy="3997637"/>
          </a:xfrm>
          <a:prstGeom prst="rect">
            <a:avLst/>
          </a:prstGeom>
        </p:spPr>
      </p:pic>
      <p:cxnSp>
        <p:nvCxnSpPr>
          <p:cNvPr id="77" name="Straight Connector 7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6" name="Picture 5">
            <a:hlinkClick r:id="rId2"/>
            <a:extLst>
              <a:ext uri="{FF2B5EF4-FFF2-40B4-BE49-F238E27FC236}">
                <a16:creationId xmlns:a16="http://schemas.microsoft.com/office/drawing/2014/main" id="{31987D07-E7F5-2D4F-AEF0-3C4D201CFA73}"/>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36" b="2717"/>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Rectangle 2">
            <a:extLst>
              <a:ext uri="{FF2B5EF4-FFF2-40B4-BE49-F238E27FC236}">
                <a16:creationId xmlns:a16="http://schemas.microsoft.com/office/drawing/2014/main" id="{1FCE9426-66A5-C541-95AB-86A384414B37}"/>
              </a:ext>
            </a:extLst>
          </p:cNvPr>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algn="ctr" defTabSz="914400"/>
            <a:r>
              <a:rPr lang="en-US" altLang="fi-FI" sz="2200">
                <a:solidFill>
                  <a:schemeClr val="tx1">
                    <a:lumMod val="85000"/>
                    <a:lumOff val="15000"/>
                  </a:schemeClr>
                </a:solidFill>
                <a:hlinkClick r:id="rId4" tooltip="Suurenna"/>
              </a:rPr>
              <a:t> </a:t>
            </a:r>
            <a:br>
              <a:rPr lang="en-US" altLang="fi-FI" sz="2200">
                <a:solidFill>
                  <a:schemeClr val="tx1">
                    <a:lumMod val="85000"/>
                    <a:lumOff val="15000"/>
                  </a:schemeClr>
                </a:solidFill>
              </a:rPr>
            </a:br>
            <a:r>
              <a:rPr lang="en-US" altLang="fi-FI" sz="2200">
                <a:solidFill>
                  <a:schemeClr val="tx1">
                    <a:lumMod val="85000"/>
                    <a:lumOff val="15000"/>
                  </a:schemeClr>
                </a:solidFill>
              </a:rPr>
              <a:t>Eerik Pommerilainen kruunataan Kalmarin unionin kuninkaaksi 17.6.1397</a:t>
            </a:r>
          </a:p>
        </p:txBody>
      </p:sp>
      <p:cxnSp>
        <p:nvCxnSpPr>
          <p:cNvPr id="75" name="Straight Connector 7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40" name="Picture 5">
            <a:hlinkClick r:id="rId2"/>
            <a:extLst>
              <a:ext uri="{FF2B5EF4-FFF2-40B4-BE49-F238E27FC236}">
                <a16:creationId xmlns:a16="http://schemas.microsoft.com/office/drawing/2014/main" id="{25E3D891-F2A5-4241-AA96-D8B2516CCE4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683" r="8984"/>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7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Rectangle 2">
            <a:extLst>
              <a:ext uri="{FF2B5EF4-FFF2-40B4-BE49-F238E27FC236}">
                <a16:creationId xmlns:a16="http://schemas.microsoft.com/office/drawing/2014/main" id="{7351898F-1E5C-B344-B892-889939EE37B9}"/>
              </a:ext>
            </a:extLst>
          </p:cNvPr>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algn="ctr" defTabSz="914400"/>
            <a:r>
              <a:rPr lang="en-US" altLang="fi-FI" sz="3100">
                <a:solidFill>
                  <a:schemeClr val="tx1">
                    <a:lumMod val="85000"/>
                    <a:lumOff val="15000"/>
                  </a:schemeClr>
                </a:solidFill>
              </a:rPr>
              <a:t>Tukholman verilöyly</a:t>
            </a:r>
          </a:p>
        </p:txBody>
      </p:sp>
      <p:cxnSp>
        <p:nvCxnSpPr>
          <p:cNvPr id="75" name="Straight Connector 7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tsikko 1">
            <a:extLst>
              <a:ext uri="{FF2B5EF4-FFF2-40B4-BE49-F238E27FC236}">
                <a16:creationId xmlns:a16="http://schemas.microsoft.com/office/drawing/2014/main" id="{39391ED9-8FD8-674C-AA05-956563DB302D}"/>
              </a:ext>
            </a:extLst>
          </p:cNvPr>
          <p:cNvSpPr>
            <a:spLocks noGrp="1"/>
          </p:cNvSpPr>
          <p:nvPr>
            <p:ph type="title"/>
          </p:nvPr>
        </p:nvSpPr>
        <p:spPr/>
        <p:txBody>
          <a:bodyPr/>
          <a:lstStyle/>
          <a:p>
            <a:r>
              <a:rPr lang="fi-FI" altLang="fi-FI"/>
              <a:t>Novgorodin valtio</a:t>
            </a:r>
          </a:p>
        </p:txBody>
      </p:sp>
      <p:pic>
        <p:nvPicPr>
          <p:cNvPr id="8195" name="Sisällön paikkamerkki 3">
            <a:extLst>
              <a:ext uri="{FF2B5EF4-FFF2-40B4-BE49-F238E27FC236}">
                <a16:creationId xmlns:a16="http://schemas.microsoft.com/office/drawing/2014/main" id="{80C6F25F-518F-4E4B-AB16-747004B855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0303" y="1825625"/>
            <a:ext cx="5203393" cy="4351338"/>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Otsikko 1">
            <a:extLst>
              <a:ext uri="{FF2B5EF4-FFF2-40B4-BE49-F238E27FC236}">
                <a16:creationId xmlns:a16="http://schemas.microsoft.com/office/drawing/2014/main" id="{F69D130D-504A-DB48-AB5B-C1CFB089E967}"/>
              </a:ext>
            </a:extLst>
          </p:cNvPr>
          <p:cNvSpPr>
            <a:spLocks noGrp="1"/>
          </p:cNvSpPr>
          <p:nvPr>
            <p:ph type="title"/>
          </p:nvPr>
        </p:nvSpPr>
        <p:spPr>
          <a:xfrm>
            <a:off x="482601" y="3320859"/>
            <a:ext cx="3499852" cy="2076333"/>
          </a:xfrm>
        </p:spPr>
        <p:txBody>
          <a:bodyPr vert="horz" lIns="91440" tIns="45720" rIns="91440" bIns="45720" rtlCol="0" anchor="t">
            <a:normAutofit/>
          </a:bodyPr>
          <a:lstStyle/>
          <a:p>
            <a:pPr defTabSz="914400"/>
            <a:r>
              <a:rPr lang="en-US" altLang="fi-FI" sz="1400" kern="1200">
                <a:solidFill>
                  <a:schemeClr val="tx1"/>
                </a:solidFill>
                <a:latin typeface="+mj-lt"/>
                <a:ea typeface="+mj-ea"/>
                <a:cs typeface="+mj-cs"/>
              </a:rPr>
              <a:t>Viipurin pamaus: Tanska liittoutui Moskovan kanssa Ruotsia vastaan (taustalla unioniriidat), joka johti sotaan Moskovan ja Ruotsin välillä (Moskova vaati rajantarkistuksia). Ns. Viipurin pamauksessa tarinan mukaan venäläiset pakenivat kauhuissaan Viipurin linnan piiritystä v. 1495, kun linnanpäällikkö Knut Posse olisi kehittänyt suuren räjähtävän seoksen.</a:t>
            </a:r>
          </a:p>
        </p:txBody>
      </p:sp>
      <p:sp>
        <p:nvSpPr>
          <p:cNvPr id="40968" name="Content Placeholder 40967">
            <a:extLst>
              <a:ext uri="{FF2B5EF4-FFF2-40B4-BE49-F238E27FC236}">
                <a16:creationId xmlns:a16="http://schemas.microsoft.com/office/drawing/2014/main" id="{359595D0-84E9-4775-850B-302905B07987}"/>
              </a:ext>
            </a:extLst>
          </p:cNvPr>
          <p:cNvSpPr>
            <a:spLocks noGrp="1"/>
          </p:cNvSpPr>
          <p:nvPr>
            <p:ph idx="1"/>
          </p:nvPr>
        </p:nvSpPr>
        <p:spPr>
          <a:xfrm>
            <a:off x="482600" y="2348680"/>
            <a:ext cx="3617912" cy="972180"/>
          </a:xfrm>
        </p:spPr>
        <p:txBody>
          <a:bodyPr vert="horz" lIns="91440" tIns="45720" rIns="91440" bIns="45720" rtlCol="0" anchor="b">
            <a:normAutofit/>
          </a:bodyPr>
          <a:lstStyle/>
          <a:p>
            <a:pPr marL="0" indent="0" defTabSz="914400">
              <a:spcBef>
                <a:spcPts val="1000"/>
              </a:spcBef>
              <a:buNone/>
            </a:pPr>
            <a:r>
              <a:rPr lang="en-US" altLang="fi-FI" sz="1700" kern="1200">
                <a:solidFill>
                  <a:schemeClr val="tx1"/>
                </a:solidFill>
                <a:latin typeface="+mn-lt"/>
                <a:ea typeface="+mn-ea"/>
                <a:cs typeface="+mn-cs"/>
              </a:rPr>
              <a:t>Olaus Magnus on kuvannut vuonna 1539 Carta marinassa Viipurin pamauksen tulivuoren kaltaiseksi.</a:t>
            </a:r>
          </a:p>
        </p:txBody>
      </p:sp>
      <p:sp>
        <p:nvSpPr>
          <p:cNvPr id="75" name="Freeform: Shape 74">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2984" y="381000"/>
            <a:ext cx="4751016"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63" name="Sisällön paikkamerkki 3">
            <a:extLst>
              <a:ext uri="{FF2B5EF4-FFF2-40B4-BE49-F238E27FC236}">
                <a16:creationId xmlns:a16="http://schemas.microsoft.com/office/drawing/2014/main" id="{2CE271DD-BC71-214E-B154-6F972F1C832A}"/>
              </a:ext>
            </a:extLst>
          </p:cNvPr>
          <p:cNvPicPr>
            <a:picLocks noChangeAspect="1"/>
          </p:cNvPicPr>
          <p:nvPr/>
        </p:nvPicPr>
        <p:blipFill rotWithShape="1">
          <a:blip r:embed="rId2">
            <a:extLst>
              <a:ext uri="{28A0092B-C50C-407E-A947-70E740481C1C}">
                <a14:useLocalDpi xmlns:a14="http://schemas.microsoft.com/office/drawing/2010/main" val="0"/>
              </a:ext>
            </a:extLst>
          </a:blip>
          <a:srcRect l="32607" r="8561" b="-2"/>
          <a:stretch/>
        </p:blipFill>
        <p:spPr>
          <a:xfrm>
            <a:off x="4515814" y="544802"/>
            <a:ext cx="4628186"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8" name="Rectangle 2">
            <a:extLst>
              <a:ext uri="{FF2B5EF4-FFF2-40B4-BE49-F238E27FC236}">
                <a16:creationId xmlns:a16="http://schemas.microsoft.com/office/drawing/2014/main" id="{789E311D-CCBC-1347-89AC-4FCE4BB18C0E}"/>
              </a:ext>
            </a:extLst>
          </p:cNvPr>
          <p:cNvSpPr>
            <a:spLocks noGrp="1" noChangeArrowheads="1"/>
          </p:cNvSpPr>
          <p:nvPr>
            <p:ph type="title"/>
          </p:nvPr>
        </p:nvSpPr>
        <p:spPr>
          <a:xfrm>
            <a:off x="395653" y="4756638"/>
            <a:ext cx="8354891" cy="930447"/>
          </a:xfrm>
        </p:spPr>
        <p:txBody>
          <a:bodyPr vert="horz" lIns="91440" tIns="45720" rIns="91440" bIns="45720" rtlCol="0" anchor="b">
            <a:normAutofit/>
          </a:bodyPr>
          <a:lstStyle/>
          <a:p>
            <a:pPr algn="ctr" defTabSz="914400"/>
            <a:r>
              <a:rPr lang="en-US" altLang="fi-FI" sz="3600">
                <a:solidFill>
                  <a:srgbClr val="FFFFFF"/>
                </a:solidFill>
              </a:rPr>
              <a:t>Kustaa Vaasa (Ruotsin kuningas 1523-1560)</a:t>
            </a:r>
          </a:p>
        </p:txBody>
      </p:sp>
      <p:pic>
        <p:nvPicPr>
          <p:cNvPr id="45060" name="Picture 5">
            <a:hlinkClick r:id="rId2"/>
            <a:extLst>
              <a:ext uri="{FF2B5EF4-FFF2-40B4-BE49-F238E27FC236}">
                <a16:creationId xmlns:a16="http://schemas.microsoft.com/office/drawing/2014/main" id="{E91E1B45-8150-784C-AF92-502E1CFE11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7490" y="307731"/>
            <a:ext cx="3057016"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isällön paikkamerkki 1">
            <a:extLst>
              <a:ext uri="{FF2B5EF4-FFF2-40B4-BE49-F238E27FC236}">
                <a16:creationId xmlns:a16="http://schemas.microsoft.com/office/drawing/2014/main" id="{E8EFAC8A-0354-0048-9B5C-FCDAD4DA8638}"/>
              </a:ext>
            </a:extLst>
          </p:cNvPr>
          <p:cNvPicPr>
            <a:picLocks noGrp="1" noChangeAspect="1"/>
          </p:cNvPicPr>
          <p:nvPr>
            <p:ph idx="1"/>
          </p:nvPr>
        </p:nvPicPr>
        <p:blipFill>
          <a:blip r:embed="rId4"/>
          <a:stretch>
            <a:fillRect/>
          </a:stretch>
        </p:blipFill>
        <p:spPr>
          <a:xfrm>
            <a:off x="5224979" y="307731"/>
            <a:ext cx="3266043" cy="3997637"/>
          </a:xfrm>
          <a:prstGeom prst="rect">
            <a:avLst/>
          </a:prstGeom>
        </p:spPr>
      </p:pic>
      <p:cxnSp>
        <p:nvCxnSpPr>
          <p:cNvPr id="77" name="Straight Connector 7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2" name="Rectangle 2">
            <a:extLst>
              <a:ext uri="{FF2B5EF4-FFF2-40B4-BE49-F238E27FC236}">
                <a16:creationId xmlns:a16="http://schemas.microsoft.com/office/drawing/2014/main" id="{F7B83C83-94E5-4742-8D09-A086AC5DA759}"/>
              </a:ext>
            </a:extLst>
          </p:cNvPr>
          <p:cNvSpPr>
            <a:spLocks noGrp="1" noChangeArrowheads="1"/>
          </p:cNvSpPr>
          <p:nvPr>
            <p:ph type="title"/>
          </p:nvPr>
        </p:nvSpPr>
        <p:spPr>
          <a:xfrm>
            <a:off x="628650" y="963877"/>
            <a:ext cx="2620771" cy="4930246"/>
          </a:xfrm>
        </p:spPr>
        <p:txBody>
          <a:bodyPr>
            <a:normAutofit/>
          </a:bodyPr>
          <a:lstStyle/>
          <a:p>
            <a:pPr algn="r"/>
            <a:r>
              <a:rPr lang="fi-FI" altLang="fi-FI" dirty="0">
                <a:solidFill>
                  <a:schemeClr val="accent1"/>
                </a:solidFill>
              </a:rPr>
              <a:t>Kpl 7. Kustaa Vaasa vahvistaa hallitusvaltaa: reformaatio</a:t>
            </a:r>
          </a:p>
        </p:txBody>
      </p:sp>
      <p:cxnSp>
        <p:nvCxnSpPr>
          <p:cNvPr id="137" name="Straight Connector 13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8675" name="Rectangle 3">
            <a:extLst>
              <a:ext uri="{FF2B5EF4-FFF2-40B4-BE49-F238E27FC236}">
                <a16:creationId xmlns:a16="http://schemas.microsoft.com/office/drawing/2014/main" id="{8831F0A1-934C-D246-A34B-07BD7D39BEB1}"/>
              </a:ext>
            </a:extLst>
          </p:cNvPr>
          <p:cNvSpPr>
            <a:spLocks noGrp="1" noChangeArrowheads="1"/>
          </p:cNvSpPr>
          <p:nvPr>
            <p:ph idx="1"/>
          </p:nvPr>
        </p:nvSpPr>
        <p:spPr>
          <a:xfrm>
            <a:off x="3732023" y="476672"/>
            <a:ext cx="4783327" cy="5832648"/>
          </a:xfrm>
        </p:spPr>
        <p:txBody>
          <a:bodyPr anchor="ctr">
            <a:normAutofit/>
          </a:bodyPr>
          <a:lstStyle/>
          <a:p>
            <a:pPr eaLnBrk="1" hangingPunct="1"/>
            <a:r>
              <a:rPr lang="fi-FI" altLang="fi-FI" sz="2800" b="1" dirty="0"/>
              <a:t>Kustaa Vaasa </a:t>
            </a:r>
            <a:r>
              <a:rPr lang="fi-FI" altLang="fi-FI" sz="2800" dirty="0"/>
              <a:t>nousi valtaan liittoutumalla </a:t>
            </a:r>
            <a:r>
              <a:rPr lang="fi-FI" altLang="fi-FI" sz="2800" i="1" dirty="0"/>
              <a:t>Lyypekin kanssa</a:t>
            </a:r>
            <a:r>
              <a:rPr lang="fi-FI" altLang="fi-FI" sz="2800" dirty="0"/>
              <a:t> </a:t>
            </a:r>
            <a:r>
              <a:rPr lang="fi-FI" altLang="fi-FI" sz="2800" i="1" dirty="0"/>
              <a:t>Tanskaa vastaan</a:t>
            </a:r>
            <a:r>
              <a:rPr lang="fi-FI" altLang="fi-FI" sz="2800" dirty="0"/>
              <a:t>, mutta velkaantui samalla sille</a:t>
            </a:r>
          </a:p>
          <a:p>
            <a:pPr eaLnBrk="1" hangingPunct="1"/>
            <a:r>
              <a:rPr lang="fi-FI" altLang="fi-FI" sz="2800" dirty="0"/>
              <a:t>Paikatakseen taloutta Kustaa Vaasa toteutti </a:t>
            </a:r>
            <a:r>
              <a:rPr lang="fi-FI" altLang="fi-FI" sz="2800" b="1" dirty="0"/>
              <a:t>reformaation</a:t>
            </a:r>
            <a:r>
              <a:rPr lang="fi-FI" altLang="fi-FI" sz="2800" dirty="0"/>
              <a:t>, kääntyen </a:t>
            </a:r>
            <a:r>
              <a:rPr lang="fi-FI" altLang="fi-FI" sz="2800" b="1" dirty="0"/>
              <a:t>luterilaisuuteen</a:t>
            </a:r>
          </a:p>
          <a:p>
            <a:r>
              <a:rPr lang="fi-FI" altLang="fi-FI" sz="2800" dirty="0"/>
              <a:t>1527 </a:t>
            </a:r>
            <a:r>
              <a:rPr lang="fi-FI" altLang="fi-FI" sz="2800" i="1" dirty="0"/>
              <a:t>Västeråsin valtiopäivillä </a:t>
            </a:r>
            <a:r>
              <a:rPr lang="fi-FI" altLang="fi-FI" sz="2800" dirty="0"/>
              <a:t>katolinen kirkko menetti valta-asemansa ja luovutti suuren osan omaisuudesta valtiolle</a:t>
            </a:r>
            <a:endParaRPr lang="fi-FI" altLang="fi-FI" sz="2800"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8" name="Rectangle 13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Freeform: Shape 14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8" name="Rectangle 14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6" name="Rectangle 2">
            <a:extLst>
              <a:ext uri="{FF2B5EF4-FFF2-40B4-BE49-F238E27FC236}">
                <a16:creationId xmlns:a16="http://schemas.microsoft.com/office/drawing/2014/main" id="{5A930E61-EC6C-2644-B154-1208585F8C8F}"/>
              </a:ext>
            </a:extLst>
          </p:cNvPr>
          <p:cNvSpPr>
            <a:spLocks noGrp="1" noChangeArrowheads="1"/>
          </p:cNvSpPr>
          <p:nvPr>
            <p:ph type="title"/>
          </p:nvPr>
        </p:nvSpPr>
        <p:spPr>
          <a:xfrm>
            <a:off x="350041" y="586855"/>
            <a:ext cx="2401025" cy="3387497"/>
          </a:xfrm>
        </p:spPr>
        <p:txBody>
          <a:bodyPr anchor="b">
            <a:normAutofit/>
          </a:bodyPr>
          <a:lstStyle/>
          <a:p>
            <a:pPr algn="r"/>
            <a:r>
              <a:rPr lang="fi-FI" altLang="fi-FI" sz="3000" dirty="0">
                <a:solidFill>
                  <a:srgbClr val="FFFFFF"/>
                </a:solidFill>
              </a:rPr>
              <a:t>Kpl 7. Kustaa Vaasa vahvistaa hallitusvaltaa: Kustaa Vaasan uudistuksia Ruotsissa ja Suomessa</a:t>
            </a:r>
          </a:p>
        </p:txBody>
      </p:sp>
      <p:sp>
        <p:nvSpPr>
          <p:cNvPr id="29699" name="Rectangle 3">
            <a:extLst>
              <a:ext uri="{FF2B5EF4-FFF2-40B4-BE49-F238E27FC236}">
                <a16:creationId xmlns:a16="http://schemas.microsoft.com/office/drawing/2014/main" id="{287C1DD9-0856-714C-921D-90638BEA7667}"/>
              </a:ext>
            </a:extLst>
          </p:cNvPr>
          <p:cNvSpPr>
            <a:spLocks noGrp="1" noChangeArrowheads="1"/>
          </p:cNvSpPr>
          <p:nvPr>
            <p:ph idx="1"/>
          </p:nvPr>
        </p:nvSpPr>
        <p:spPr>
          <a:xfrm>
            <a:off x="3253181" y="197170"/>
            <a:ext cx="5588862" cy="6438442"/>
          </a:xfrm>
        </p:spPr>
        <p:txBody>
          <a:bodyPr vert="horz" lIns="91440" tIns="45720" rIns="91440" bIns="45720" rtlCol="0" anchor="ctr">
            <a:noAutofit/>
          </a:bodyPr>
          <a:lstStyle/>
          <a:p>
            <a:pPr eaLnBrk="1" hangingPunct="1"/>
            <a:r>
              <a:rPr lang="fi-FI" altLang="fi-FI" sz="2000" dirty="0"/>
              <a:t>Jumalanpalveluksissa siirryttiin </a:t>
            </a:r>
            <a:r>
              <a:rPr lang="fi-FI" altLang="fi-FI" sz="2000" b="1" dirty="0"/>
              <a:t>kansankielelle </a:t>
            </a:r>
            <a:r>
              <a:rPr lang="fi-FI" altLang="fi-FI" sz="2000" dirty="0">
                <a:sym typeface="Wingdings" pitchFamily="2" charset="2"/>
              </a:rPr>
              <a:t> </a:t>
            </a:r>
            <a:r>
              <a:rPr lang="fi-FI" altLang="fi-FI" sz="2000" dirty="0"/>
              <a:t>Suomessa </a:t>
            </a:r>
            <a:r>
              <a:rPr lang="fi-FI" altLang="fi-FI" sz="2000" b="1" dirty="0"/>
              <a:t>Mikael Agricola </a:t>
            </a:r>
            <a:r>
              <a:rPr lang="fi-FI" altLang="fi-FI" sz="2000" dirty="0"/>
              <a:t>loi kirjakielen</a:t>
            </a:r>
            <a:endParaRPr lang="fi-FI" altLang="fi-FI" sz="2000" dirty="0">
              <a:cs typeface="Calibri"/>
            </a:endParaRPr>
          </a:p>
          <a:p>
            <a:r>
              <a:rPr lang="fi-FI" altLang="fi-FI" sz="2000" b="1" dirty="0"/>
              <a:t>Hallintoa tehostettiin: </a:t>
            </a:r>
            <a:r>
              <a:rPr lang="fi-FI" altLang="fi-FI" sz="2000" dirty="0"/>
              <a:t>keskushallinto (kanslia, kamari, linnaläänit), kirjanpito, herttuakunnat (Kustaa Vaasan pojat hallitsivat)</a:t>
            </a:r>
            <a:endParaRPr lang="fi-FI" altLang="fi-FI" sz="2000" dirty="0">
              <a:cs typeface="Calibri"/>
            </a:endParaRPr>
          </a:p>
          <a:p>
            <a:r>
              <a:rPr lang="fi-FI" altLang="fi-FI" sz="2000" b="1" dirty="0"/>
              <a:t>Verot</a:t>
            </a:r>
            <a:r>
              <a:rPr lang="fi-FI" altLang="fi-FI" sz="2000" dirty="0"/>
              <a:t> </a:t>
            </a:r>
            <a:r>
              <a:rPr lang="fi-FI" altLang="fi-FI" sz="2000" i="1" dirty="0"/>
              <a:t>talon maksukyvyn </a:t>
            </a:r>
            <a:r>
              <a:rPr lang="fi-FI" altLang="fi-FI" sz="2000" dirty="0"/>
              <a:t>mukaan (kaksinkertaistuivat)</a:t>
            </a:r>
            <a:endParaRPr lang="fi-FI" altLang="fi-FI" sz="2000" dirty="0">
              <a:cs typeface="Calibri"/>
            </a:endParaRPr>
          </a:p>
          <a:p>
            <a:pPr eaLnBrk="1" hangingPunct="1"/>
            <a:r>
              <a:rPr lang="fi-FI" altLang="fi-FI" sz="2000" b="1" dirty="0"/>
              <a:t>Sakko-rangaistuksia</a:t>
            </a:r>
            <a:r>
              <a:rPr lang="fi-FI" altLang="fi-FI" sz="2000" dirty="0"/>
              <a:t> lisättiin</a:t>
            </a:r>
            <a:endParaRPr lang="fi-FI" altLang="fi-FI" sz="2000" dirty="0">
              <a:cs typeface="Calibri"/>
            </a:endParaRPr>
          </a:p>
          <a:p>
            <a:pPr eaLnBrk="1" hangingPunct="1"/>
            <a:r>
              <a:rPr lang="fi-FI" altLang="fi-FI" sz="2000" dirty="0"/>
              <a:t>Kuninkuudesta </a:t>
            </a:r>
            <a:r>
              <a:rPr lang="fi-FI" altLang="fi-FI" sz="2000" b="1" dirty="0"/>
              <a:t>perinnöllinen Vaasa-suvussa</a:t>
            </a:r>
            <a:endParaRPr lang="fi-FI" altLang="fi-FI" sz="2000" b="1" dirty="0">
              <a:cs typeface="Calibri"/>
            </a:endParaRPr>
          </a:p>
          <a:p>
            <a:r>
              <a:rPr lang="fi-FI" altLang="fi-FI" sz="2000" b="1" dirty="0"/>
              <a:t>Helsinki </a:t>
            </a:r>
            <a:r>
              <a:rPr lang="fi-FI" altLang="fi-FI" sz="2000" dirty="0"/>
              <a:t>perustettiin</a:t>
            </a:r>
            <a:r>
              <a:rPr lang="fi-FI" altLang="fi-FI" sz="2000" b="1" dirty="0"/>
              <a:t> </a:t>
            </a:r>
            <a:r>
              <a:rPr lang="fi-FI" altLang="fi-FI" sz="2000" dirty="0"/>
              <a:t>v. 1550 (kilpailemaan Tallinnan kanssa)</a:t>
            </a:r>
            <a:endParaRPr lang="fi-FI" altLang="fi-FI" sz="2000" dirty="0">
              <a:cs typeface="Calibri"/>
            </a:endParaRPr>
          </a:p>
          <a:p>
            <a:r>
              <a:rPr lang="fi-FI" altLang="fi-FI" sz="2000" b="1" dirty="0"/>
              <a:t>Uudisasutus</a:t>
            </a:r>
            <a:r>
              <a:rPr lang="fi-FI" altLang="fi-FI" sz="2000" dirty="0"/>
              <a:t> erämaihin </a:t>
            </a:r>
            <a:r>
              <a:rPr lang="fi-FI" altLang="fi-FI" sz="2000" dirty="0">
                <a:sym typeface="Wingdings" pitchFamily="2" charset="2"/>
              </a:rPr>
              <a:t></a:t>
            </a:r>
            <a:r>
              <a:rPr lang="fi-FI" altLang="fi-FI" sz="2000" dirty="0"/>
              <a:t> sota Venäjän kanssa 1555-1557, v. 1557 rauhanneuvottelut </a:t>
            </a:r>
            <a:r>
              <a:rPr lang="fi-FI" altLang="fi-FI" sz="2000" b="1" dirty="0"/>
              <a:t>Moskovassa</a:t>
            </a:r>
            <a:r>
              <a:rPr lang="fi-FI" altLang="fi-FI" sz="2000" dirty="0"/>
              <a:t> Mikael Agricolan johdolla</a:t>
            </a:r>
            <a:endParaRPr lang="fi-FI" altLang="fi-FI" sz="2000" dirty="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anim calcmode="lin" valueType="num">
                                      <p:cBhvr additive="base">
                                        <p:cTn id="31"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699">
                                            <p:txEl>
                                              <p:pRg st="5" end="5"/>
                                            </p:txEl>
                                          </p:spTgt>
                                        </p:tgtEl>
                                        <p:attrNameLst>
                                          <p:attrName>style.visibility</p:attrName>
                                        </p:attrNameLst>
                                      </p:cBhvr>
                                      <p:to>
                                        <p:strVal val="visible"/>
                                      </p:to>
                                    </p:set>
                                    <p:anim calcmode="lin" valueType="num">
                                      <p:cBhvr additive="base">
                                        <p:cTn id="37" dur="500" fill="hold"/>
                                        <p:tgtEl>
                                          <p:spTgt spid="296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6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9699">
                                            <p:txEl>
                                              <p:pRg st="6" end="6"/>
                                            </p:txEl>
                                          </p:spTgt>
                                        </p:tgtEl>
                                        <p:attrNameLst>
                                          <p:attrName>style.visibility</p:attrName>
                                        </p:attrNameLst>
                                      </p:cBhvr>
                                      <p:to>
                                        <p:strVal val="visible"/>
                                      </p:to>
                                    </p:set>
                                    <p:anim calcmode="lin" valueType="num">
                                      <p:cBhvr additive="base">
                                        <p:cTn id="43" dur="500" fill="hold"/>
                                        <p:tgtEl>
                                          <p:spTgt spid="2969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96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Kuva 4" descr="Kuva, joka sisältää kohteen vanha, alttari, väkijoukko&#10;&#10;Kuvaus luotu automaattisesti">
            <a:extLst>
              <a:ext uri="{FF2B5EF4-FFF2-40B4-BE49-F238E27FC236}">
                <a16:creationId xmlns:a16="http://schemas.microsoft.com/office/drawing/2014/main" id="{12686371-5AB9-460E-A919-195674BF1D92}"/>
              </a:ext>
            </a:extLst>
          </p:cNvPr>
          <p:cNvPicPr>
            <a:picLocks noGrp="1" noChangeAspect="1"/>
          </p:cNvPicPr>
          <p:nvPr>
            <p:ph idx="1"/>
          </p:nvPr>
        </p:nvPicPr>
        <p:blipFill rotWithShape="1">
          <a:blip r:embed="rId2"/>
          <a:srcRect l="8658" r="12009"/>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23644A0-C140-4C5C-AE54-B823EC053360}"/>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defTabSz="914400"/>
            <a:r>
              <a:rPr lang="en-US" sz="3100">
                <a:solidFill>
                  <a:schemeClr val="tx1">
                    <a:lumMod val="85000"/>
                    <a:lumOff val="15000"/>
                  </a:schemeClr>
                </a:solidFill>
              </a:rPr>
              <a:t>Västeråsin valtiopäivät 1527</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0413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8F3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kartta&#10;&#10;Kuvaus luotu automaattisesti">
            <a:extLst>
              <a:ext uri="{FF2B5EF4-FFF2-40B4-BE49-F238E27FC236}">
                <a16:creationId xmlns:a16="http://schemas.microsoft.com/office/drawing/2014/main" id="{F9DB1602-3B50-4474-A709-BA438585DAFC}"/>
              </a:ext>
            </a:extLst>
          </p:cNvPr>
          <p:cNvPicPr>
            <a:picLocks noGrp="1" noChangeAspect="1"/>
          </p:cNvPicPr>
          <p:nvPr>
            <p:ph idx="1"/>
          </p:nvPr>
        </p:nvPicPr>
        <p:blipFill>
          <a:blip r:embed="rId2"/>
          <a:stretch>
            <a:fillRect/>
          </a:stretch>
        </p:blipFill>
        <p:spPr>
          <a:xfrm>
            <a:off x="482600" y="1169607"/>
            <a:ext cx="8178799" cy="4518786"/>
          </a:xfrm>
          <a:prstGeom prst="rect">
            <a:avLst/>
          </a:prstGeom>
        </p:spPr>
      </p:pic>
    </p:spTree>
    <p:extLst>
      <p:ext uri="{BB962C8B-B14F-4D97-AF65-F5344CB8AC3E}">
        <p14:creationId xmlns:p14="http://schemas.microsoft.com/office/powerpoint/2010/main" val="1236525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36696271-5D04-5442-A6C6-CD7505A23F3C}"/>
              </a:ext>
            </a:extLst>
          </p:cNvPr>
          <p:cNvSpPr>
            <a:spLocks noGrp="1" noChangeArrowheads="1"/>
          </p:cNvSpPr>
          <p:nvPr>
            <p:ph type="title"/>
          </p:nvPr>
        </p:nvSpPr>
        <p:spPr>
          <a:xfrm>
            <a:off x="3724072" y="629268"/>
            <a:ext cx="4939868" cy="1286160"/>
          </a:xfrm>
        </p:spPr>
        <p:txBody>
          <a:bodyPr vert="horz" lIns="91440" tIns="45720" rIns="91440" bIns="45720" rtlCol="0" anchor="b">
            <a:normAutofit/>
          </a:bodyPr>
          <a:lstStyle/>
          <a:p>
            <a:pPr defTabSz="914400"/>
            <a:r>
              <a:rPr lang="en-US" altLang="fi-FI" sz="4100"/>
              <a:t>Mikael Agricola 1510-1557</a:t>
            </a:r>
          </a:p>
        </p:txBody>
      </p:sp>
      <p:sp>
        <p:nvSpPr>
          <p:cNvPr id="30725" name="Rectangle 5">
            <a:extLst>
              <a:ext uri="{FF2B5EF4-FFF2-40B4-BE49-F238E27FC236}">
                <a16:creationId xmlns:a16="http://schemas.microsoft.com/office/drawing/2014/main" id="{BAF814F6-78B3-1645-977C-F860BCB4C12F}"/>
              </a:ext>
            </a:extLst>
          </p:cNvPr>
          <p:cNvSpPr>
            <a:spLocks noGrp="1" noChangeArrowheads="1"/>
          </p:cNvSpPr>
          <p:nvPr>
            <p:ph type="body" sz="half" idx="1"/>
          </p:nvPr>
        </p:nvSpPr>
        <p:spPr>
          <a:xfrm>
            <a:off x="3724073" y="2438400"/>
            <a:ext cx="4939867" cy="3785419"/>
          </a:xfrm>
        </p:spPr>
        <p:txBody>
          <a:bodyPr vert="horz" lIns="91440" tIns="45720" rIns="91440" bIns="45720" rtlCol="0" anchor="t">
            <a:normAutofit/>
          </a:bodyPr>
          <a:lstStyle/>
          <a:p>
            <a:pPr indent="-228600" defTabSz="914400"/>
            <a:r>
              <a:rPr lang="en-US" altLang="fi-FI" sz="2400" dirty="0" err="1"/>
              <a:t>Kotoisin</a:t>
            </a:r>
            <a:r>
              <a:rPr lang="en-US" altLang="fi-FI" sz="2400" dirty="0"/>
              <a:t> </a:t>
            </a:r>
            <a:r>
              <a:rPr lang="en-US" altLang="fi-FI" sz="2400" dirty="0" err="1"/>
              <a:t>Pernajasta</a:t>
            </a:r>
            <a:endParaRPr lang="en-US" altLang="fi-FI" sz="2400">
              <a:cs typeface="Calibri"/>
            </a:endParaRPr>
          </a:p>
          <a:p>
            <a:pPr indent="-228600" defTabSz="914400"/>
            <a:r>
              <a:rPr lang="en-US" altLang="fi-FI" sz="2400" dirty="0" err="1"/>
              <a:t>Opiskeli</a:t>
            </a:r>
            <a:r>
              <a:rPr lang="en-US" altLang="fi-FI" sz="2400" dirty="0"/>
              <a:t> </a:t>
            </a:r>
            <a:r>
              <a:rPr lang="en-US" altLang="fi-FI" sz="2400" dirty="0" err="1"/>
              <a:t>Viipurin</a:t>
            </a:r>
            <a:r>
              <a:rPr lang="en-US" altLang="fi-FI" sz="2400" dirty="0"/>
              <a:t> </a:t>
            </a:r>
            <a:r>
              <a:rPr lang="en-US" altLang="fi-FI" sz="2400" dirty="0" err="1"/>
              <a:t>kaupunkikoulussa</a:t>
            </a:r>
            <a:endParaRPr lang="en-US" altLang="fi-FI" sz="2400" dirty="0" err="1">
              <a:cs typeface="Calibri"/>
            </a:endParaRPr>
          </a:p>
          <a:p>
            <a:pPr indent="-228600" defTabSz="914400"/>
            <a:r>
              <a:rPr lang="en-US" altLang="fi-FI" sz="2400" dirty="0" err="1"/>
              <a:t>Wittenbergin</a:t>
            </a:r>
            <a:r>
              <a:rPr lang="en-US" altLang="fi-FI" sz="2400" dirty="0"/>
              <a:t> </a:t>
            </a:r>
            <a:r>
              <a:rPr lang="en-US" altLang="fi-FI" sz="2400" dirty="0" err="1"/>
              <a:t>yliopistoon</a:t>
            </a:r>
            <a:endParaRPr lang="en-US" altLang="fi-FI" sz="2400" dirty="0">
              <a:cs typeface="Calibri"/>
            </a:endParaRPr>
          </a:p>
          <a:p>
            <a:pPr indent="-228600" defTabSz="914400"/>
            <a:r>
              <a:rPr lang="en-US" altLang="fi-FI" sz="2400" dirty="0" err="1"/>
              <a:t>Turun</a:t>
            </a:r>
            <a:r>
              <a:rPr lang="en-US" altLang="fi-FI" sz="2400" dirty="0"/>
              <a:t> </a:t>
            </a:r>
            <a:r>
              <a:rPr lang="en-US" altLang="fi-FI" sz="2400" dirty="0" err="1"/>
              <a:t>katedraalikoulun</a:t>
            </a:r>
            <a:r>
              <a:rPr lang="en-US" altLang="fi-FI" sz="2400" dirty="0"/>
              <a:t> </a:t>
            </a:r>
            <a:r>
              <a:rPr lang="en-US" altLang="fi-FI" sz="2400" dirty="0" err="1"/>
              <a:t>rehtori</a:t>
            </a:r>
            <a:r>
              <a:rPr lang="en-US" altLang="fi-FI" sz="2400" dirty="0"/>
              <a:t>, 1550 </a:t>
            </a:r>
            <a:r>
              <a:rPr lang="en-US" altLang="fi-FI" sz="2400" dirty="0" err="1"/>
              <a:t>Turun</a:t>
            </a:r>
            <a:r>
              <a:rPr lang="en-US" altLang="fi-FI" sz="2400" dirty="0"/>
              <a:t> </a:t>
            </a:r>
            <a:r>
              <a:rPr lang="en-US" altLang="fi-FI" sz="2400" dirty="0" err="1"/>
              <a:t>piispaksi</a:t>
            </a:r>
            <a:endParaRPr lang="en-US" altLang="fi-FI" sz="2400">
              <a:cs typeface="Calibri"/>
            </a:endParaRPr>
          </a:p>
          <a:p>
            <a:pPr indent="-228600" defTabSz="914400"/>
            <a:r>
              <a:rPr lang="en-US" altLang="fi-FI" sz="2400" dirty="0"/>
              <a:t>Uuden </a:t>
            </a:r>
            <a:r>
              <a:rPr lang="en-US" altLang="fi-FI" sz="2400" dirty="0" err="1"/>
              <a:t>testamentin</a:t>
            </a:r>
            <a:r>
              <a:rPr lang="en-US" altLang="fi-FI" sz="2400" dirty="0"/>
              <a:t> </a:t>
            </a:r>
            <a:r>
              <a:rPr lang="en-US" altLang="fi-FI" sz="2400" dirty="0" err="1"/>
              <a:t>suomennos</a:t>
            </a:r>
            <a:r>
              <a:rPr lang="en-US" altLang="fi-FI" sz="2400" dirty="0"/>
              <a:t> (1548), ABC-</a:t>
            </a:r>
            <a:r>
              <a:rPr lang="en-US" altLang="fi-FI" sz="2400" dirty="0" err="1"/>
              <a:t>kirja</a:t>
            </a:r>
            <a:r>
              <a:rPr lang="en-US" altLang="fi-FI" sz="2400" dirty="0"/>
              <a:t> (1543) + 7 </a:t>
            </a:r>
            <a:r>
              <a:rPr lang="en-US" altLang="fi-FI" sz="2400" dirty="0" err="1"/>
              <a:t>muuta</a:t>
            </a:r>
            <a:r>
              <a:rPr lang="en-US" altLang="fi-FI" sz="2400" dirty="0"/>
              <a:t> </a:t>
            </a:r>
            <a:r>
              <a:rPr lang="en-US" altLang="fi-FI" sz="2400" dirty="0" err="1"/>
              <a:t>ensimmäistä</a:t>
            </a:r>
            <a:r>
              <a:rPr lang="en-US" altLang="fi-FI" sz="2400" dirty="0"/>
              <a:t> </a:t>
            </a:r>
            <a:r>
              <a:rPr lang="en-US" altLang="fi-FI" sz="2400" dirty="0" err="1"/>
              <a:t>suomenkielistä</a:t>
            </a:r>
            <a:r>
              <a:rPr lang="en-US" altLang="fi-FI" sz="2400" dirty="0"/>
              <a:t> </a:t>
            </a:r>
            <a:r>
              <a:rPr lang="en-US" altLang="fi-FI" sz="2400" dirty="0" err="1"/>
              <a:t>kirjaa</a:t>
            </a:r>
            <a:endParaRPr lang="en-US" altLang="fi-FI" sz="2400" dirty="0" err="1">
              <a:cs typeface="Calibri"/>
            </a:endParaRPr>
          </a:p>
        </p:txBody>
      </p:sp>
      <p:pic>
        <p:nvPicPr>
          <p:cNvPr id="2" name="Sisällön paikkamerkki 1" descr="Kuva, joka sisältää kohteen teksti, kirja&#10;&#10;Kuvaus luotu automaattisesti">
            <a:extLst>
              <a:ext uri="{FF2B5EF4-FFF2-40B4-BE49-F238E27FC236}">
                <a16:creationId xmlns:a16="http://schemas.microsoft.com/office/drawing/2014/main" id="{E15B82C2-A6C3-CA43-865F-C9E7D0E2AA7E}"/>
              </a:ext>
            </a:extLst>
          </p:cNvPr>
          <p:cNvPicPr>
            <a:picLocks noGrp="1" noChangeAspect="1"/>
          </p:cNvPicPr>
          <p:nvPr>
            <p:ph sz="half" idx="2"/>
          </p:nvPr>
        </p:nvPicPr>
        <p:blipFill rotWithShape="1">
          <a:blip r:embed="rId2"/>
          <a:srcRect l="16311" r="17252"/>
          <a:stretch/>
        </p:blipFill>
        <p:spPr>
          <a:xfrm>
            <a:off x="20" y="10"/>
            <a:ext cx="3476673" cy="6857990"/>
          </a:xfrm>
          <a:prstGeom prst="rect">
            <a:avLst/>
          </a:prstGeom>
          <a:effectLst/>
        </p:spPr>
      </p:pic>
      <p:cxnSp>
        <p:nvCxnSpPr>
          <p:cNvPr id="136" name="Straight Connector 13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 calcmode="lin" valueType="num">
                                      <p:cBhvr additive="base">
                                        <p:cTn id="7" dur="500" fill="hold"/>
                                        <p:tgtEl>
                                          <p:spTgt spid="307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5">
                                            <p:txEl>
                                              <p:pRg st="1" end="1"/>
                                            </p:txEl>
                                          </p:spTgt>
                                        </p:tgtEl>
                                        <p:attrNameLst>
                                          <p:attrName>style.visibility</p:attrName>
                                        </p:attrNameLst>
                                      </p:cBhvr>
                                      <p:to>
                                        <p:strVal val="visible"/>
                                      </p:to>
                                    </p:set>
                                    <p:anim calcmode="lin" valueType="num">
                                      <p:cBhvr additive="base">
                                        <p:cTn id="13" dur="500" fill="hold"/>
                                        <p:tgtEl>
                                          <p:spTgt spid="307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5">
                                            <p:txEl>
                                              <p:pRg st="2" end="2"/>
                                            </p:txEl>
                                          </p:spTgt>
                                        </p:tgtEl>
                                        <p:attrNameLst>
                                          <p:attrName>style.visibility</p:attrName>
                                        </p:attrNameLst>
                                      </p:cBhvr>
                                      <p:to>
                                        <p:strVal val="visible"/>
                                      </p:to>
                                    </p:set>
                                    <p:anim calcmode="lin" valueType="num">
                                      <p:cBhvr additive="base">
                                        <p:cTn id="19" dur="500" fill="hold"/>
                                        <p:tgtEl>
                                          <p:spTgt spid="307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5">
                                            <p:txEl>
                                              <p:pRg st="3" end="3"/>
                                            </p:txEl>
                                          </p:spTgt>
                                        </p:tgtEl>
                                        <p:attrNameLst>
                                          <p:attrName>style.visibility</p:attrName>
                                        </p:attrNameLst>
                                      </p:cBhvr>
                                      <p:to>
                                        <p:strVal val="visible"/>
                                      </p:to>
                                    </p:set>
                                    <p:anim calcmode="lin" valueType="num">
                                      <p:cBhvr additive="base">
                                        <p:cTn id="25" dur="500" fill="hold"/>
                                        <p:tgtEl>
                                          <p:spTgt spid="3072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5">
                                            <p:txEl>
                                              <p:pRg st="4" end="4"/>
                                            </p:txEl>
                                          </p:spTgt>
                                        </p:tgtEl>
                                        <p:attrNameLst>
                                          <p:attrName>style.visibility</p:attrName>
                                        </p:attrNameLst>
                                      </p:cBhvr>
                                      <p:to>
                                        <p:strVal val="visible"/>
                                      </p:to>
                                    </p:set>
                                    <p:anim calcmode="lin" valueType="num">
                                      <p:cBhvr additive="base">
                                        <p:cTn id="31" dur="500" fill="hold"/>
                                        <p:tgtEl>
                                          <p:spTgt spid="3072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Kuva 5" descr="Kuva, joka sisältää kohteen vanha, likainen&#10;&#10;Kuvaus luotu automaattisesti">
            <a:extLst>
              <a:ext uri="{FF2B5EF4-FFF2-40B4-BE49-F238E27FC236}">
                <a16:creationId xmlns:a16="http://schemas.microsoft.com/office/drawing/2014/main" id="{C08A5C96-A5C2-403A-BE20-E0301818C994}"/>
              </a:ext>
            </a:extLst>
          </p:cNvPr>
          <p:cNvPicPr>
            <a:picLocks noGrp="1" noChangeAspect="1"/>
          </p:cNvPicPr>
          <p:nvPr>
            <p:ph sz="half" idx="2"/>
          </p:nvPr>
        </p:nvPicPr>
        <p:blipFill rotWithShape="1">
          <a:blip r:embed="rId2"/>
          <a:srcRect r="10999" b="-1"/>
          <a:stretch/>
        </p:blipFill>
        <p:spPr>
          <a:xfrm>
            <a:off x="20" y="10"/>
            <a:ext cx="9143980" cy="6857990"/>
          </a:xfrm>
          <a:prstGeom prst="rect">
            <a:avLst/>
          </a:prstGeom>
        </p:spPr>
      </p:pic>
      <p:sp>
        <p:nvSpPr>
          <p:cNvPr id="2" name="Otsikko 1">
            <a:extLst>
              <a:ext uri="{FF2B5EF4-FFF2-40B4-BE49-F238E27FC236}">
                <a16:creationId xmlns:a16="http://schemas.microsoft.com/office/drawing/2014/main" id="{3509E526-A85D-44A9-9507-93C6245A99B4}"/>
              </a:ext>
            </a:extLst>
          </p:cNvPr>
          <p:cNvSpPr>
            <a:spLocks noGrp="1"/>
          </p:cNvSpPr>
          <p:nvPr>
            <p:ph type="title"/>
          </p:nvPr>
        </p:nvSpPr>
        <p:spPr>
          <a:xfrm>
            <a:off x="480060" y="640080"/>
            <a:ext cx="2064265"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defTabSz="914400"/>
            <a:r>
              <a:rPr lang="en-US" sz="1300">
                <a:solidFill>
                  <a:srgbClr val="262626"/>
                </a:solidFill>
              </a:rPr>
              <a:t>Kustaa Vaasan (kuninkaana 1523-1560) hautamonumentti Uppsalassa. Vieressä vaimot Katarina Saksi-Lauenburgilainen ja Margareeta Lejonhufvud.</a:t>
            </a:r>
          </a:p>
        </p:txBody>
      </p:sp>
    </p:spTree>
    <p:extLst>
      <p:ext uri="{BB962C8B-B14F-4D97-AF65-F5344CB8AC3E}">
        <p14:creationId xmlns:p14="http://schemas.microsoft.com/office/powerpoint/2010/main" val="3433452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1B780F-EDE7-4576-A457-A16224AE885C}"/>
              </a:ext>
            </a:extLst>
          </p:cNvPr>
          <p:cNvSpPr>
            <a:spLocks noGrp="1"/>
          </p:cNvSpPr>
          <p:nvPr>
            <p:ph type="title"/>
          </p:nvPr>
        </p:nvSpPr>
        <p:spPr/>
        <p:txBody>
          <a:bodyPr/>
          <a:lstStyle/>
          <a:p>
            <a:r>
              <a:rPr lang="fi-FI" dirty="0">
                <a:cs typeface="Calibri Light"/>
              </a:rPr>
              <a:t>Kpl 8. Suomen asema valtakunnan itäosana Kustaa Vaasan kaudella (1523-1560) </a:t>
            </a:r>
            <a:endParaRPr lang="fi-FI" dirty="0"/>
          </a:p>
        </p:txBody>
      </p:sp>
      <p:sp>
        <p:nvSpPr>
          <p:cNvPr id="3" name="Tekstin paikkamerkki 2">
            <a:extLst>
              <a:ext uri="{FF2B5EF4-FFF2-40B4-BE49-F238E27FC236}">
                <a16:creationId xmlns:a16="http://schemas.microsoft.com/office/drawing/2014/main" id="{58EE726C-12B5-4A73-B0D3-2F3832F9311C}"/>
              </a:ext>
            </a:extLst>
          </p:cNvPr>
          <p:cNvSpPr>
            <a:spLocks noGrp="1"/>
          </p:cNvSpPr>
          <p:nvPr>
            <p:ph type="body" sz="half" idx="1"/>
          </p:nvPr>
        </p:nvSpPr>
        <p:spPr/>
        <p:txBody>
          <a:bodyPr vert="horz" lIns="91440" tIns="45720" rIns="91440" bIns="45720" rtlCol="0" anchor="t">
            <a:normAutofit lnSpcReduction="10000"/>
          </a:bodyPr>
          <a:lstStyle/>
          <a:p>
            <a:pPr marL="0" indent="0">
              <a:buNone/>
            </a:pPr>
            <a:r>
              <a:rPr lang="fi-FI" b="1" dirty="0">
                <a:cs typeface="Calibri"/>
              </a:rPr>
              <a:t>Kirkko: </a:t>
            </a:r>
            <a:endParaRPr lang="fi-FI" b="1">
              <a:cs typeface="Calibri"/>
            </a:endParaRPr>
          </a:p>
          <a:p>
            <a:r>
              <a:rPr lang="fi-FI" dirty="0">
                <a:cs typeface="Calibri"/>
              </a:rPr>
              <a:t>Reformaation myötä </a:t>
            </a:r>
            <a:r>
              <a:rPr lang="fi-FI" i="1" dirty="0">
                <a:cs typeface="Calibri"/>
              </a:rPr>
              <a:t>luterilainen oppi viralliseksi </a:t>
            </a:r>
            <a:r>
              <a:rPr lang="fi-FI" dirty="0">
                <a:cs typeface="Calibri"/>
              </a:rPr>
              <a:t>(lopulta vasta 1593)</a:t>
            </a:r>
          </a:p>
          <a:p>
            <a:r>
              <a:rPr lang="fi-FI" i="1" dirty="0">
                <a:cs typeface="Calibri"/>
              </a:rPr>
              <a:t>Kansankieliset saarnat </a:t>
            </a:r>
            <a:r>
              <a:rPr lang="fi-FI" dirty="0">
                <a:cs typeface="Calibri"/>
              </a:rPr>
              <a:t>yleistyivät (vaikka niitä oli ollut jo keskiajalla)</a:t>
            </a:r>
          </a:p>
          <a:p>
            <a:r>
              <a:rPr lang="fi-FI" i="1" dirty="0">
                <a:cs typeface="Calibri"/>
              </a:rPr>
              <a:t>Katoliset ja luonnonuskontojen opit </a:t>
            </a:r>
            <a:r>
              <a:rPr lang="fi-FI" dirty="0">
                <a:cs typeface="Calibri"/>
              </a:rPr>
              <a:t>hävisivät hitaasti </a:t>
            </a:r>
            <a:endParaRPr lang="fi-FI">
              <a:cs typeface="Calibri"/>
            </a:endParaRPr>
          </a:p>
          <a:p>
            <a:r>
              <a:rPr lang="fi-FI" i="1" dirty="0">
                <a:cs typeface="Calibri"/>
              </a:rPr>
              <a:t>Papit </a:t>
            </a:r>
            <a:r>
              <a:rPr lang="fi-FI" dirty="0">
                <a:cs typeface="Calibri"/>
              </a:rPr>
              <a:t>saivat mennä naimisiin (syntyi pappissukuja)</a:t>
            </a:r>
          </a:p>
          <a:p>
            <a:r>
              <a:rPr lang="fi-FI" dirty="0">
                <a:cs typeface="Calibri"/>
              </a:rPr>
              <a:t>Suomalaisia opiskelijoita lähetettiin </a:t>
            </a:r>
            <a:r>
              <a:rPr lang="fi-FI" i="1" dirty="0">
                <a:cs typeface="Calibri"/>
              </a:rPr>
              <a:t>Saksaan</a:t>
            </a:r>
            <a:r>
              <a:rPr lang="fi-FI" dirty="0">
                <a:cs typeface="Calibri"/>
              </a:rPr>
              <a:t> ja kulttuurivaikutteet Suomeen tulivat erityisesti Saksasta</a:t>
            </a:r>
          </a:p>
        </p:txBody>
      </p:sp>
      <p:sp>
        <p:nvSpPr>
          <p:cNvPr id="4" name="Sisällön paikkamerkki 3">
            <a:extLst>
              <a:ext uri="{FF2B5EF4-FFF2-40B4-BE49-F238E27FC236}">
                <a16:creationId xmlns:a16="http://schemas.microsoft.com/office/drawing/2014/main" id="{23151321-148B-41FC-BD96-33306A3A31D2}"/>
              </a:ext>
            </a:extLst>
          </p:cNvPr>
          <p:cNvSpPr>
            <a:spLocks noGrp="1"/>
          </p:cNvSpPr>
          <p:nvPr>
            <p:ph sz="half" idx="2"/>
          </p:nvPr>
        </p:nvSpPr>
        <p:spPr/>
        <p:txBody>
          <a:bodyPr vert="horz" lIns="91440" tIns="45720" rIns="91440" bIns="45720" rtlCol="0" anchor="t">
            <a:normAutofit/>
          </a:bodyPr>
          <a:lstStyle/>
          <a:p>
            <a:pPr marL="0" indent="0">
              <a:buNone/>
            </a:pPr>
            <a:r>
              <a:rPr lang="fi-FI" b="1" dirty="0">
                <a:cs typeface="Calibri"/>
              </a:rPr>
              <a:t>Hallinto:</a:t>
            </a:r>
            <a:endParaRPr lang="fi-FI" b="1"/>
          </a:p>
          <a:p>
            <a:r>
              <a:rPr lang="fi-FI" dirty="0">
                <a:cs typeface="Calibri"/>
              </a:rPr>
              <a:t>Vaikutteet </a:t>
            </a:r>
            <a:r>
              <a:rPr lang="fi-FI" i="1" dirty="0">
                <a:cs typeface="Calibri"/>
              </a:rPr>
              <a:t>Saksasta</a:t>
            </a:r>
          </a:p>
          <a:p>
            <a:pPr marL="0" indent="0">
              <a:buNone/>
            </a:pPr>
            <a:r>
              <a:rPr lang="fi-FI" dirty="0">
                <a:cs typeface="Calibri"/>
              </a:rPr>
              <a:t> 1. </a:t>
            </a:r>
            <a:r>
              <a:rPr lang="fi-FI" i="1" dirty="0">
                <a:cs typeface="Calibri"/>
              </a:rPr>
              <a:t>kanslia</a:t>
            </a:r>
            <a:r>
              <a:rPr lang="fi-FI" dirty="0">
                <a:cs typeface="Calibri"/>
              </a:rPr>
              <a:t> huolehti ulkopolitiikasta ja keskushallinnosta maakuntien kanssa </a:t>
            </a:r>
            <a:endParaRPr lang="fi-FI">
              <a:cs typeface="Calibri"/>
            </a:endParaRPr>
          </a:p>
          <a:p>
            <a:pPr marL="0" indent="0">
              <a:buNone/>
            </a:pPr>
            <a:r>
              <a:rPr lang="fi-FI" dirty="0">
                <a:cs typeface="Calibri"/>
              </a:rPr>
              <a:t>2. </a:t>
            </a:r>
            <a:r>
              <a:rPr lang="fi-FI" i="1" dirty="0">
                <a:cs typeface="Calibri"/>
              </a:rPr>
              <a:t>kamari</a:t>
            </a:r>
            <a:r>
              <a:rPr lang="fi-FI" dirty="0">
                <a:cs typeface="Calibri"/>
              </a:rPr>
              <a:t> huolehti veroista ja taloudesta</a:t>
            </a:r>
          </a:p>
          <a:p>
            <a:pPr marL="0" indent="0">
              <a:buNone/>
            </a:pPr>
            <a:r>
              <a:rPr lang="fi-FI" dirty="0">
                <a:cs typeface="Calibri"/>
              </a:rPr>
              <a:t>3. Suomessa 10 </a:t>
            </a:r>
            <a:r>
              <a:rPr lang="fi-FI" i="1" dirty="0">
                <a:cs typeface="Calibri"/>
              </a:rPr>
              <a:t>linnalääniä</a:t>
            </a:r>
            <a:r>
              <a:rPr lang="fi-FI" dirty="0">
                <a:cs typeface="Calibri"/>
              </a:rPr>
              <a:t>, joiden alla </a:t>
            </a:r>
            <a:r>
              <a:rPr lang="fi-FI" i="1" dirty="0">
                <a:cs typeface="Calibri"/>
              </a:rPr>
              <a:t>voutikuntia </a:t>
            </a:r>
            <a:r>
              <a:rPr lang="fi-FI" dirty="0">
                <a:cs typeface="Calibri"/>
              </a:rPr>
              <a:t>(voudit keräsivät useiden pitäjien verot, toimivat syyttäjinä käräjillä, väenotto armeijaan)</a:t>
            </a:r>
            <a:endParaRPr lang="fi-FI">
              <a:cs typeface="Calibri" panose="020F0502020204030204"/>
            </a:endParaRPr>
          </a:p>
        </p:txBody>
      </p:sp>
    </p:spTree>
    <p:extLst>
      <p:ext uri="{BB962C8B-B14F-4D97-AF65-F5344CB8AC3E}">
        <p14:creationId xmlns:p14="http://schemas.microsoft.com/office/powerpoint/2010/main" val="36473568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731C18-394A-47FD-A052-50342D5094EF}"/>
              </a:ext>
            </a:extLst>
          </p:cNvPr>
          <p:cNvSpPr>
            <a:spLocks noGrp="1"/>
          </p:cNvSpPr>
          <p:nvPr>
            <p:ph type="title"/>
          </p:nvPr>
        </p:nvSpPr>
        <p:spPr/>
        <p:txBody>
          <a:bodyPr>
            <a:normAutofit fontScale="90000"/>
          </a:bodyPr>
          <a:lstStyle/>
          <a:p>
            <a:r>
              <a:rPr lang="fi-FI" dirty="0">
                <a:ea typeface="+mj-lt"/>
                <a:cs typeface="+mj-lt"/>
              </a:rPr>
              <a:t>Kpl 8. Suomen asema valtakunnan itäosana Kustaa Vaasan kaudella (1523-1560) </a:t>
            </a:r>
          </a:p>
          <a:p>
            <a:endParaRPr lang="fi-FI" dirty="0">
              <a:cs typeface="Calibri Light"/>
            </a:endParaRPr>
          </a:p>
        </p:txBody>
      </p:sp>
      <p:sp>
        <p:nvSpPr>
          <p:cNvPr id="3" name="Tekstin paikkamerkki 2">
            <a:extLst>
              <a:ext uri="{FF2B5EF4-FFF2-40B4-BE49-F238E27FC236}">
                <a16:creationId xmlns:a16="http://schemas.microsoft.com/office/drawing/2014/main" id="{BF55B17E-93E6-42BE-A961-8385D1072044}"/>
              </a:ext>
            </a:extLst>
          </p:cNvPr>
          <p:cNvSpPr>
            <a:spLocks noGrp="1"/>
          </p:cNvSpPr>
          <p:nvPr>
            <p:ph type="body" sz="half" idx="1"/>
          </p:nvPr>
        </p:nvSpPr>
        <p:spPr/>
        <p:txBody>
          <a:bodyPr vert="horz" lIns="91440" tIns="45720" rIns="91440" bIns="45720" rtlCol="0" anchor="t">
            <a:normAutofit/>
          </a:bodyPr>
          <a:lstStyle/>
          <a:p>
            <a:pPr marL="0" indent="0">
              <a:buNone/>
            </a:pPr>
            <a:r>
              <a:rPr lang="fi-FI" b="1" dirty="0">
                <a:cs typeface="Calibri"/>
              </a:rPr>
              <a:t>Rangaistukset:</a:t>
            </a:r>
            <a:endParaRPr lang="fi-FI" b="1"/>
          </a:p>
          <a:p>
            <a:r>
              <a:rPr lang="fi-FI" dirty="0">
                <a:cs typeface="Calibri"/>
              </a:rPr>
              <a:t>Käräjät: 12 </a:t>
            </a:r>
            <a:r>
              <a:rPr lang="fi-FI" i="1" dirty="0">
                <a:cs typeface="Calibri"/>
              </a:rPr>
              <a:t>lautamiestä</a:t>
            </a:r>
            <a:r>
              <a:rPr lang="fi-FI" dirty="0">
                <a:cs typeface="Calibri"/>
              </a:rPr>
              <a:t> ja </a:t>
            </a:r>
            <a:r>
              <a:rPr lang="fi-FI" i="1" dirty="0">
                <a:cs typeface="Calibri"/>
              </a:rPr>
              <a:t>tuomari</a:t>
            </a:r>
            <a:r>
              <a:rPr lang="fi-FI" dirty="0">
                <a:cs typeface="Calibri"/>
              </a:rPr>
              <a:t> jakoivat oikeutta</a:t>
            </a:r>
          </a:p>
          <a:p>
            <a:r>
              <a:rPr lang="fi-FI" dirty="0">
                <a:cs typeface="Calibri"/>
              </a:rPr>
              <a:t>1500-luvulla ankarammat rangaistukset yleistyivät</a:t>
            </a:r>
          </a:p>
          <a:p>
            <a:r>
              <a:rPr lang="fi-FI" i="1" dirty="0">
                <a:cs typeface="Calibri"/>
              </a:rPr>
              <a:t>Kuolemanrangaistus</a:t>
            </a:r>
            <a:r>
              <a:rPr lang="fi-FI" dirty="0">
                <a:cs typeface="Calibri"/>
              </a:rPr>
              <a:t>: esim. murha, raiskaus, koron kiskonta, huoruus</a:t>
            </a:r>
          </a:p>
          <a:p>
            <a:r>
              <a:rPr lang="fi-FI" i="1" dirty="0">
                <a:cs typeface="Calibri"/>
              </a:rPr>
              <a:t>Sakot ja vahingonkorvaukset: </a:t>
            </a:r>
            <a:r>
              <a:rPr lang="fi-FI" dirty="0">
                <a:cs typeface="Calibri"/>
              </a:rPr>
              <a:t>yleisin rangaistus</a:t>
            </a:r>
          </a:p>
          <a:p>
            <a:r>
              <a:rPr lang="fi-FI" i="1" dirty="0">
                <a:cs typeface="Calibri"/>
              </a:rPr>
              <a:t>Häpeärangaistus</a:t>
            </a:r>
            <a:r>
              <a:rPr lang="fi-FI" dirty="0">
                <a:cs typeface="Calibri"/>
              </a:rPr>
              <a:t> ja </a:t>
            </a:r>
            <a:r>
              <a:rPr lang="fi-FI" i="1" dirty="0">
                <a:cs typeface="Calibri"/>
              </a:rPr>
              <a:t>julkinen ripitys (kirkon rangaistukset)</a:t>
            </a:r>
          </a:p>
        </p:txBody>
      </p:sp>
      <p:sp>
        <p:nvSpPr>
          <p:cNvPr id="4" name="Sisällön paikkamerkki 3">
            <a:extLst>
              <a:ext uri="{FF2B5EF4-FFF2-40B4-BE49-F238E27FC236}">
                <a16:creationId xmlns:a16="http://schemas.microsoft.com/office/drawing/2014/main" id="{71627B0B-9257-4AC9-8403-E12734130A7A}"/>
              </a:ext>
            </a:extLst>
          </p:cNvPr>
          <p:cNvSpPr>
            <a:spLocks noGrp="1"/>
          </p:cNvSpPr>
          <p:nvPr>
            <p:ph sz="half" idx="2"/>
          </p:nvPr>
        </p:nvSpPr>
        <p:spPr/>
        <p:txBody>
          <a:bodyPr vert="horz" lIns="91440" tIns="45720" rIns="91440" bIns="45720" rtlCol="0" anchor="t">
            <a:normAutofit/>
          </a:bodyPr>
          <a:lstStyle/>
          <a:p>
            <a:pPr marL="0" indent="0">
              <a:buNone/>
            </a:pPr>
            <a:r>
              <a:rPr lang="fi-FI" b="1" dirty="0">
                <a:cs typeface="Calibri"/>
              </a:rPr>
              <a:t>Verotus:</a:t>
            </a:r>
            <a:endParaRPr lang="fi-FI">
              <a:cs typeface="Calibri" panose="020F0502020204030204"/>
            </a:endParaRPr>
          </a:p>
          <a:p>
            <a:r>
              <a:rPr lang="fi-FI" i="1" dirty="0">
                <a:cs typeface="Calibri"/>
              </a:rPr>
              <a:t>Maakirjat</a:t>
            </a:r>
            <a:r>
              <a:rPr lang="fi-FI" dirty="0">
                <a:cs typeface="Calibri"/>
              </a:rPr>
              <a:t>, joissa luettelo maatiloista ja niiden veroista</a:t>
            </a:r>
          </a:p>
          <a:p>
            <a:r>
              <a:rPr lang="fi-FI" dirty="0">
                <a:cs typeface="Calibri"/>
              </a:rPr>
              <a:t>Veroja maksoivat </a:t>
            </a:r>
            <a:r>
              <a:rPr lang="fi-FI" i="1" dirty="0">
                <a:cs typeface="Calibri"/>
              </a:rPr>
              <a:t>talonpojat</a:t>
            </a:r>
            <a:r>
              <a:rPr lang="fi-FI" dirty="0">
                <a:cs typeface="Calibri"/>
              </a:rPr>
              <a:t> ja </a:t>
            </a:r>
            <a:r>
              <a:rPr lang="fi-FI" i="1" dirty="0">
                <a:cs typeface="Calibri"/>
              </a:rPr>
              <a:t>porvaristo</a:t>
            </a:r>
            <a:endParaRPr lang="fi-FI" i="1">
              <a:cs typeface="Calibri"/>
            </a:endParaRPr>
          </a:p>
          <a:p>
            <a:r>
              <a:rPr lang="fi-FI" i="1" dirty="0">
                <a:cs typeface="Calibri"/>
              </a:rPr>
              <a:t>Verot luontaistuotteina</a:t>
            </a:r>
            <a:r>
              <a:rPr lang="fi-FI" dirty="0">
                <a:cs typeface="Calibri"/>
              </a:rPr>
              <a:t>: vilja, kala, voi</a:t>
            </a:r>
          </a:p>
          <a:p>
            <a:r>
              <a:rPr lang="fi-FI" dirty="0">
                <a:cs typeface="Calibri"/>
              </a:rPr>
              <a:t>Verot käytettiin </a:t>
            </a:r>
            <a:r>
              <a:rPr lang="fi-FI" i="1" dirty="0">
                <a:cs typeface="Calibri"/>
              </a:rPr>
              <a:t>kruunun ja linnojen ja kartanoiden ylläpitoon</a:t>
            </a:r>
            <a:r>
              <a:rPr lang="fi-FI" dirty="0">
                <a:cs typeface="Calibri"/>
              </a:rPr>
              <a:t>, </a:t>
            </a:r>
            <a:r>
              <a:rPr lang="fi-FI" i="1" dirty="0">
                <a:cs typeface="Calibri"/>
              </a:rPr>
              <a:t>virkamiesten palkkoihin ja kestitykseen </a:t>
            </a:r>
            <a:r>
              <a:rPr lang="fi-FI" dirty="0">
                <a:cs typeface="Calibri"/>
              </a:rPr>
              <a:t>sekä erityisesti </a:t>
            </a:r>
            <a:r>
              <a:rPr lang="fi-FI" i="1" dirty="0">
                <a:cs typeface="Calibri"/>
              </a:rPr>
              <a:t>sodankäyntiin</a:t>
            </a:r>
          </a:p>
        </p:txBody>
      </p:sp>
    </p:spTree>
    <p:extLst>
      <p:ext uri="{BB962C8B-B14F-4D97-AF65-F5344CB8AC3E}">
        <p14:creationId xmlns:p14="http://schemas.microsoft.com/office/powerpoint/2010/main" val="234315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tsikko 1">
            <a:extLst>
              <a:ext uri="{FF2B5EF4-FFF2-40B4-BE49-F238E27FC236}">
                <a16:creationId xmlns:a16="http://schemas.microsoft.com/office/drawing/2014/main" id="{58C35418-C4B1-4644-9B8B-CF6B1645D1AE}"/>
              </a:ext>
            </a:extLst>
          </p:cNvPr>
          <p:cNvSpPr>
            <a:spLocks noGrp="1"/>
          </p:cNvSpPr>
          <p:nvPr>
            <p:ph type="title"/>
          </p:nvPr>
        </p:nvSpPr>
        <p:spPr/>
        <p:txBody>
          <a:bodyPr/>
          <a:lstStyle/>
          <a:p>
            <a:r>
              <a:rPr lang="fi-FI" altLang="fi-FI"/>
              <a:t>Ruotsi v. 1219</a:t>
            </a:r>
          </a:p>
        </p:txBody>
      </p:sp>
      <p:pic>
        <p:nvPicPr>
          <p:cNvPr id="9219" name="Sisällön paikkamerkki 3">
            <a:extLst>
              <a:ext uri="{FF2B5EF4-FFF2-40B4-BE49-F238E27FC236}">
                <a16:creationId xmlns:a16="http://schemas.microsoft.com/office/drawing/2014/main" id="{FCB78338-00FF-354C-9606-6331F149ABC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8988" y="1557338"/>
            <a:ext cx="4494212" cy="5184775"/>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5DE581-D32D-4A66-83AB-7BE05DBCB4CC}"/>
              </a:ext>
            </a:extLst>
          </p:cNvPr>
          <p:cNvSpPr>
            <a:spLocks noGrp="1"/>
          </p:cNvSpPr>
          <p:nvPr>
            <p:ph type="title"/>
          </p:nvPr>
        </p:nvSpPr>
        <p:spPr>
          <a:xfrm>
            <a:off x="457200" y="965735"/>
            <a:ext cx="7543800" cy="451903"/>
          </a:xfrm>
        </p:spPr>
        <p:txBody>
          <a:bodyPr>
            <a:normAutofit fontScale="90000"/>
          </a:bodyPr>
          <a:lstStyle/>
          <a:p>
            <a:r>
              <a:rPr lang="fi-FI" dirty="0">
                <a:ea typeface="+mj-lt"/>
                <a:cs typeface="+mj-lt"/>
              </a:rPr>
              <a:t>Kpl 8. Suomen asema valtakunnan itäosana Kustaa Vaasan kaudella (1523-1560) </a:t>
            </a:r>
            <a:endParaRPr lang="en-US" dirty="0">
              <a:ea typeface="+mj-lt"/>
              <a:cs typeface="+mj-lt"/>
            </a:endParaRPr>
          </a:p>
          <a:p>
            <a:endParaRPr lang="fi-FI" dirty="0">
              <a:ea typeface="+mj-lt"/>
              <a:cs typeface="+mj-lt"/>
            </a:endParaRPr>
          </a:p>
          <a:p>
            <a:endParaRPr lang="fi-FI" dirty="0">
              <a:cs typeface="Calibri Light"/>
            </a:endParaRPr>
          </a:p>
        </p:txBody>
      </p:sp>
      <p:sp>
        <p:nvSpPr>
          <p:cNvPr id="3" name="Tekstin paikkamerkki 2">
            <a:extLst>
              <a:ext uri="{FF2B5EF4-FFF2-40B4-BE49-F238E27FC236}">
                <a16:creationId xmlns:a16="http://schemas.microsoft.com/office/drawing/2014/main" id="{315CBBE8-AB1E-4CE3-90D2-0EAFDE6F0997}"/>
              </a:ext>
            </a:extLst>
          </p:cNvPr>
          <p:cNvSpPr>
            <a:spLocks noGrp="1"/>
          </p:cNvSpPr>
          <p:nvPr>
            <p:ph type="body" sz="half" idx="1"/>
          </p:nvPr>
        </p:nvSpPr>
        <p:spPr>
          <a:xfrm>
            <a:off x="286056" y="1719263"/>
            <a:ext cx="4209744" cy="4839522"/>
          </a:xfrm>
        </p:spPr>
        <p:txBody>
          <a:bodyPr vert="horz" lIns="91440" tIns="45720" rIns="91440" bIns="45720" rtlCol="0" anchor="t">
            <a:normAutofit fontScale="92500" lnSpcReduction="10000"/>
          </a:bodyPr>
          <a:lstStyle/>
          <a:p>
            <a:pPr marL="0" indent="0">
              <a:buNone/>
            </a:pPr>
            <a:r>
              <a:rPr lang="fi-FI" b="1" dirty="0">
                <a:cs typeface="Calibri"/>
              </a:rPr>
              <a:t>Uudisasutus:</a:t>
            </a:r>
            <a:endParaRPr lang="fi-FI" b="1"/>
          </a:p>
          <a:p>
            <a:r>
              <a:rPr lang="fi-FI" dirty="0">
                <a:cs typeface="Calibri"/>
              </a:rPr>
              <a:t>Suomalaiset asuivat </a:t>
            </a:r>
            <a:r>
              <a:rPr lang="fi-FI" i="1" dirty="0">
                <a:cs typeface="Calibri"/>
              </a:rPr>
              <a:t>rannikolla</a:t>
            </a:r>
            <a:r>
              <a:rPr lang="fi-FI" dirty="0">
                <a:cs typeface="Calibri"/>
              </a:rPr>
              <a:t> (varsinkin Lounais-Suomi), </a:t>
            </a:r>
            <a:r>
              <a:rPr lang="fi-FI" i="1" dirty="0">
                <a:cs typeface="Calibri"/>
              </a:rPr>
              <a:t>Hämeessä, Savossa ja Karjalassa</a:t>
            </a:r>
          </a:p>
          <a:p>
            <a:r>
              <a:rPr lang="fi-FI" dirty="0">
                <a:cs typeface="Calibri"/>
              </a:rPr>
              <a:t>Väkiluku n. </a:t>
            </a:r>
            <a:r>
              <a:rPr lang="fi-FI" i="1" dirty="0">
                <a:cs typeface="Calibri"/>
              </a:rPr>
              <a:t>300 000</a:t>
            </a:r>
          </a:p>
          <a:p>
            <a:r>
              <a:rPr lang="fi-FI" dirty="0">
                <a:cs typeface="Calibri"/>
              </a:rPr>
              <a:t>Kustaa Vaasa määräsi </a:t>
            </a:r>
            <a:r>
              <a:rPr lang="fi-FI" i="1" dirty="0">
                <a:cs typeface="Calibri"/>
              </a:rPr>
              <a:t>asumattomat erämaat omistukseensa ja veronalaisiksi</a:t>
            </a:r>
          </a:p>
          <a:p>
            <a:r>
              <a:rPr lang="fi-FI" dirty="0">
                <a:cs typeface="Calibri"/>
              </a:rPr>
              <a:t>Kuningas kannusti muuttamaan erämaihin ja lupasi </a:t>
            </a:r>
            <a:r>
              <a:rPr lang="fi-FI" i="1" dirty="0">
                <a:cs typeface="Calibri"/>
              </a:rPr>
              <a:t>3 vuoden verovapauden</a:t>
            </a:r>
          </a:p>
          <a:p>
            <a:r>
              <a:rPr lang="fi-FI" dirty="0">
                <a:cs typeface="Calibri"/>
              </a:rPr>
              <a:t>Asutus laajeni kohti pohjoista: </a:t>
            </a:r>
            <a:r>
              <a:rPr lang="fi-FI" i="1" dirty="0">
                <a:cs typeface="Calibri"/>
              </a:rPr>
              <a:t>Keski-Suomi, Kainuu, Pohjois-Pohjanmaa ja Lappi</a:t>
            </a:r>
          </a:p>
          <a:p>
            <a:r>
              <a:rPr lang="fi-FI" dirty="0">
                <a:cs typeface="Calibri"/>
              </a:rPr>
              <a:t>Levottomuudet ja sota (</a:t>
            </a:r>
            <a:r>
              <a:rPr lang="fi-FI" b="1" dirty="0">
                <a:cs typeface="Calibri"/>
              </a:rPr>
              <a:t>Kustaa Vaasan Venäjän sota 1555-1557</a:t>
            </a:r>
            <a:r>
              <a:rPr lang="fi-FI" dirty="0">
                <a:cs typeface="Calibri"/>
              </a:rPr>
              <a:t>) Venäjän kanssa uudisasutuksen takia</a:t>
            </a:r>
          </a:p>
        </p:txBody>
      </p:sp>
      <p:sp>
        <p:nvSpPr>
          <p:cNvPr id="4" name="Sisällön paikkamerkki 3">
            <a:extLst>
              <a:ext uri="{FF2B5EF4-FFF2-40B4-BE49-F238E27FC236}">
                <a16:creationId xmlns:a16="http://schemas.microsoft.com/office/drawing/2014/main" id="{CE12FC64-CBA1-43A8-A63A-1B00E112E06E}"/>
              </a:ext>
            </a:extLst>
          </p:cNvPr>
          <p:cNvSpPr>
            <a:spLocks noGrp="1"/>
          </p:cNvSpPr>
          <p:nvPr>
            <p:ph sz="half" idx="2"/>
          </p:nvPr>
        </p:nvSpPr>
        <p:spPr>
          <a:xfrm>
            <a:off x="4648200" y="1707039"/>
            <a:ext cx="4283091" cy="4973992"/>
          </a:xfrm>
        </p:spPr>
        <p:txBody>
          <a:bodyPr vert="horz" lIns="91440" tIns="45720" rIns="91440" bIns="45720" rtlCol="0" anchor="t">
            <a:normAutofit fontScale="92500" lnSpcReduction="10000"/>
          </a:bodyPr>
          <a:lstStyle/>
          <a:p>
            <a:pPr marL="0" indent="0">
              <a:buNone/>
            </a:pPr>
            <a:r>
              <a:rPr lang="fi-FI" b="1" dirty="0">
                <a:cs typeface="Calibri"/>
              </a:rPr>
              <a:t>Talous:</a:t>
            </a:r>
            <a:endParaRPr lang="fi-FI" b="1"/>
          </a:p>
          <a:p>
            <a:r>
              <a:rPr lang="fi-FI" i="1" dirty="0">
                <a:cs typeface="Calibri"/>
              </a:rPr>
              <a:t>Helsingin</a:t>
            </a:r>
            <a:r>
              <a:rPr lang="fi-FI" dirty="0">
                <a:cs typeface="Calibri"/>
              </a:rPr>
              <a:t> perustaminen 1550 Tallinnan kilpailijaksi, Helsinki jäi pieneksi ja sinne oli vaikea purjehtia</a:t>
            </a:r>
            <a:endParaRPr lang="fi-FI">
              <a:cs typeface="Calibri"/>
            </a:endParaRPr>
          </a:p>
          <a:p>
            <a:r>
              <a:rPr lang="fi-FI" i="1" dirty="0">
                <a:cs typeface="Calibri"/>
              </a:rPr>
              <a:t>Ruotsi solmi kauppayhteyksiä Hollantiin ja Englantiin</a:t>
            </a:r>
          </a:p>
          <a:p>
            <a:r>
              <a:rPr lang="fi-FI" dirty="0">
                <a:cs typeface="Calibri"/>
              </a:rPr>
              <a:t>Suomesta vietiin </a:t>
            </a:r>
            <a:r>
              <a:rPr lang="fi-FI" i="1" dirty="0">
                <a:cs typeface="Calibri"/>
              </a:rPr>
              <a:t>voita, hylkeenrasvaa ja talia, turkiksia ja vuotia</a:t>
            </a:r>
            <a:r>
              <a:rPr lang="fi-FI" dirty="0">
                <a:cs typeface="Calibri"/>
              </a:rPr>
              <a:t> sekä </a:t>
            </a:r>
            <a:r>
              <a:rPr lang="fi-FI" i="1" dirty="0">
                <a:cs typeface="Calibri"/>
              </a:rPr>
              <a:t>kalaa, puuta, rautaa</a:t>
            </a:r>
          </a:p>
          <a:p>
            <a:r>
              <a:rPr lang="fi-FI" dirty="0">
                <a:cs typeface="Calibri"/>
              </a:rPr>
              <a:t>Tuontituotteina </a:t>
            </a:r>
            <a:r>
              <a:rPr lang="fi-FI" i="1" dirty="0">
                <a:cs typeface="Calibri"/>
              </a:rPr>
              <a:t>suola, kankaat, juomat ja humala</a:t>
            </a:r>
          </a:p>
          <a:p>
            <a:r>
              <a:rPr lang="fi-FI" dirty="0">
                <a:cs typeface="Calibri"/>
              </a:rPr>
              <a:t>Kustaa Vaasa aloitti </a:t>
            </a:r>
            <a:r>
              <a:rPr lang="fi-FI" i="1" dirty="0">
                <a:cs typeface="Calibri"/>
              </a:rPr>
              <a:t>kaivosteollisuuden </a:t>
            </a:r>
            <a:r>
              <a:rPr lang="fi-FI" dirty="0">
                <a:cs typeface="Calibri"/>
              </a:rPr>
              <a:t>("Ruotsin vuoriteollisuus"): </a:t>
            </a:r>
            <a:r>
              <a:rPr lang="fi-FI" i="1" dirty="0">
                <a:cs typeface="Calibri"/>
              </a:rPr>
              <a:t>raudan, kuparin ja hopean tuotanto</a:t>
            </a:r>
          </a:p>
        </p:txBody>
      </p:sp>
    </p:spTree>
    <p:extLst>
      <p:ext uri="{BB962C8B-B14F-4D97-AF65-F5344CB8AC3E}">
        <p14:creationId xmlns:p14="http://schemas.microsoft.com/office/powerpoint/2010/main" val="1993956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98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kartta&#10;&#10;Kuvaus luotu automaattisesti">
            <a:extLst>
              <a:ext uri="{FF2B5EF4-FFF2-40B4-BE49-F238E27FC236}">
                <a16:creationId xmlns:a16="http://schemas.microsoft.com/office/drawing/2014/main" id="{C45C7A8E-B33F-4812-A232-59AAEF0774DC}"/>
              </a:ext>
            </a:extLst>
          </p:cNvPr>
          <p:cNvPicPr>
            <a:picLocks noGrp="1" noChangeAspect="1"/>
          </p:cNvPicPr>
          <p:nvPr>
            <p:ph idx="1"/>
          </p:nvPr>
        </p:nvPicPr>
        <p:blipFill>
          <a:blip r:embed="rId2"/>
          <a:stretch>
            <a:fillRect/>
          </a:stretch>
        </p:blipFill>
        <p:spPr>
          <a:xfrm>
            <a:off x="2879788" y="643467"/>
            <a:ext cx="3384422" cy="5571066"/>
          </a:xfrm>
          <a:prstGeom prst="rect">
            <a:avLst/>
          </a:prstGeom>
        </p:spPr>
      </p:pic>
    </p:spTree>
    <p:extLst>
      <p:ext uri="{BB962C8B-B14F-4D97-AF65-F5344CB8AC3E}">
        <p14:creationId xmlns:p14="http://schemas.microsoft.com/office/powerpoint/2010/main" val="3138938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Otsikko 1">
            <a:extLst>
              <a:ext uri="{FF2B5EF4-FFF2-40B4-BE49-F238E27FC236}">
                <a16:creationId xmlns:a16="http://schemas.microsoft.com/office/drawing/2014/main" id="{000053FE-DB51-7046-8A43-795D54044341}"/>
              </a:ext>
            </a:extLst>
          </p:cNvPr>
          <p:cNvSpPr>
            <a:spLocks noGrp="1"/>
          </p:cNvSpPr>
          <p:nvPr>
            <p:ph type="title"/>
          </p:nvPr>
        </p:nvSpPr>
        <p:spPr>
          <a:xfrm>
            <a:off x="259516" y="146508"/>
            <a:ext cx="3221358" cy="1676603"/>
          </a:xfrm>
        </p:spPr>
        <p:txBody>
          <a:bodyPr vert="horz" lIns="91440" tIns="45720" rIns="91440" bIns="45720" rtlCol="0" anchor="ctr">
            <a:normAutofit/>
          </a:bodyPr>
          <a:lstStyle/>
          <a:p>
            <a:pPr defTabSz="914400"/>
            <a:r>
              <a:rPr lang="en-US" altLang="fi-FI" sz="4400" dirty="0" err="1"/>
              <a:t>Kpl</a:t>
            </a:r>
            <a:r>
              <a:rPr lang="en-US" altLang="fi-FI" sz="4400" dirty="0"/>
              <a:t> 9:Veljesriidat</a:t>
            </a:r>
          </a:p>
        </p:txBody>
      </p:sp>
      <p:sp>
        <p:nvSpPr>
          <p:cNvPr id="53251" name="Tekstin paikkamerkki 2">
            <a:extLst>
              <a:ext uri="{FF2B5EF4-FFF2-40B4-BE49-F238E27FC236}">
                <a16:creationId xmlns:a16="http://schemas.microsoft.com/office/drawing/2014/main" id="{E95630D0-8EBD-7148-8834-5AB074B9EAB3}"/>
              </a:ext>
            </a:extLst>
          </p:cNvPr>
          <p:cNvSpPr>
            <a:spLocks noGrp="1"/>
          </p:cNvSpPr>
          <p:nvPr>
            <p:ph type="body" sz="half" idx="1"/>
          </p:nvPr>
        </p:nvSpPr>
        <p:spPr>
          <a:xfrm>
            <a:off x="254431" y="1925038"/>
            <a:ext cx="2970866" cy="4726640"/>
          </a:xfrm>
        </p:spPr>
        <p:txBody>
          <a:bodyPr vert="horz" lIns="91440" tIns="45720" rIns="91440" bIns="45720" rtlCol="0" anchor="t">
            <a:normAutofit fontScale="92500" lnSpcReduction="20000"/>
          </a:bodyPr>
          <a:lstStyle/>
          <a:p>
            <a:pPr indent="-228600" defTabSz="914400"/>
            <a:r>
              <a:rPr lang="en-US" altLang="fi-FI" sz="2400" dirty="0"/>
              <a:t>Kustaa Vaasa </a:t>
            </a:r>
            <a:r>
              <a:rPr lang="en-US" altLang="fi-FI" sz="2400" err="1"/>
              <a:t>kuoli</a:t>
            </a:r>
            <a:r>
              <a:rPr lang="en-US" altLang="fi-FI" sz="2400" dirty="0"/>
              <a:t> 1560</a:t>
            </a:r>
          </a:p>
          <a:p>
            <a:pPr indent="-228600" defTabSz="914400"/>
            <a:r>
              <a:rPr lang="en-US" altLang="fi-FI" sz="2400" dirty="0">
                <a:sym typeface="Wingdings" pitchFamily="2" charset="2"/>
              </a:rPr>
              <a:t> </a:t>
            </a:r>
            <a:r>
              <a:rPr lang="en-US" altLang="fi-FI" sz="2400" dirty="0" err="1">
                <a:sym typeface="Wingdings" pitchFamily="2" charset="2"/>
              </a:rPr>
              <a:t>vanhin</a:t>
            </a:r>
            <a:r>
              <a:rPr lang="en-US" altLang="fi-FI" sz="2400" dirty="0">
                <a:sym typeface="Wingdings" pitchFamily="2" charset="2"/>
              </a:rPr>
              <a:t> </a:t>
            </a:r>
            <a:r>
              <a:rPr lang="en-US" altLang="fi-FI" sz="2400" dirty="0" err="1">
                <a:sym typeface="Wingdings" pitchFamily="2" charset="2"/>
              </a:rPr>
              <a:t>poika</a:t>
            </a:r>
            <a:r>
              <a:rPr lang="en-US" altLang="fi-FI" sz="2400" dirty="0">
                <a:sym typeface="Wingdings" pitchFamily="2" charset="2"/>
              </a:rPr>
              <a:t> </a:t>
            </a:r>
            <a:r>
              <a:rPr lang="en-US" altLang="fi-FI" sz="2400" b="1" dirty="0">
                <a:sym typeface="Wingdings" pitchFamily="2" charset="2"/>
              </a:rPr>
              <a:t>Eerik XIV </a:t>
            </a:r>
            <a:r>
              <a:rPr lang="en-US" altLang="fi-FI" sz="2400" dirty="0" err="1">
                <a:sym typeface="Wingdings" pitchFamily="2" charset="2"/>
              </a:rPr>
              <a:t>valtaan</a:t>
            </a:r>
            <a:endParaRPr lang="en-US" altLang="fi-FI" sz="2400" dirty="0">
              <a:sym typeface="Wingdings" pitchFamily="2" charset="2"/>
            </a:endParaRPr>
          </a:p>
          <a:p>
            <a:pPr indent="-228600" defTabSz="914400"/>
            <a:r>
              <a:rPr lang="en-US" altLang="fi-FI" sz="2400" err="1">
                <a:sym typeface="Wingdings" pitchFamily="2" charset="2"/>
              </a:rPr>
              <a:t>Kiistat</a:t>
            </a:r>
            <a:r>
              <a:rPr lang="en-US" altLang="fi-FI" sz="2400" dirty="0">
                <a:sym typeface="Wingdings" pitchFamily="2" charset="2"/>
              </a:rPr>
              <a:t> </a:t>
            </a:r>
            <a:r>
              <a:rPr lang="en-US" altLang="fi-FI" sz="2400" err="1">
                <a:sym typeface="Wingdings" pitchFamily="2" charset="2"/>
              </a:rPr>
              <a:t>veljen</a:t>
            </a:r>
            <a:r>
              <a:rPr lang="en-US" altLang="fi-FI" sz="2400" dirty="0">
                <a:sym typeface="Wingdings" pitchFamily="2" charset="2"/>
              </a:rPr>
              <a:t>, </a:t>
            </a:r>
            <a:r>
              <a:rPr lang="en-US" altLang="fi-FI" sz="2400" b="1" dirty="0">
                <a:sym typeface="Wingdings" pitchFamily="2" charset="2"/>
              </a:rPr>
              <a:t>Juhana</a:t>
            </a:r>
            <a:r>
              <a:rPr lang="en-US" altLang="fi-FI" sz="2400" dirty="0">
                <a:sym typeface="Wingdings" pitchFamily="2" charset="2"/>
              </a:rPr>
              <a:t>-</a:t>
            </a:r>
            <a:r>
              <a:rPr lang="en-US" altLang="fi-FI" sz="2400" err="1">
                <a:sym typeface="Wingdings" pitchFamily="2" charset="2"/>
              </a:rPr>
              <a:t>herttuan</a:t>
            </a:r>
            <a:r>
              <a:rPr lang="en-US" altLang="fi-FI" sz="2400" dirty="0">
                <a:sym typeface="Wingdings" pitchFamily="2" charset="2"/>
              </a:rPr>
              <a:t> </a:t>
            </a:r>
            <a:r>
              <a:rPr lang="en-US" altLang="fi-FI" sz="2400" err="1">
                <a:sym typeface="Wingdings" pitchFamily="2" charset="2"/>
              </a:rPr>
              <a:t>kanssa</a:t>
            </a:r>
            <a:r>
              <a:rPr lang="en-US" altLang="fi-FI" sz="2400" dirty="0">
                <a:sym typeface="Wingdings" pitchFamily="2" charset="2"/>
              </a:rPr>
              <a:t>: </a:t>
            </a:r>
            <a:r>
              <a:rPr lang="en-US" altLang="fi-FI" sz="2400" i="1" err="1">
                <a:sym typeface="Wingdings" pitchFamily="2" charset="2"/>
              </a:rPr>
              <a:t>uskonnolliset</a:t>
            </a:r>
            <a:r>
              <a:rPr lang="en-US" altLang="fi-FI" sz="2400" i="1" dirty="0">
                <a:sym typeface="Wingdings" pitchFamily="2" charset="2"/>
              </a:rPr>
              <a:t> </a:t>
            </a:r>
            <a:r>
              <a:rPr lang="en-US" altLang="fi-FI" sz="2400" i="1" err="1">
                <a:sym typeface="Wingdings" pitchFamily="2" charset="2"/>
              </a:rPr>
              <a:t>erot</a:t>
            </a:r>
            <a:r>
              <a:rPr lang="en-US" altLang="fi-FI" sz="2400" i="1" dirty="0">
                <a:sym typeface="Wingdings" pitchFamily="2" charset="2"/>
              </a:rPr>
              <a:t> ja </a:t>
            </a:r>
            <a:r>
              <a:rPr lang="en-US" altLang="fi-FI" sz="2400" i="1" err="1">
                <a:sym typeface="Wingdings" pitchFamily="2" charset="2"/>
              </a:rPr>
              <a:t>suhteet</a:t>
            </a:r>
            <a:r>
              <a:rPr lang="en-US" altLang="fi-FI" sz="2400" i="1" dirty="0">
                <a:sym typeface="Wingdings" pitchFamily="2" charset="2"/>
              </a:rPr>
              <a:t> </a:t>
            </a:r>
            <a:r>
              <a:rPr lang="en-US" altLang="fi-FI" sz="2400" i="1" err="1">
                <a:sym typeface="Wingdings" pitchFamily="2" charset="2"/>
              </a:rPr>
              <a:t>Puolaan</a:t>
            </a:r>
            <a:endParaRPr lang="en-US" altLang="fi-FI" sz="2400" i="1">
              <a:cs typeface="Calibri"/>
            </a:endParaRPr>
          </a:p>
          <a:p>
            <a:pPr indent="-228600" defTabSz="914400"/>
            <a:r>
              <a:rPr lang="en-US" altLang="fi-FI" sz="2400" dirty="0">
                <a:cs typeface="Calibri" panose="020F0502020204030204"/>
              </a:rPr>
              <a:t>Juhana </a:t>
            </a:r>
            <a:r>
              <a:rPr lang="en-US" altLang="fi-FI" sz="2400" i="1" dirty="0" err="1">
                <a:cs typeface="Calibri" panose="020F0502020204030204"/>
              </a:rPr>
              <a:t>vangittiin</a:t>
            </a:r>
            <a:r>
              <a:rPr lang="en-US" altLang="fi-FI" sz="2400" dirty="0">
                <a:cs typeface="Calibri" panose="020F0502020204030204"/>
              </a:rPr>
              <a:t> </a:t>
            </a:r>
            <a:r>
              <a:rPr lang="en-US" altLang="fi-FI" sz="2400" dirty="0" err="1">
                <a:cs typeface="Calibri" panose="020F0502020204030204"/>
              </a:rPr>
              <a:t>aluksi</a:t>
            </a:r>
            <a:r>
              <a:rPr lang="en-US" altLang="fi-FI" sz="2400" dirty="0">
                <a:cs typeface="Calibri" panose="020F0502020204030204"/>
              </a:rPr>
              <a:t> </a:t>
            </a:r>
            <a:r>
              <a:rPr lang="en-US" altLang="fi-FI" sz="2400" dirty="0" err="1">
                <a:cs typeface="Calibri" panose="020F0502020204030204"/>
              </a:rPr>
              <a:t>mutta</a:t>
            </a:r>
            <a:r>
              <a:rPr lang="en-US" altLang="fi-FI" sz="2400" dirty="0">
                <a:cs typeface="Calibri" panose="020F0502020204030204"/>
              </a:rPr>
              <a:t> </a:t>
            </a:r>
            <a:r>
              <a:rPr lang="en-US" altLang="fi-FI" sz="2400" dirty="0" err="1">
                <a:cs typeface="Calibri" panose="020F0502020204030204"/>
              </a:rPr>
              <a:t>vapautettiin</a:t>
            </a:r>
            <a:r>
              <a:rPr lang="en-US" altLang="fi-FI" sz="2400" i="1" dirty="0">
                <a:cs typeface="Calibri" panose="020F0502020204030204"/>
              </a:rPr>
              <a:t> </a:t>
            </a:r>
            <a:r>
              <a:rPr lang="en-US" altLang="fi-FI" sz="2400" i="1" dirty="0" err="1">
                <a:cs typeface="Calibri" panose="020F0502020204030204"/>
              </a:rPr>
              <a:t>aatelin</a:t>
            </a:r>
            <a:r>
              <a:rPr lang="en-US" altLang="fi-FI" sz="2400" dirty="0">
                <a:cs typeface="Calibri" panose="020F0502020204030204"/>
              </a:rPr>
              <a:t> </a:t>
            </a:r>
            <a:r>
              <a:rPr lang="en-US" altLang="fi-FI" sz="2400" dirty="0" err="1">
                <a:cs typeface="Calibri" panose="020F0502020204030204"/>
              </a:rPr>
              <a:t>tuella</a:t>
            </a:r>
          </a:p>
          <a:p>
            <a:pPr indent="-228600" defTabSz="914400"/>
            <a:r>
              <a:rPr lang="en-US" altLang="fi-FI" sz="2400" dirty="0" err="1">
                <a:cs typeface="Calibri" panose="020F0502020204030204"/>
              </a:rPr>
              <a:t>Lopulta</a:t>
            </a:r>
            <a:r>
              <a:rPr lang="en-US" altLang="fi-FI" sz="2400" dirty="0">
                <a:cs typeface="Calibri" panose="020F0502020204030204"/>
              </a:rPr>
              <a:t> Eerik </a:t>
            </a:r>
            <a:r>
              <a:rPr lang="en-US" altLang="fi-FI" sz="2400" dirty="0" err="1">
                <a:cs typeface="Calibri" panose="020F0502020204030204"/>
              </a:rPr>
              <a:t>vankilaan</a:t>
            </a:r>
            <a:r>
              <a:rPr lang="en-US" altLang="fi-FI" sz="2400" dirty="0">
                <a:cs typeface="Calibri" panose="020F0502020204030204"/>
              </a:rPr>
              <a:t> ja </a:t>
            </a:r>
            <a:r>
              <a:rPr lang="en-US" altLang="fi-FI" sz="2400" i="1" dirty="0" err="1">
                <a:cs typeface="Calibri" panose="020F0502020204030204"/>
              </a:rPr>
              <a:t>Juhanasta</a:t>
            </a:r>
            <a:r>
              <a:rPr lang="en-US" altLang="fi-FI" sz="2400" i="1" dirty="0">
                <a:cs typeface="Calibri" panose="020F0502020204030204"/>
              </a:rPr>
              <a:t> </a:t>
            </a:r>
            <a:r>
              <a:rPr lang="en-US" altLang="fi-FI" sz="2400" i="1" dirty="0" err="1">
                <a:cs typeface="Calibri" panose="020F0502020204030204"/>
              </a:rPr>
              <a:t>kuningas</a:t>
            </a:r>
            <a:r>
              <a:rPr lang="en-US" altLang="fi-FI" sz="2400" i="1" dirty="0">
                <a:cs typeface="Calibri" panose="020F0502020204030204"/>
              </a:rPr>
              <a:t> 1568 </a:t>
            </a:r>
            <a:r>
              <a:rPr lang="en-US" altLang="fi-FI" sz="2400" dirty="0">
                <a:cs typeface="Calibri" panose="020F0502020204030204"/>
              </a:rPr>
              <a:t>--&gt; </a:t>
            </a:r>
            <a:r>
              <a:rPr lang="en-US" altLang="fi-FI" sz="2400" i="1" dirty="0">
                <a:cs typeface="Calibri" panose="020F0502020204030204"/>
              </a:rPr>
              <a:t>Eerik </a:t>
            </a:r>
            <a:r>
              <a:rPr lang="en-US" altLang="fi-FI" sz="2400" i="1" dirty="0" err="1">
                <a:cs typeface="Calibri" panose="020F0502020204030204"/>
              </a:rPr>
              <a:t>myrkytettiin</a:t>
            </a:r>
            <a:r>
              <a:rPr lang="en-US" altLang="fi-FI" sz="2400" i="1" dirty="0">
                <a:cs typeface="Calibri" panose="020F0502020204030204"/>
              </a:rPr>
              <a:t> 1577</a:t>
            </a:r>
          </a:p>
        </p:txBody>
      </p:sp>
      <p:pic>
        <p:nvPicPr>
          <p:cNvPr id="53252" name="Sisällön paikkamerkki 4" descr="Kuva, joka sisältää kohteen henkilö, lattia, seinä, sisä&#10;&#10;Kuvaus luotu automaattisesti">
            <a:extLst>
              <a:ext uri="{FF2B5EF4-FFF2-40B4-BE49-F238E27FC236}">
                <a16:creationId xmlns:a16="http://schemas.microsoft.com/office/drawing/2014/main" id="{C2F893ED-4A44-804D-A01C-8BF7B9761FA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925" r="27680" b="1"/>
          <a:stretch/>
        </p:blipFill>
        <p:spPr>
          <a:xfrm>
            <a:off x="3479292" y="10"/>
            <a:ext cx="5664708" cy="6857990"/>
          </a:xfrm>
          <a:prstGeom prst="rect">
            <a:avLst/>
          </a:prstGeom>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Otsikko 1">
            <a:extLst>
              <a:ext uri="{FF2B5EF4-FFF2-40B4-BE49-F238E27FC236}">
                <a16:creationId xmlns:a16="http://schemas.microsoft.com/office/drawing/2014/main" id="{1BC78C85-F017-1E40-9D28-AC12DC68418E}"/>
              </a:ext>
            </a:extLst>
          </p:cNvPr>
          <p:cNvSpPr>
            <a:spLocks noGrp="1"/>
          </p:cNvSpPr>
          <p:nvPr>
            <p:ph type="title"/>
          </p:nvPr>
        </p:nvSpPr>
        <p:spPr>
          <a:xfrm>
            <a:off x="1187624" y="122238"/>
            <a:ext cx="6813376" cy="1295400"/>
          </a:xfrm>
        </p:spPr>
        <p:txBody>
          <a:bodyPr/>
          <a:lstStyle/>
          <a:p>
            <a:r>
              <a:rPr lang="fi-FI" altLang="fi-FI" dirty="0"/>
              <a:t>Juhana III kuninkaana 1568-1592</a:t>
            </a:r>
          </a:p>
        </p:txBody>
      </p:sp>
      <p:sp>
        <p:nvSpPr>
          <p:cNvPr id="54276" name="Tekstin paikkamerkki 2">
            <a:extLst>
              <a:ext uri="{FF2B5EF4-FFF2-40B4-BE49-F238E27FC236}">
                <a16:creationId xmlns:a16="http://schemas.microsoft.com/office/drawing/2014/main" id="{77FD6CC0-5BFF-8741-A625-61669003F3B3}"/>
              </a:ext>
            </a:extLst>
          </p:cNvPr>
          <p:cNvSpPr>
            <a:spLocks noGrp="1"/>
          </p:cNvSpPr>
          <p:nvPr>
            <p:ph type="body" sz="half" idx="1"/>
          </p:nvPr>
        </p:nvSpPr>
        <p:spPr/>
        <p:txBody>
          <a:bodyPr/>
          <a:lstStyle/>
          <a:p>
            <a:endParaRPr lang="fi-FI" altLang="fi-FI" dirty="0"/>
          </a:p>
        </p:txBody>
      </p:sp>
      <p:sp>
        <p:nvSpPr>
          <p:cNvPr id="54277" name="Sisällön paikkamerkki 3">
            <a:extLst>
              <a:ext uri="{FF2B5EF4-FFF2-40B4-BE49-F238E27FC236}">
                <a16:creationId xmlns:a16="http://schemas.microsoft.com/office/drawing/2014/main" id="{FA091DB7-4DBB-9046-BC24-040DA87F2E10}"/>
              </a:ext>
            </a:extLst>
          </p:cNvPr>
          <p:cNvSpPr>
            <a:spLocks noGrp="1"/>
          </p:cNvSpPr>
          <p:nvPr>
            <p:ph sz="half" idx="2"/>
          </p:nvPr>
        </p:nvSpPr>
        <p:spPr/>
        <p:txBody>
          <a:bodyPr/>
          <a:lstStyle/>
          <a:p>
            <a:endParaRPr lang="fi-FI" altLang="fi-FI"/>
          </a:p>
        </p:txBody>
      </p:sp>
      <p:pic>
        <p:nvPicPr>
          <p:cNvPr id="54275" name="Kuva 4">
            <a:extLst>
              <a:ext uri="{FF2B5EF4-FFF2-40B4-BE49-F238E27FC236}">
                <a16:creationId xmlns:a16="http://schemas.microsoft.com/office/drawing/2014/main" id="{FAB27D2B-A6C2-2943-AA4B-331457C5A3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3006" y="1122065"/>
            <a:ext cx="4667915" cy="546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9154" name="Otsikko 1">
            <a:extLst>
              <a:ext uri="{FF2B5EF4-FFF2-40B4-BE49-F238E27FC236}">
                <a16:creationId xmlns:a16="http://schemas.microsoft.com/office/drawing/2014/main" id="{39C77AEF-9FB7-9349-930E-28B06F0D975D}"/>
              </a:ext>
            </a:extLst>
          </p:cNvPr>
          <p:cNvSpPr>
            <a:spLocks noGrp="1"/>
          </p:cNvSpPr>
          <p:nvPr>
            <p:ph type="title"/>
          </p:nvPr>
        </p:nvSpPr>
        <p:spPr>
          <a:xfrm>
            <a:off x="465745" y="226649"/>
            <a:ext cx="2522980" cy="1607060"/>
          </a:xfrm>
          <a:noFill/>
          <a:ln w="19050">
            <a:solidFill>
              <a:schemeClr val="tx1"/>
            </a:solidFill>
          </a:ln>
        </p:spPr>
        <p:txBody>
          <a:bodyPr vert="horz" wrap="square" lIns="91440" tIns="45720" rIns="91440" bIns="45720" rtlCol="0" anchor="ctr">
            <a:normAutofit/>
          </a:bodyPr>
          <a:lstStyle/>
          <a:p>
            <a:pPr algn="ctr" defTabSz="914400"/>
            <a:r>
              <a:rPr lang="en-US" altLang="fi-FI" sz="2400" dirty="0" err="1"/>
              <a:t>Kpl</a:t>
            </a:r>
            <a:r>
              <a:rPr lang="en-US" altLang="fi-FI" sz="2400" dirty="0"/>
              <a:t> 9: </a:t>
            </a:r>
            <a:r>
              <a:rPr lang="en-US" altLang="fi-FI" sz="2400" kern="1200" dirty="0">
                <a:latin typeface="+mj-lt"/>
                <a:ea typeface="+mj-ea"/>
                <a:cs typeface="+mj-cs"/>
              </a:rPr>
              <a:t>25-vuotinen </a:t>
            </a:r>
            <a:r>
              <a:rPr lang="en-US" altLang="fi-FI" sz="2400" kern="1200" dirty="0" err="1">
                <a:latin typeface="+mj-lt"/>
                <a:ea typeface="+mj-ea"/>
                <a:cs typeface="+mj-cs"/>
              </a:rPr>
              <a:t>sota</a:t>
            </a:r>
            <a:r>
              <a:rPr lang="en-US" altLang="fi-FI" sz="2400" dirty="0"/>
              <a:t> </a:t>
            </a:r>
            <a:r>
              <a:rPr lang="en-US" altLang="fi-FI" sz="2400" kern="1200" dirty="0">
                <a:latin typeface="+mj-lt"/>
                <a:ea typeface="+mj-ea"/>
                <a:cs typeface="+mj-cs"/>
              </a:rPr>
              <a:t>(1570-95) ja </a:t>
            </a:r>
            <a:r>
              <a:rPr lang="en-US" altLang="fi-FI" sz="2400" kern="1200" dirty="0" err="1">
                <a:latin typeface="+mj-lt"/>
                <a:ea typeface="+mj-ea"/>
                <a:cs typeface="+mj-cs"/>
              </a:rPr>
              <a:t>Täyssinän</a:t>
            </a:r>
            <a:r>
              <a:rPr lang="en-US" altLang="fi-FI" sz="2400" kern="1200" dirty="0">
                <a:latin typeface="+mj-lt"/>
                <a:ea typeface="+mj-ea"/>
                <a:cs typeface="+mj-cs"/>
              </a:rPr>
              <a:t> </a:t>
            </a:r>
            <a:r>
              <a:rPr lang="en-US" altLang="fi-FI" sz="2400" kern="1200" dirty="0" err="1">
                <a:latin typeface="+mj-lt"/>
                <a:ea typeface="+mj-ea"/>
                <a:cs typeface="+mj-cs"/>
              </a:rPr>
              <a:t>rauha</a:t>
            </a:r>
            <a:r>
              <a:rPr lang="en-US" altLang="fi-FI" sz="2400" kern="1200" dirty="0">
                <a:latin typeface="+mj-lt"/>
                <a:ea typeface="+mj-ea"/>
                <a:cs typeface="+mj-cs"/>
              </a:rPr>
              <a:t> 1595</a:t>
            </a:r>
          </a:p>
        </p:txBody>
      </p:sp>
      <p:sp>
        <p:nvSpPr>
          <p:cNvPr id="3" name="Tekstin paikkamerkki 2">
            <a:extLst>
              <a:ext uri="{FF2B5EF4-FFF2-40B4-BE49-F238E27FC236}">
                <a16:creationId xmlns:a16="http://schemas.microsoft.com/office/drawing/2014/main" id="{227ACA93-AEFD-CD41-B8A1-A4DEE25AF2B9}"/>
              </a:ext>
            </a:extLst>
          </p:cNvPr>
          <p:cNvSpPr>
            <a:spLocks noGrp="1"/>
          </p:cNvSpPr>
          <p:nvPr>
            <p:ph type="body" sz="half" idx="1"/>
          </p:nvPr>
        </p:nvSpPr>
        <p:spPr>
          <a:xfrm>
            <a:off x="107504" y="2060358"/>
            <a:ext cx="3240360" cy="4536994"/>
          </a:xfrm>
        </p:spPr>
        <p:txBody>
          <a:bodyPr vert="horz" lIns="91440" tIns="45720" rIns="91440" bIns="45720" rtlCol="0" anchor="t">
            <a:normAutofit fontScale="92500" lnSpcReduction="10000"/>
          </a:bodyPr>
          <a:lstStyle/>
          <a:p>
            <a:pPr indent="-228600" defTabSz="914400">
              <a:defRPr/>
            </a:pPr>
            <a:r>
              <a:rPr lang="en-US" sz="2400" dirty="0" err="1"/>
              <a:t>Kiistaa</a:t>
            </a:r>
            <a:r>
              <a:rPr lang="en-US" sz="2400" dirty="0"/>
              <a:t> raja-</a:t>
            </a:r>
            <a:r>
              <a:rPr lang="en-US" sz="2400" dirty="0" err="1"/>
              <a:t>alueista</a:t>
            </a:r>
            <a:endParaRPr lang="en-US" sz="2400" dirty="0"/>
          </a:p>
          <a:p>
            <a:pPr indent="-228600" defTabSz="914400">
              <a:defRPr/>
            </a:pPr>
            <a:r>
              <a:rPr lang="en-US" sz="2400" dirty="0"/>
              <a:t>Kuningas </a:t>
            </a:r>
            <a:r>
              <a:rPr lang="en-US" sz="2400" b="1" dirty="0" err="1"/>
              <a:t>Juhanan</a:t>
            </a:r>
            <a:r>
              <a:rPr lang="en-US" sz="2400" b="1" dirty="0"/>
              <a:t> </a:t>
            </a:r>
            <a:r>
              <a:rPr lang="en-US" sz="2400" dirty="0"/>
              <a:t>ja </a:t>
            </a:r>
            <a:r>
              <a:rPr lang="en-US" sz="2400" b="1" dirty="0"/>
              <a:t>Iivana </a:t>
            </a:r>
            <a:r>
              <a:rPr lang="en-US" sz="2400" b="1" dirty="0" err="1"/>
              <a:t>IV</a:t>
            </a:r>
            <a:r>
              <a:rPr lang="en-US" sz="2400" dirty="0" err="1"/>
              <a:t>:n</a:t>
            </a:r>
            <a:r>
              <a:rPr lang="en-US" sz="2400" dirty="0"/>
              <a:t> </a:t>
            </a:r>
            <a:r>
              <a:rPr lang="en-US" sz="2400" dirty="0" err="1"/>
              <a:t>välit</a:t>
            </a:r>
            <a:r>
              <a:rPr lang="en-US" sz="2400" dirty="0"/>
              <a:t> </a:t>
            </a:r>
            <a:r>
              <a:rPr lang="en-US" sz="2400" dirty="0" err="1"/>
              <a:t>vihamieliset</a:t>
            </a:r>
            <a:endParaRPr lang="en-US" sz="2400" dirty="0"/>
          </a:p>
          <a:p>
            <a:pPr indent="-228600" defTabSz="914400">
              <a:defRPr/>
            </a:pPr>
            <a:r>
              <a:rPr lang="en-US" sz="2400" dirty="0" err="1"/>
              <a:t>Verot</a:t>
            </a:r>
            <a:r>
              <a:rPr lang="en-US" sz="2400" dirty="0"/>
              <a:t> </a:t>
            </a:r>
            <a:r>
              <a:rPr lang="en-US" sz="2400" b="1" dirty="0" err="1"/>
              <a:t>kaksinkertaistuivat</a:t>
            </a:r>
            <a:endParaRPr lang="en-US" sz="2400" b="1" dirty="0"/>
          </a:p>
          <a:p>
            <a:pPr indent="-228600" defTabSz="914400">
              <a:defRPr/>
            </a:pPr>
            <a:r>
              <a:rPr lang="en-US" sz="2400" b="1" dirty="0" err="1"/>
              <a:t>Linnaleirijärjestelmä</a:t>
            </a:r>
            <a:r>
              <a:rPr lang="en-US" sz="2400" dirty="0"/>
              <a:t>:</a:t>
            </a:r>
          </a:p>
          <a:p>
            <a:pPr indent="-228600" defTabSz="914400">
              <a:defRPr/>
            </a:pPr>
            <a:r>
              <a:rPr lang="en-US" sz="2400" dirty="0">
                <a:sym typeface="Wingdings" panose="05000000000000000000" pitchFamily="2" charset="2"/>
              </a:rPr>
              <a:t></a:t>
            </a:r>
            <a:r>
              <a:rPr lang="en-US" sz="2400" dirty="0" err="1"/>
              <a:t>majoitusvelvollisuus</a:t>
            </a:r>
            <a:r>
              <a:rPr lang="en-US" sz="2400" dirty="0"/>
              <a:t>, </a:t>
            </a:r>
            <a:r>
              <a:rPr lang="en-US" sz="2400" dirty="0" err="1"/>
              <a:t>maatilojen</a:t>
            </a:r>
            <a:r>
              <a:rPr lang="en-US" sz="2400" dirty="0"/>
              <a:t> </a:t>
            </a:r>
            <a:r>
              <a:rPr lang="en-US" sz="2400" dirty="0" err="1"/>
              <a:t>määrä</a:t>
            </a:r>
            <a:r>
              <a:rPr lang="en-US" sz="2400" dirty="0"/>
              <a:t> </a:t>
            </a:r>
            <a:r>
              <a:rPr lang="en-US" sz="2400" dirty="0" err="1"/>
              <a:t>romahti</a:t>
            </a:r>
            <a:r>
              <a:rPr lang="en-US" sz="2400" dirty="0"/>
              <a:t> </a:t>
            </a:r>
            <a:r>
              <a:rPr lang="en-US" sz="2400" dirty="0" err="1"/>
              <a:t>Suomessa</a:t>
            </a:r>
          </a:p>
          <a:p>
            <a:pPr indent="-228600" defTabSz="914400">
              <a:defRPr/>
            </a:pPr>
            <a:r>
              <a:rPr lang="en-US" sz="2400" dirty="0" err="1">
                <a:cs typeface="Calibri" panose="020F0502020204030204"/>
              </a:rPr>
              <a:t>Venäjä</a:t>
            </a:r>
            <a:r>
              <a:rPr lang="en-US" sz="2400" dirty="0">
                <a:cs typeface="Calibri" panose="020F0502020204030204"/>
              </a:rPr>
              <a:t> </a:t>
            </a:r>
            <a:r>
              <a:rPr lang="en-US" sz="2400" dirty="0" err="1">
                <a:cs typeface="Calibri" panose="020F0502020204030204"/>
              </a:rPr>
              <a:t>tunnusti</a:t>
            </a:r>
            <a:r>
              <a:rPr lang="en-US" sz="2400" dirty="0">
                <a:cs typeface="Calibri" panose="020F0502020204030204"/>
              </a:rPr>
              <a:t> </a:t>
            </a:r>
            <a:r>
              <a:rPr lang="en-US" sz="2400" dirty="0" err="1">
                <a:cs typeface="Calibri" panose="020F0502020204030204"/>
              </a:rPr>
              <a:t>lopulta</a:t>
            </a:r>
            <a:r>
              <a:rPr lang="en-US" sz="2400" dirty="0">
                <a:cs typeface="Calibri" panose="020F0502020204030204"/>
              </a:rPr>
              <a:t> </a:t>
            </a:r>
            <a:r>
              <a:rPr lang="en-US" sz="2400" dirty="0" err="1">
                <a:cs typeface="Calibri" panose="020F0502020204030204"/>
              </a:rPr>
              <a:t>uudisasutusalueet</a:t>
            </a:r>
            <a:r>
              <a:rPr lang="en-US" sz="2400" dirty="0">
                <a:cs typeface="Calibri" panose="020F0502020204030204"/>
              </a:rPr>
              <a:t> ja </a:t>
            </a:r>
            <a:r>
              <a:rPr lang="en-US" sz="2400" dirty="0" err="1">
                <a:cs typeface="Calibri" panose="020F0502020204030204"/>
              </a:rPr>
              <a:t>Ruotsin</a:t>
            </a:r>
            <a:r>
              <a:rPr lang="en-US" sz="2400" dirty="0">
                <a:cs typeface="Calibri" panose="020F0502020204030204"/>
              </a:rPr>
              <a:t> </a:t>
            </a:r>
            <a:r>
              <a:rPr lang="en-US" sz="2400" dirty="0" err="1">
                <a:cs typeface="Calibri" panose="020F0502020204030204"/>
              </a:rPr>
              <a:t>itäraja</a:t>
            </a:r>
            <a:r>
              <a:rPr lang="en-US" sz="2400" dirty="0">
                <a:cs typeface="Calibri" panose="020F0502020204030204"/>
              </a:rPr>
              <a:t> </a:t>
            </a:r>
            <a:r>
              <a:rPr lang="en-US" sz="2400" dirty="0" err="1">
                <a:cs typeface="Calibri" panose="020F0502020204030204"/>
              </a:rPr>
              <a:t>laajeni</a:t>
            </a:r>
            <a:r>
              <a:rPr lang="en-US" sz="2400" dirty="0">
                <a:cs typeface="Calibri" panose="020F0502020204030204"/>
              </a:rPr>
              <a:t> </a:t>
            </a:r>
            <a:r>
              <a:rPr lang="en-US" sz="2400" dirty="0" err="1">
                <a:cs typeface="Calibri" panose="020F0502020204030204"/>
              </a:rPr>
              <a:t>aina</a:t>
            </a:r>
            <a:r>
              <a:rPr lang="en-US" sz="2400" dirty="0">
                <a:cs typeface="Calibri" panose="020F0502020204030204"/>
              </a:rPr>
              <a:t> </a:t>
            </a:r>
            <a:r>
              <a:rPr lang="en-US" sz="2400" dirty="0" err="1">
                <a:cs typeface="Calibri" panose="020F0502020204030204"/>
              </a:rPr>
              <a:t>Jäämerelle</a:t>
            </a:r>
            <a:r>
              <a:rPr lang="en-US" sz="2400" dirty="0">
                <a:cs typeface="Calibri" panose="020F0502020204030204"/>
              </a:rPr>
              <a:t> </a:t>
            </a:r>
            <a:r>
              <a:rPr lang="en-US" sz="2400" dirty="0" err="1">
                <a:cs typeface="Calibri" panose="020F0502020204030204"/>
              </a:rPr>
              <a:t>asti</a:t>
            </a:r>
          </a:p>
          <a:p>
            <a:pPr indent="-228600" defTabSz="914400">
              <a:defRPr/>
            </a:pPr>
            <a:endParaRPr lang="en-US" sz="1700" dirty="0">
              <a:cs typeface="Calibri" panose="020F0502020204030204"/>
            </a:endParaRPr>
          </a:p>
          <a:p>
            <a:pPr marL="0" indent="-228600" defTabSz="914400">
              <a:defRPr/>
            </a:pPr>
            <a:endParaRPr lang="en-US" sz="1700" dirty="0">
              <a:cs typeface="Calibri" panose="020F0502020204030204"/>
            </a:endParaRPr>
          </a:p>
        </p:txBody>
      </p:sp>
      <p:pic>
        <p:nvPicPr>
          <p:cNvPr id="5" name="Sisällön paikkamerkki 4" descr="Kuva, joka sisältää kohteen teksti, kartta&#10;&#10;Kuvaus luotu automaattisesti">
            <a:extLst>
              <a:ext uri="{FF2B5EF4-FFF2-40B4-BE49-F238E27FC236}">
                <a16:creationId xmlns:a16="http://schemas.microsoft.com/office/drawing/2014/main" id="{415172F0-6D31-AF41-B7C0-8CE52670FC98}"/>
              </a:ext>
            </a:extLst>
          </p:cNvPr>
          <p:cNvPicPr>
            <a:picLocks noGrp="1" noChangeAspect="1"/>
          </p:cNvPicPr>
          <p:nvPr>
            <p:ph sz="half" idx="2"/>
          </p:nvPr>
        </p:nvPicPr>
        <p:blipFill>
          <a:blip r:embed="rId2"/>
          <a:stretch>
            <a:fillRect/>
          </a:stretch>
        </p:blipFill>
        <p:spPr>
          <a:xfrm>
            <a:off x="4660487" y="643467"/>
            <a:ext cx="3313746" cy="5410199"/>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Otsikko 1">
            <a:extLst>
              <a:ext uri="{FF2B5EF4-FFF2-40B4-BE49-F238E27FC236}">
                <a16:creationId xmlns:a16="http://schemas.microsoft.com/office/drawing/2014/main" id="{A95DC2D9-311D-C84D-B684-65670F537E28}"/>
              </a:ext>
            </a:extLst>
          </p:cNvPr>
          <p:cNvSpPr>
            <a:spLocks noGrp="1"/>
          </p:cNvSpPr>
          <p:nvPr>
            <p:ph type="title"/>
          </p:nvPr>
        </p:nvSpPr>
        <p:spPr>
          <a:xfrm>
            <a:off x="3724072" y="629268"/>
            <a:ext cx="4939868" cy="1286160"/>
          </a:xfrm>
        </p:spPr>
        <p:txBody>
          <a:bodyPr vert="horz" lIns="91440" tIns="45720" rIns="91440" bIns="45720" rtlCol="0" anchor="b">
            <a:normAutofit/>
          </a:bodyPr>
          <a:lstStyle/>
          <a:p>
            <a:pPr defTabSz="914400"/>
            <a:r>
              <a:rPr lang="en-US" altLang="fi-FI" sz="4400" dirty="0" err="1"/>
              <a:t>Kpl</a:t>
            </a:r>
            <a:r>
              <a:rPr lang="en-US" altLang="fi-FI" sz="4400" dirty="0"/>
              <a:t> 9: </a:t>
            </a:r>
            <a:r>
              <a:rPr lang="en-US" altLang="fi-FI" sz="4400" dirty="0" err="1"/>
              <a:t>Veljesriidat</a:t>
            </a:r>
            <a:endParaRPr lang="en-US" altLang="fi-FI" sz="4400" dirty="0" err="1">
              <a:cs typeface="Calibri Light"/>
            </a:endParaRPr>
          </a:p>
        </p:txBody>
      </p:sp>
      <p:pic>
        <p:nvPicPr>
          <p:cNvPr id="4" name="Sisällön paikkamerkki 3" descr="Kuva, joka sisältää kohteen henkilö, vaatetus, sisä, rakennus&#10;&#10;Kuvaus luotu automaattisesti">
            <a:extLst>
              <a:ext uri="{FF2B5EF4-FFF2-40B4-BE49-F238E27FC236}">
                <a16:creationId xmlns:a16="http://schemas.microsoft.com/office/drawing/2014/main" id="{7741111D-78CC-FC44-8F1F-79578DD58E48}"/>
              </a:ext>
            </a:extLst>
          </p:cNvPr>
          <p:cNvPicPr>
            <a:picLocks noGrp="1" noChangeAspect="1"/>
          </p:cNvPicPr>
          <p:nvPr>
            <p:ph sz="half" idx="2"/>
          </p:nvPr>
        </p:nvPicPr>
        <p:blipFill rotWithShape="1">
          <a:blip r:embed="rId2"/>
          <a:srcRect l="21597" r="4932"/>
          <a:stretch/>
        </p:blipFill>
        <p:spPr>
          <a:xfrm>
            <a:off x="20" y="10"/>
            <a:ext cx="3476673" cy="6857990"/>
          </a:xfrm>
          <a:prstGeom prst="rect">
            <a:avLst/>
          </a:prstGeom>
          <a:effectLst/>
        </p:spPr>
      </p:pic>
      <p:cxnSp>
        <p:nvCxnSpPr>
          <p:cNvPr id="72" name="Straight Connector 7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A2783A"/>
            </a:solidFill>
          </a:ln>
        </p:spPr>
        <p:style>
          <a:lnRef idx="1">
            <a:schemeClr val="accent1"/>
          </a:lnRef>
          <a:fillRef idx="0">
            <a:schemeClr val="accent1"/>
          </a:fillRef>
          <a:effectRef idx="0">
            <a:schemeClr val="accent1"/>
          </a:effectRef>
          <a:fontRef idx="minor">
            <a:schemeClr val="tx1"/>
          </a:fontRef>
        </p:style>
      </p:cxnSp>
      <p:sp>
        <p:nvSpPr>
          <p:cNvPr id="55299" name="Tekstin paikkamerkki 2">
            <a:extLst>
              <a:ext uri="{FF2B5EF4-FFF2-40B4-BE49-F238E27FC236}">
                <a16:creationId xmlns:a16="http://schemas.microsoft.com/office/drawing/2014/main" id="{B20C1A28-2F78-784D-80F8-4B72636F8297}"/>
              </a:ext>
            </a:extLst>
          </p:cNvPr>
          <p:cNvSpPr>
            <a:spLocks noGrp="1"/>
          </p:cNvSpPr>
          <p:nvPr>
            <p:ph type="body" sz="half" idx="1"/>
          </p:nvPr>
        </p:nvSpPr>
        <p:spPr>
          <a:xfrm>
            <a:off x="3724073" y="2204876"/>
            <a:ext cx="5168407" cy="4018944"/>
          </a:xfrm>
        </p:spPr>
        <p:txBody>
          <a:bodyPr vert="horz" lIns="91440" tIns="45720" rIns="91440" bIns="45720" rtlCol="0" anchor="t">
            <a:normAutofit fontScale="92500" lnSpcReduction="10000"/>
          </a:bodyPr>
          <a:lstStyle/>
          <a:p>
            <a:pPr indent="-228600" defTabSz="914400"/>
            <a:r>
              <a:rPr lang="en-US" altLang="fi-FI" sz="3600" dirty="0" err="1"/>
              <a:t>Juhanan</a:t>
            </a:r>
            <a:r>
              <a:rPr lang="en-US" altLang="fi-FI" sz="3600" dirty="0"/>
              <a:t> </a:t>
            </a:r>
            <a:r>
              <a:rPr lang="en-US" altLang="fi-FI" sz="3600" dirty="0" err="1"/>
              <a:t>kuoltua</a:t>
            </a:r>
            <a:r>
              <a:rPr lang="en-US" altLang="fi-FI" sz="3600" dirty="0"/>
              <a:t> 1592 </a:t>
            </a:r>
            <a:r>
              <a:rPr lang="en-US" altLang="fi-FI" sz="3600" dirty="0" err="1"/>
              <a:t>valtaan</a:t>
            </a:r>
            <a:r>
              <a:rPr lang="en-US" altLang="fi-FI" sz="3600" dirty="0"/>
              <a:t> </a:t>
            </a:r>
            <a:r>
              <a:rPr lang="en-US" altLang="fi-FI" sz="3600" dirty="0" err="1"/>
              <a:t>tuli</a:t>
            </a:r>
            <a:r>
              <a:rPr lang="en-US" altLang="fi-FI" sz="3600" dirty="0"/>
              <a:t> </a:t>
            </a:r>
            <a:r>
              <a:rPr lang="en-US" altLang="fi-FI" sz="3600" dirty="0" err="1"/>
              <a:t>Juhanan</a:t>
            </a:r>
            <a:r>
              <a:rPr lang="en-US" altLang="fi-FI" sz="3600" dirty="0"/>
              <a:t> </a:t>
            </a:r>
            <a:r>
              <a:rPr lang="en-US" altLang="fi-FI" sz="3600" dirty="0" err="1"/>
              <a:t>poika</a:t>
            </a:r>
            <a:r>
              <a:rPr lang="en-US" altLang="fi-FI" sz="3600" dirty="0"/>
              <a:t> </a:t>
            </a:r>
            <a:r>
              <a:rPr lang="en-US" altLang="fi-FI" sz="3600" b="1" dirty="0"/>
              <a:t>Sigismund </a:t>
            </a:r>
            <a:r>
              <a:rPr lang="en-US" altLang="fi-FI" sz="3600" dirty="0"/>
              <a:t>(</a:t>
            </a:r>
            <a:r>
              <a:rPr lang="en-US" altLang="fi-FI" sz="3600" dirty="0" err="1"/>
              <a:t>myös</a:t>
            </a:r>
            <a:r>
              <a:rPr lang="en-US" altLang="fi-FI" sz="3600" dirty="0"/>
              <a:t> </a:t>
            </a:r>
            <a:r>
              <a:rPr lang="en-US" altLang="fi-FI" sz="3600" dirty="0" err="1"/>
              <a:t>Puolan</a:t>
            </a:r>
            <a:r>
              <a:rPr lang="en-US" altLang="fi-FI" sz="3600" dirty="0"/>
              <a:t> </a:t>
            </a:r>
            <a:r>
              <a:rPr lang="en-US" altLang="fi-FI" sz="3600" dirty="0" err="1"/>
              <a:t>kuningas</a:t>
            </a:r>
            <a:r>
              <a:rPr lang="en-US" altLang="fi-FI" sz="3600" dirty="0"/>
              <a:t> ja </a:t>
            </a:r>
            <a:r>
              <a:rPr lang="en-US" altLang="fi-FI" sz="3600" i="1" dirty="0" err="1"/>
              <a:t>katolinen</a:t>
            </a:r>
            <a:r>
              <a:rPr lang="en-US" altLang="fi-FI" sz="3600" dirty="0"/>
              <a:t>)</a:t>
            </a:r>
          </a:p>
          <a:p>
            <a:pPr indent="-228600" defTabSz="914400"/>
            <a:r>
              <a:rPr lang="en-US" altLang="fi-FI" sz="3600" dirty="0"/>
              <a:t>Kustaa Vaasa </a:t>
            </a:r>
            <a:r>
              <a:rPr lang="en-US" altLang="fi-FI" sz="3600" dirty="0" err="1"/>
              <a:t>nuorin</a:t>
            </a:r>
            <a:r>
              <a:rPr lang="en-US" altLang="fi-FI" sz="3600" dirty="0"/>
              <a:t> </a:t>
            </a:r>
            <a:r>
              <a:rPr lang="en-US" altLang="fi-FI" sz="3600" dirty="0" err="1"/>
              <a:t>poika</a:t>
            </a:r>
            <a:r>
              <a:rPr lang="en-US" altLang="fi-FI" sz="3600" dirty="0"/>
              <a:t>, </a:t>
            </a:r>
            <a:r>
              <a:rPr lang="en-US" altLang="fi-FI" sz="3600" i="1" dirty="0" err="1"/>
              <a:t>luterilainen</a:t>
            </a:r>
            <a:r>
              <a:rPr lang="en-US" altLang="fi-FI" sz="3600" dirty="0"/>
              <a:t> </a:t>
            </a:r>
            <a:r>
              <a:rPr lang="en-US" altLang="fi-FI" sz="3600" b="1" dirty="0"/>
              <a:t>Kaarle</a:t>
            </a:r>
            <a:r>
              <a:rPr lang="en-US" altLang="fi-FI" sz="3600" dirty="0"/>
              <a:t> </a:t>
            </a:r>
            <a:r>
              <a:rPr lang="en-US" altLang="fi-FI" sz="3600" dirty="0" err="1"/>
              <a:t>syrjäytti</a:t>
            </a:r>
            <a:r>
              <a:rPr lang="en-US" altLang="fi-FI" sz="3600" dirty="0"/>
              <a:t> </a:t>
            </a:r>
            <a:r>
              <a:rPr lang="en-US" altLang="fi-FI" sz="3600" dirty="0" err="1"/>
              <a:t>hänet</a:t>
            </a:r>
            <a:r>
              <a:rPr lang="en-US" altLang="fi-FI" sz="3600" dirty="0"/>
              <a:t> </a:t>
            </a:r>
            <a:r>
              <a:rPr lang="en-US" altLang="fi-FI" sz="3600" dirty="0" err="1"/>
              <a:t>taistelussa</a:t>
            </a:r>
            <a:r>
              <a:rPr lang="en-US" altLang="fi-FI" sz="3600" dirty="0"/>
              <a:t> Etelä-</a:t>
            </a:r>
            <a:r>
              <a:rPr lang="en-US" altLang="fi-FI" sz="3600" dirty="0" err="1"/>
              <a:t>Ruotsissa</a:t>
            </a:r>
            <a:r>
              <a:rPr lang="en-US" altLang="fi-FI" sz="3600" dirty="0"/>
              <a:t> 1598 ja </a:t>
            </a:r>
            <a:r>
              <a:rPr lang="en-US" altLang="fi-FI" sz="3600" dirty="0" err="1"/>
              <a:t>Suomen</a:t>
            </a:r>
            <a:r>
              <a:rPr lang="en-US" altLang="fi-FI" sz="3600" dirty="0"/>
              <a:t> </a:t>
            </a:r>
            <a:r>
              <a:rPr lang="en-US" altLang="fi-FI" sz="3600" dirty="0" err="1"/>
              <a:t>sotaretkellään</a:t>
            </a:r>
            <a:r>
              <a:rPr lang="en-US" altLang="fi-FI" sz="3600" dirty="0"/>
              <a:t> 1599</a:t>
            </a:r>
            <a:endParaRPr lang="en-US" altLang="fi-FI" sz="3600" dirty="0">
              <a:cs typeface="Calibri"/>
            </a:endParaRPr>
          </a:p>
          <a:p>
            <a:pPr indent="-228600" defTabSz="914400"/>
            <a:endParaRPr lang="en-US" altLang="fi-FI" sz="17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Otsikko 1">
            <a:extLst>
              <a:ext uri="{FF2B5EF4-FFF2-40B4-BE49-F238E27FC236}">
                <a16:creationId xmlns:a16="http://schemas.microsoft.com/office/drawing/2014/main" id="{0A3D43B1-18B8-764B-845C-02294D24F793}"/>
              </a:ext>
            </a:extLst>
          </p:cNvPr>
          <p:cNvSpPr>
            <a:spLocks noGrp="1"/>
          </p:cNvSpPr>
          <p:nvPr>
            <p:ph type="title"/>
          </p:nvPr>
        </p:nvSpPr>
        <p:spPr/>
        <p:txBody>
          <a:bodyPr>
            <a:normAutofit fontScale="90000"/>
          </a:bodyPr>
          <a:lstStyle/>
          <a:p>
            <a:r>
              <a:rPr lang="fi-FI" altLang="fi-FI" dirty="0"/>
              <a:t>Suomen käskynhaltija Klaus Fleming: </a:t>
            </a:r>
            <a:r>
              <a:rPr lang="fi-FI" altLang="fi-FI" dirty="0" err="1"/>
              <a:t>Sigismundin</a:t>
            </a:r>
            <a:r>
              <a:rPr lang="fi-FI" altLang="fi-FI" dirty="0"/>
              <a:t> tukija ja linnaleirijärjestelmän ylläpitäjä</a:t>
            </a:r>
          </a:p>
        </p:txBody>
      </p:sp>
      <p:sp>
        <p:nvSpPr>
          <p:cNvPr id="56324" name="Tekstin paikkamerkki 2">
            <a:extLst>
              <a:ext uri="{FF2B5EF4-FFF2-40B4-BE49-F238E27FC236}">
                <a16:creationId xmlns:a16="http://schemas.microsoft.com/office/drawing/2014/main" id="{3D6FE93F-5794-4840-9914-47CA89DDEDAC}"/>
              </a:ext>
            </a:extLst>
          </p:cNvPr>
          <p:cNvSpPr>
            <a:spLocks noGrp="1"/>
          </p:cNvSpPr>
          <p:nvPr>
            <p:ph type="body" sz="half" idx="1"/>
          </p:nvPr>
        </p:nvSpPr>
        <p:spPr/>
        <p:txBody>
          <a:bodyPr/>
          <a:lstStyle/>
          <a:p>
            <a:endParaRPr lang="fi-FI" altLang="fi-FI" dirty="0"/>
          </a:p>
        </p:txBody>
      </p:sp>
      <p:sp>
        <p:nvSpPr>
          <p:cNvPr id="56325" name="Sisällön paikkamerkki 3">
            <a:extLst>
              <a:ext uri="{FF2B5EF4-FFF2-40B4-BE49-F238E27FC236}">
                <a16:creationId xmlns:a16="http://schemas.microsoft.com/office/drawing/2014/main" id="{67BBE0E2-73F8-6742-A618-E4F06159EBCB}"/>
              </a:ext>
            </a:extLst>
          </p:cNvPr>
          <p:cNvSpPr>
            <a:spLocks noGrp="1"/>
          </p:cNvSpPr>
          <p:nvPr>
            <p:ph sz="half" idx="2"/>
          </p:nvPr>
        </p:nvSpPr>
        <p:spPr/>
        <p:txBody>
          <a:bodyPr/>
          <a:lstStyle/>
          <a:p>
            <a:endParaRPr lang="fi-FI" altLang="fi-FI" dirty="0"/>
          </a:p>
        </p:txBody>
      </p:sp>
      <p:pic>
        <p:nvPicPr>
          <p:cNvPr id="4" name="Kuva 3" descr="Kuva, joka sisältää kohteen teksti, valokuva, rakennus, kirja&#10;&#10;Kuvaus luotu automaattisesti">
            <a:extLst>
              <a:ext uri="{FF2B5EF4-FFF2-40B4-BE49-F238E27FC236}">
                <a16:creationId xmlns:a16="http://schemas.microsoft.com/office/drawing/2014/main" id="{1C0C3D03-D505-D142-91DA-E3DD36815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148" y="1209936"/>
            <a:ext cx="4386796" cy="561101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Otsikko 1">
            <a:extLst>
              <a:ext uri="{FF2B5EF4-FFF2-40B4-BE49-F238E27FC236}">
                <a16:creationId xmlns:a16="http://schemas.microsoft.com/office/drawing/2014/main" id="{E5F2098F-2F20-AF4A-AC25-73A732080E6C}"/>
              </a:ext>
            </a:extLst>
          </p:cNvPr>
          <p:cNvSpPr>
            <a:spLocks noGrp="1"/>
          </p:cNvSpPr>
          <p:nvPr>
            <p:ph type="title"/>
          </p:nvPr>
        </p:nvSpPr>
        <p:spPr/>
        <p:txBody>
          <a:bodyPr/>
          <a:lstStyle/>
          <a:p>
            <a:r>
              <a:rPr lang="fi-FI" altLang="fi-FI" dirty="0"/>
              <a:t>Kaarle IX valtionhoitajana 1595-1604 ja kuninkaana 1604-1611</a:t>
            </a:r>
          </a:p>
        </p:txBody>
      </p:sp>
      <p:sp>
        <p:nvSpPr>
          <p:cNvPr id="57348" name="Tekstin paikkamerkki 2">
            <a:extLst>
              <a:ext uri="{FF2B5EF4-FFF2-40B4-BE49-F238E27FC236}">
                <a16:creationId xmlns:a16="http://schemas.microsoft.com/office/drawing/2014/main" id="{B346219D-3332-D042-BD53-916825A85AE7}"/>
              </a:ext>
            </a:extLst>
          </p:cNvPr>
          <p:cNvSpPr>
            <a:spLocks noGrp="1"/>
          </p:cNvSpPr>
          <p:nvPr>
            <p:ph type="body" sz="half" idx="1"/>
          </p:nvPr>
        </p:nvSpPr>
        <p:spPr/>
        <p:txBody>
          <a:bodyPr/>
          <a:lstStyle/>
          <a:p>
            <a:endParaRPr lang="fi-FI" altLang="fi-FI"/>
          </a:p>
        </p:txBody>
      </p:sp>
      <p:sp>
        <p:nvSpPr>
          <p:cNvPr id="57349" name="Sisällön paikkamerkki 3">
            <a:extLst>
              <a:ext uri="{FF2B5EF4-FFF2-40B4-BE49-F238E27FC236}">
                <a16:creationId xmlns:a16="http://schemas.microsoft.com/office/drawing/2014/main" id="{E306319B-28DF-EF49-9080-64995DB3D1D0}"/>
              </a:ext>
            </a:extLst>
          </p:cNvPr>
          <p:cNvSpPr>
            <a:spLocks noGrp="1"/>
          </p:cNvSpPr>
          <p:nvPr>
            <p:ph sz="half" idx="2"/>
          </p:nvPr>
        </p:nvSpPr>
        <p:spPr/>
        <p:txBody>
          <a:bodyPr/>
          <a:lstStyle/>
          <a:p>
            <a:endParaRPr lang="fi-FI" altLang="fi-FI"/>
          </a:p>
        </p:txBody>
      </p:sp>
      <p:pic>
        <p:nvPicPr>
          <p:cNvPr id="57347" name="Kuva 4">
            <a:extLst>
              <a:ext uri="{FF2B5EF4-FFF2-40B4-BE49-F238E27FC236}">
                <a16:creationId xmlns:a16="http://schemas.microsoft.com/office/drawing/2014/main" id="{A9E7416C-C689-0F41-9A6D-D205FBA698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0725" y="1357134"/>
            <a:ext cx="4038600" cy="55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Otsikko 1">
            <a:extLst>
              <a:ext uri="{FF2B5EF4-FFF2-40B4-BE49-F238E27FC236}">
                <a16:creationId xmlns:a16="http://schemas.microsoft.com/office/drawing/2014/main" id="{B6456E9B-1AA2-1349-A544-B1E6393042B4}"/>
              </a:ext>
            </a:extLst>
          </p:cNvPr>
          <p:cNvSpPr>
            <a:spLocks noGrp="1"/>
          </p:cNvSpPr>
          <p:nvPr>
            <p:ph type="title"/>
          </p:nvPr>
        </p:nvSpPr>
        <p:spPr>
          <a:xfrm>
            <a:off x="457200" y="122238"/>
            <a:ext cx="8435280" cy="1295400"/>
          </a:xfrm>
        </p:spPr>
        <p:txBody>
          <a:bodyPr/>
          <a:lstStyle/>
          <a:p>
            <a:r>
              <a:rPr lang="fi-FI" altLang="fi-FI" sz="2400" dirty="0"/>
              <a:t>Albert Edelfelt: Kaarle-Herttua herjaa Klaus Flemingin ruumista, 1878.</a:t>
            </a:r>
          </a:p>
        </p:txBody>
      </p:sp>
      <p:pic>
        <p:nvPicPr>
          <p:cNvPr id="3" name="Kuva 2">
            <a:extLst>
              <a:ext uri="{FF2B5EF4-FFF2-40B4-BE49-F238E27FC236}">
                <a16:creationId xmlns:a16="http://schemas.microsoft.com/office/drawing/2014/main" id="{0D7F792C-A3F2-1D46-9BAD-92768FBC58A4}"/>
              </a:ext>
            </a:extLst>
          </p:cNvPr>
          <p:cNvPicPr>
            <a:picLocks noChangeAspect="1"/>
          </p:cNvPicPr>
          <p:nvPr/>
        </p:nvPicPr>
        <p:blipFill>
          <a:blip r:embed="rId2"/>
          <a:stretch>
            <a:fillRect/>
          </a:stretch>
        </p:blipFill>
        <p:spPr>
          <a:xfrm>
            <a:off x="971600" y="1196751"/>
            <a:ext cx="7181800" cy="5561845"/>
          </a:xfrm>
          <a:prstGeom prst="rect">
            <a:avLst/>
          </a:prstGeom>
        </p:spPr>
      </p:pic>
      <p:sp>
        <p:nvSpPr>
          <p:cNvPr id="51204" name="Tekstin paikkamerkki 2">
            <a:extLst>
              <a:ext uri="{FF2B5EF4-FFF2-40B4-BE49-F238E27FC236}">
                <a16:creationId xmlns:a16="http://schemas.microsoft.com/office/drawing/2014/main" id="{3697AC11-FDC6-BA41-8631-80DC9EB570D9}"/>
              </a:ext>
            </a:extLst>
          </p:cNvPr>
          <p:cNvSpPr>
            <a:spLocks noGrp="1"/>
          </p:cNvSpPr>
          <p:nvPr>
            <p:ph type="body" sz="half" idx="1"/>
          </p:nvPr>
        </p:nvSpPr>
        <p:spPr/>
        <p:txBody>
          <a:bodyPr/>
          <a:lstStyle/>
          <a:p>
            <a:endParaRPr lang="fi-FI" altLang="fi-FI" dirty="0"/>
          </a:p>
        </p:txBody>
      </p:sp>
      <p:sp>
        <p:nvSpPr>
          <p:cNvPr id="51205" name="Sisällön paikkamerkki 3">
            <a:extLst>
              <a:ext uri="{FF2B5EF4-FFF2-40B4-BE49-F238E27FC236}">
                <a16:creationId xmlns:a16="http://schemas.microsoft.com/office/drawing/2014/main" id="{8F800AD9-EEE2-4546-A0FE-5FD5ABFDCEB2}"/>
              </a:ext>
            </a:extLst>
          </p:cNvPr>
          <p:cNvSpPr>
            <a:spLocks noGrp="1"/>
          </p:cNvSpPr>
          <p:nvPr>
            <p:ph sz="half" idx="2"/>
          </p:nvPr>
        </p:nvSpPr>
        <p:spPr/>
        <p:txBody>
          <a:bodyPr/>
          <a:lstStyle/>
          <a:p>
            <a:endParaRPr lang="fi-FI" altLang="fi-FI"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88" name="Rectangle 7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75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178" name="Otsikko 1">
            <a:extLst>
              <a:ext uri="{FF2B5EF4-FFF2-40B4-BE49-F238E27FC236}">
                <a16:creationId xmlns:a16="http://schemas.microsoft.com/office/drawing/2014/main" id="{04A005E3-855F-D54F-99F9-D727C4A0031A}"/>
              </a:ext>
            </a:extLst>
          </p:cNvPr>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r>
              <a:rPr lang="en-US" altLang="fi-FI" sz="4400">
                <a:solidFill>
                  <a:srgbClr val="FFFFFF"/>
                </a:solidFill>
              </a:rPr>
              <a:t>Nuijasota 1596-1597</a:t>
            </a:r>
          </a:p>
        </p:txBody>
      </p:sp>
      <p:pic>
        <p:nvPicPr>
          <p:cNvPr id="4" name="Sisällön paikkamerkki 3" descr="Kuva, joka sisältää kohteen teksti, kartta&#10;&#10;Kuvaus luotu automaattisesti">
            <a:extLst>
              <a:ext uri="{FF2B5EF4-FFF2-40B4-BE49-F238E27FC236}">
                <a16:creationId xmlns:a16="http://schemas.microsoft.com/office/drawing/2014/main" id="{61970E1B-EF39-0243-BFAE-BC0D9DC876C9}"/>
              </a:ext>
            </a:extLst>
          </p:cNvPr>
          <p:cNvPicPr>
            <a:picLocks noGrp="1" noChangeAspect="1"/>
          </p:cNvPicPr>
          <p:nvPr>
            <p:ph sz="half" idx="2"/>
          </p:nvPr>
        </p:nvPicPr>
        <p:blipFill rotWithShape="1">
          <a:blip r:embed="rId2"/>
          <a:srcRect r="1" b="11158"/>
          <a:stretch/>
        </p:blipFill>
        <p:spPr>
          <a:xfrm>
            <a:off x="245660" y="321733"/>
            <a:ext cx="5293729" cy="4107392"/>
          </a:xfrm>
          <a:prstGeom prst="rect">
            <a:avLst/>
          </a:prstGeom>
        </p:spPr>
      </p:pic>
      <p:sp>
        <p:nvSpPr>
          <p:cNvPr id="50189" name="Rectangle 8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179" name="Tekstin paikkamerkki 2">
            <a:extLst>
              <a:ext uri="{FF2B5EF4-FFF2-40B4-BE49-F238E27FC236}">
                <a16:creationId xmlns:a16="http://schemas.microsoft.com/office/drawing/2014/main" id="{3E1E332B-D37F-EF4C-9E77-A0DB50EBFBEA}"/>
              </a:ext>
            </a:extLst>
          </p:cNvPr>
          <p:cNvSpPr>
            <a:spLocks noGrp="1"/>
          </p:cNvSpPr>
          <p:nvPr>
            <p:ph type="body" sz="half" idx="1"/>
          </p:nvPr>
        </p:nvSpPr>
        <p:spPr>
          <a:xfrm>
            <a:off x="5740824" y="428742"/>
            <a:ext cx="3057537" cy="5977024"/>
          </a:xfrm>
        </p:spPr>
        <p:txBody>
          <a:bodyPr vert="horz" lIns="91440" tIns="45720" rIns="91440" bIns="45720" rtlCol="0" anchor="ctr">
            <a:noAutofit/>
          </a:bodyPr>
          <a:lstStyle/>
          <a:p>
            <a:pPr indent="-228600" defTabSz="914400"/>
            <a:r>
              <a:rPr lang="en-US" altLang="fi-FI" sz="2400" dirty="0" err="1">
                <a:solidFill>
                  <a:srgbClr val="FFFFFF"/>
                </a:solidFill>
              </a:rPr>
              <a:t>Talonpoikien</a:t>
            </a:r>
            <a:r>
              <a:rPr lang="en-US" altLang="fi-FI" sz="2400" dirty="0">
                <a:solidFill>
                  <a:srgbClr val="FFFFFF"/>
                </a:solidFill>
              </a:rPr>
              <a:t> </a:t>
            </a:r>
            <a:r>
              <a:rPr lang="en-US" altLang="fi-FI" sz="2400" b="1" dirty="0" err="1">
                <a:solidFill>
                  <a:srgbClr val="FFFFFF"/>
                </a:solidFill>
              </a:rPr>
              <a:t>vero</a:t>
            </a:r>
            <a:r>
              <a:rPr lang="en-US" altLang="fi-FI" sz="2400" b="1" dirty="0">
                <a:solidFill>
                  <a:srgbClr val="FFFFFF"/>
                </a:solidFill>
              </a:rPr>
              <a:t>- ja </a:t>
            </a:r>
            <a:r>
              <a:rPr lang="en-US" altLang="fi-FI" sz="2400" b="1" dirty="0" err="1">
                <a:solidFill>
                  <a:srgbClr val="FFFFFF"/>
                </a:solidFill>
              </a:rPr>
              <a:t>linnaleirirasitus</a:t>
            </a:r>
            <a:r>
              <a:rPr lang="en-US" altLang="fi-FI" sz="2400" b="1" dirty="0">
                <a:solidFill>
                  <a:srgbClr val="FFFFFF"/>
                </a:solidFill>
              </a:rPr>
              <a:t> </a:t>
            </a:r>
            <a:r>
              <a:rPr lang="en-US" altLang="fi-FI" sz="2400" dirty="0" err="1">
                <a:solidFill>
                  <a:srgbClr val="FFFFFF"/>
                </a:solidFill>
              </a:rPr>
              <a:t>liiallinen</a:t>
            </a:r>
            <a:endParaRPr lang="en-US" altLang="fi-FI" sz="2400" dirty="0">
              <a:solidFill>
                <a:srgbClr val="FFFFFF"/>
              </a:solidFill>
            </a:endParaRPr>
          </a:p>
          <a:p>
            <a:pPr indent="-228600" defTabSz="914400"/>
            <a:r>
              <a:rPr lang="en-US" altLang="fi-FI" sz="2400" dirty="0">
                <a:solidFill>
                  <a:srgbClr val="FFFFFF"/>
                </a:solidFill>
              </a:rPr>
              <a:t>Kustaa </a:t>
            </a:r>
            <a:r>
              <a:rPr lang="en-US" altLang="fi-FI" sz="2400" dirty="0" err="1">
                <a:solidFill>
                  <a:srgbClr val="FFFFFF"/>
                </a:solidFill>
              </a:rPr>
              <a:t>Vaasan</a:t>
            </a:r>
            <a:r>
              <a:rPr lang="en-US" altLang="fi-FI" sz="2400" dirty="0">
                <a:solidFill>
                  <a:srgbClr val="FFFFFF"/>
                </a:solidFill>
              </a:rPr>
              <a:t> </a:t>
            </a:r>
            <a:r>
              <a:rPr lang="en-US" altLang="fi-FI" sz="2400" dirty="0" err="1">
                <a:solidFill>
                  <a:srgbClr val="FFFFFF"/>
                </a:solidFill>
              </a:rPr>
              <a:t>nuorin</a:t>
            </a:r>
            <a:r>
              <a:rPr lang="en-US" altLang="fi-FI" sz="2400" dirty="0">
                <a:solidFill>
                  <a:srgbClr val="FFFFFF"/>
                </a:solidFill>
              </a:rPr>
              <a:t> </a:t>
            </a:r>
            <a:r>
              <a:rPr lang="en-US" altLang="fi-FI" sz="2400" dirty="0" err="1">
                <a:solidFill>
                  <a:srgbClr val="FFFFFF"/>
                </a:solidFill>
              </a:rPr>
              <a:t>poika</a:t>
            </a:r>
            <a:r>
              <a:rPr lang="en-US" altLang="fi-FI" sz="2400" dirty="0">
                <a:solidFill>
                  <a:srgbClr val="FFFFFF"/>
                </a:solidFill>
              </a:rPr>
              <a:t> </a:t>
            </a:r>
            <a:r>
              <a:rPr lang="en-US" altLang="fi-FI" sz="2400" b="1" dirty="0">
                <a:solidFill>
                  <a:srgbClr val="FFFFFF"/>
                </a:solidFill>
              </a:rPr>
              <a:t>Kaarle</a:t>
            </a:r>
            <a:r>
              <a:rPr lang="en-US" altLang="fi-FI" sz="2400" dirty="0">
                <a:solidFill>
                  <a:srgbClr val="FFFFFF"/>
                </a:solidFill>
              </a:rPr>
              <a:t> </a:t>
            </a:r>
            <a:r>
              <a:rPr lang="en-US" altLang="fi-FI" sz="2400" dirty="0" err="1">
                <a:solidFill>
                  <a:srgbClr val="FFFFFF"/>
                </a:solidFill>
              </a:rPr>
              <a:t>yllytti</a:t>
            </a:r>
            <a:r>
              <a:rPr lang="en-US" altLang="fi-FI" sz="2400" dirty="0">
                <a:solidFill>
                  <a:srgbClr val="FFFFFF"/>
                </a:solidFill>
              </a:rPr>
              <a:t> </a:t>
            </a:r>
            <a:r>
              <a:rPr lang="en-US" altLang="fi-FI" sz="2400" dirty="0" err="1">
                <a:solidFill>
                  <a:srgbClr val="FFFFFF"/>
                </a:solidFill>
              </a:rPr>
              <a:t>talonpoikia</a:t>
            </a:r>
            <a:r>
              <a:rPr lang="en-US" altLang="fi-FI" sz="2400" dirty="0">
                <a:solidFill>
                  <a:srgbClr val="FFFFFF"/>
                </a:solidFill>
              </a:rPr>
              <a:t> </a:t>
            </a:r>
            <a:r>
              <a:rPr lang="en-US" altLang="fi-FI" sz="2400" dirty="0" err="1">
                <a:solidFill>
                  <a:srgbClr val="FFFFFF"/>
                </a:solidFill>
              </a:rPr>
              <a:t>kapinaan</a:t>
            </a:r>
            <a:r>
              <a:rPr lang="en-US" altLang="fi-FI" sz="2400" dirty="0">
                <a:solidFill>
                  <a:srgbClr val="FFFFFF"/>
                </a:solidFill>
              </a:rPr>
              <a:t> </a:t>
            </a:r>
            <a:r>
              <a:rPr lang="en-US" altLang="fi-FI" sz="2400" dirty="0" err="1">
                <a:solidFill>
                  <a:srgbClr val="FFFFFF"/>
                </a:solidFill>
              </a:rPr>
              <a:t>Sigismundia</a:t>
            </a:r>
            <a:r>
              <a:rPr lang="en-US" altLang="fi-FI" sz="2400" dirty="0">
                <a:solidFill>
                  <a:srgbClr val="FFFFFF"/>
                </a:solidFill>
              </a:rPr>
              <a:t> ja Klaus </a:t>
            </a:r>
            <a:r>
              <a:rPr lang="en-US" altLang="fi-FI" sz="2400" dirty="0" err="1">
                <a:solidFill>
                  <a:srgbClr val="FFFFFF"/>
                </a:solidFill>
              </a:rPr>
              <a:t>Flemingiä</a:t>
            </a:r>
            <a:r>
              <a:rPr lang="en-US" altLang="fi-FI" sz="2400" dirty="0">
                <a:solidFill>
                  <a:srgbClr val="FFFFFF"/>
                </a:solidFill>
              </a:rPr>
              <a:t> </a:t>
            </a:r>
            <a:r>
              <a:rPr lang="en-US" altLang="fi-FI" sz="2400" dirty="0" err="1">
                <a:solidFill>
                  <a:srgbClr val="FFFFFF"/>
                </a:solidFill>
              </a:rPr>
              <a:t>vastaan</a:t>
            </a:r>
          </a:p>
          <a:p>
            <a:pPr indent="-228600" defTabSz="914400"/>
            <a:r>
              <a:rPr lang="en-US" altLang="fi-FI" sz="2400" dirty="0" err="1">
                <a:solidFill>
                  <a:srgbClr val="FFFFFF"/>
                </a:solidFill>
              </a:rPr>
              <a:t>Käskynhaltija</a:t>
            </a:r>
            <a:r>
              <a:rPr lang="en-US" altLang="fi-FI" sz="2400" dirty="0">
                <a:solidFill>
                  <a:srgbClr val="FFFFFF"/>
                </a:solidFill>
              </a:rPr>
              <a:t> </a:t>
            </a:r>
            <a:r>
              <a:rPr lang="en-US" altLang="fi-FI" sz="2400" b="1" dirty="0">
                <a:solidFill>
                  <a:srgbClr val="FFFFFF"/>
                </a:solidFill>
              </a:rPr>
              <a:t>Klaus </a:t>
            </a:r>
            <a:r>
              <a:rPr lang="en-US" altLang="fi-FI" sz="2400" b="1" dirty="0" err="1">
                <a:solidFill>
                  <a:srgbClr val="FFFFFF"/>
                </a:solidFill>
              </a:rPr>
              <a:t>Flemingin</a:t>
            </a:r>
            <a:r>
              <a:rPr lang="en-US" altLang="fi-FI" sz="2400" dirty="0">
                <a:solidFill>
                  <a:srgbClr val="FFFFFF"/>
                </a:solidFill>
              </a:rPr>
              <a:t> </a:t>
            </a:r>
            <a:r>
              <a:rPr lang="en-US" altLang="fi-FI" sz="2400" dirty="0" err="1">
                <a:solidFill>
                  <a:srgbClr val="FFFFFF"/>
                </a:solidFill>
              </a:rPr>
              <a:t>joukot</a:t>
            </a:r>
            <a:r>
              <a:rPr lang="en-US" altLang="fi-FI" sz="2400" dirty="0">
                <a:solidFill>
                  <a:srgbClr val="FFFFFF"/>
                </a:solidFill>
              </a:rPr>
              <a:t> </a:t>
            </a:r>
            <a:r>
              <a:rPr lang="en-US" altLang="fi-FI" sz="2400" dirty="0" err="1">
                <a:solidFill>
                  <a:srgbClr val="FFFFFF"/>
                </a:solidFill>
              </a:rPr>
              <a:t>löivät</a:t>
            </a:r>
            <a:r>
              <a:rPr lang="en-US" altLang="fi-FI" sz="2400" dirty="0">
                <a:solidFill>
                  <a:srgbClr val="FFFFFF"/>
                </a:solidFill>
              </a:rPr>
              <a:t> </a:t>
            </a:r>
            <a:r>
              <a:rPr lang="en-US" altLang="fi-FI" sz="2400" dirty="0" err="1">
                <a:solidFill>
                  <a:srgbClr val="FFFFFF"/>
                </a:solidFill>
              </a:rPr>
              <a:t>talonpojat</a:t>
            </a:r>
            <a:r>
              <a:rPr lang="en-US" altLang="fi-FI" sz="2400" dirty="0">
                <a:solidFill>
                  <a:srgbClr val="FFFFFF"/>
                </a:solidFill>
              </a:rPr>
              <a:t> </a:t>
            </a:r>
            <a:r>
              <a:rPr lang="en-US" altLang="fi-FI" sz="2400" dirty="0" err="1">
                <a:solidFill>
                  <a:srgbClr val="FFFFFF"/>
                </a:solidFill>
              </a:rPr>
              <a:t>näiden</a:t>
            </a:r>
            <a:r>
              <a:rPr lang="en-US" altLang="fi-FI" sz="2400" dirty="0">
                <a:solidFill>
                  <a:srgbClr val="FFFFFF"/>
                </a:solidFill>
              </a:rPr>
              <a:t> </a:t>
            </a:r>
            <a:r>
              <a:rPr lang="en-US" altLang="fi-FI" sz="2400" dirty="0" err="1">
                <a:solidFill>
                  <a:srgbClr val="FFFFFF"/>
                </a:solidFill>
              </a:rPr>
              <a:t>hyökätessä</a:t>
            </a:r>
            <a:r>
              <a:rPr lang="en-US" altLang="fi-FI" sz="2400" dirty="0">
                <a:solidFill>
                  <a:srgbClr val="FFFFFF"/>
                </a:solidFill>
              </a:rPr>
              <a:t> </a:t>
            </a:r>
            <a:r>
              <a:rPr lang="en-US" altLang="fi-FI" sz="2400" dirty="0" err="1">
                <a:solidFill>
                  <a:srgbClr val="FFFFFF"/>
                </a:solidFill>
              </a:rPr>
              <a:t>kohti</a:t>
            </a:r>
            <a:r>
              <a:rPr lang="en-US" altLang="fi-FI" sz="2400" dirty="0">
                <a:solidFill>
                  <a:srgbClr val="FFFFFF"/>
                </a:solidFill>
              </a:rPr>
              <a:t> </a:t>
            </a:r>
            <a:r>
              <a:rPr lang="en-US" altLang="fi-FI" sz="2400" dirty="0" err="1">
                <a:solidFill>
                  <a:srgbClr val="FFFFFF"/>
                </a:solidFill>
              </a:rPr>
              <a:t>Turkua</a:t>
            </a:r>
            <a:endParaRPr lang="en-US" altLang="fi-FI" sz="2400" dirty="0">
              <a:solidFill>
                <a:srgbClr val="FFFFFF"/>
              </a:solidFill>
              <a:cs typeface="Calibri" panose="020F0502020204030204"/>
            </a:endParaRPr>
          </a:p>
          <a:p>
            <a:pPr indent="-228600" defTabSz="914400"/>
            <a:r>
              <a:rPr lang="en-US" altLang="fi-FI" sz="2400" dirty="0">
                <a:solidFill>
                  <a:srgbClr val="FFFFFF"/>
                </a:solidFill>
                <a:cs typeface="Calibri" panose="020F0502020204030204"/>
              </a:rPr>
              <a:t>n. 3000 </a:t>
            </a:r>
            <a:r>
              <a:rPr lang="en-US" altLang="fi-FI" sz="2400" dirty="0" err="1">
                <a:solidFill>
                  <a:srgbClr val="FFFFFF"/>
                </a:solidFill>
                <a:cs typeface="Calibri" panose="020F0502020204030204"/>
              </a:rPr>
              <a:t>talonpoikaa</a:t>
            </a:r>
            <a:r>
              <a:rPr lang="en-US" altLang="fi-FI" sz="2400" dirty="0">
                <a:solidFill>
                  <a:srgbClr val="FFFFFF"/>
                </a:solidFill>
                <a:cs typeface="Calibri" panose="020F0502020204030204"/>
              </a:rPr>
              <a:t> </a:t>
            </a:r>
            <a:r>
              <a:rPr lang="en-US" altLang="fi-FI" sz="2400" dirty="0" err="1">
                <a:solidFill>
                  <a:srgbClr val="FFFFFF"/>
                </a:solidFill>
                <a:cs typeface="Calibri" panose="020F0502020204030204"/>
              </a:rPr>
              <a:t>kuoli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tsikko 1">
            <a:extLst>
              <a:ext uri="{FF2B5EF4-FFF2-40B4-BE49-F238E27FC236}">
                <a16:creationId xmlns:a16="http://schemas.microsoft.com/office/drawing/2014/main" id="{17FC6BA6-CCB9-0148-8B3C-049ED6EB4D88}"/>
              </a:ext>
            </a:extLst>
          </p:cNvPr>
          <p:cNvSpPr>
            <a:spLocks noGrp="1"/>
          </p:cNvSpPr>
          <p:nvPr>
            <p:ph type="title"/>
          </p:nvPr>
        </p:nvSpPr>
        <p:spPr/>
        <p:txBody>
          <a:bodyPr/>
          <a:lstStyle/>
          <a:p>
            <a:r>
              <a:rPr lang="fi-FI" altLang="fi-FI"/>
              <a:t>Saksalainen ritarikunta Baltiassa</a:t>
            </a:r>
          </a:p>
        </p:txBody>
      </p:sp>
      <p:pic>
        <p:nvPicPr>
          <p:cNvPr id="10243" name="Sisällön paikkamerkki 3">
            <a:extLst>
              <a:ext uri="{FF2B5EF4-FFF2-40B4-BE49-F238E27FC236}">
                <a16:creationId xmlns:a16="http://schemas.microsoft.com/office/drawing/2014/main" id="{C902E503-9AEB-7443-8DC4-91706969E77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71613" y="1417638"/>
            <a:ext cx="5980112" cy="5202237"/>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8747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E0CBBDE3-432F-4841-9570-7F6D826AFECC}"/>
              </a:ext>
            </a:extLst>
          </p:cNvPr>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r>
              <a:rPr lang="en-US" sz="4400">
                <a:solidFill>
                  <a:srgbClr val="FFFFFF"/>
                </a:solidFill>
                <a:cs typeface="Calibri Light"/>
              </a:rPr>
              <a:t>Nuijasodan 1596-1597 taisteluita</a:t>
            </a:r>
            <a:endParaRPr lang="en-US" sz="4400">
              <a:solidFill>
                <a:srgbClr val="FFFFFF"/>
              </a:solidFill>
            </a:endParaRPr>
          </a:p>
        </p:txBody>
      </p:sp>
      <p:pic>
        <p:nvPicPr>
          <p:cNvPr id="5" name="Kuva 5" descr="Kuva, joka sisältää kohteen kartta&#10;&#10;Kuvaus luotu automaattisesti">
            <a:extLst>
              <a:ext uri="{FF2B5EF4-FFF2-40B4-BE49-F238E27FC236}">
                <a16:creationId xmlns:a16="http://schemas.microsoft.com/office/drawing/2014/main" id="{D527C07D-AA07-47D9-99DC-793A33A166EF}"/>
              </a:ext>
            </a:extLst>
          </p:cNvPr>
          <p:cNvPicPr>
            <a:picLocks noGrp="1" noChangeAspect="1"/>
          </p:cNvPicPr>
          <p:nvPr>
            <p:ph sz="half" idx="2"/>
          </p:nvPr>
        </p:nvPicPr>
        <p:blipFill rotWithShape="1">
          <a:blip r:embed="rId2"/>
          <a:srcRect t="55969" r="-2" b="-2"/>
          <a:stretch/>
        </p:blipFill>
        <p:spPr>
          <a:xfrm>
            <a:off x="245660" y="321733"/>
            <a:ext cx="5293729"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in paikkamerkki 2">
            <a:extLst>
              <a:ext uri="{FF2B5EF4-FFF2-40B4-BE49-F238E27FC236}">
                <a16:creationId xmlns:a16="http://schemas.microsoft.com/office/drawing/2014/main" id="{3B6E214E-2023-4F58-9BB0-F014E7C8929F}"/>
              </a:ext>
            </a:extLst>
          </p:cNvPr>
          <p:cNvSpPr>
            <a:spLocks noGrp="1"/>
          </p:cNvSpPr>
          <p:nvPr>
            <p:ph type="body" sz="half" idx="1"/>
          </p:nvPr>
        </p:nvSpPr>
        <p:spPr>
          <a:xfrm>
            <a:off x="6021989" y="917725"/>
            <a:ext cx="2568554" cy="4852362"/>
          </a:xfrm>
        </p:spPr>
        <p:txBody>
          <a:bodyPr vert="horz" lIns="91440" tIns="45720" rIns="91440" bIns="45720" rtlCol="0" anchor="ctr">
            <a:normAutofit/>
          </a:bodyPr>
          <a:lstStyle/>
          <a:p>
            <a:pPr marL="0" indent="0" defTabSz="914400">
              <a:buNone/>
            </a:pPr>
            <a:r>
              <a:rPr lang="en-US" sz="1700" dirty="0" err="1">
                <a:solidFill>
                  <a:srgbClr val="FFFFFF"/>
                </a:solidFill>
                <a:cs typeface="Calibri"/>
              </a:rPr>
              <a:t>Pohjalaiset</a:t>
            </a:r>
            <a:r>
              <a:rPr lang="en-US" sz="1700" dirty="0">
                <a:solidFill>
                  <a:srgbClr val="FFFFFF"/>
                </a:solidFill>
                <a:cs typeface="Calibri"/>
              </a:rPr>
              <a:t>, </a:t>
            </a:r>
            <a:r>
              <a:rPr lang="en-US" sz="1700" dirty="0" err="1">
                <a:solidFill>
                  <a:srgbClr val="FFFFFF"/>
                </a:solidFill>
                <a:cs typeface="Calibri"/>
              </a:rPr>
              <a:t>hämäläiset</a:t>
            </a:r>
            <a:r>
              <a:rPr lang="en-US" sz="1700" dirty="0">
                <a:solidFill>
                  <a:srgbClr val="FFFFFF"/>
                </a:solidFill>
                <a:cs typeface="Calibri"/>
              </a:rPr>
              <a:t> ja </a:t>
            </a:r>
            <a:r>
              <a:rPr lang="en-US" sz="1700" dirty="0" err="1">
                <a:solidFill>
                  <a:srgbClr val="FFFFFF"/>
                </a:solidFill>
                <a:cs typeface="Calibri"/>
              </a:rPr>
              <a:t>savolaiset</a:t>
            </a:r>
            <a:r>
              <a:rPr lang="en-US" sz="1700" dirty="0">
                <a:solidFill>
                  <a:srgbClr val="FFFFFF"/>
                </a:solidFill>
                <a:cs typeface="Calibri"/>
              </a:rPr>
              <a:t> </a:t>
            </a:r>
            <a:r>
              <a:rPr lang="en-US" sz="1700" dirty="0" err="1">
                <a:solidFill>
                  <a:srgbClr val="FFFFFF"/>
                </a:solidFill>
                <a:cs typeface="Calibri"/>
              </a:rPr>
              <a:t>tlonpojat</a:t>
            </a:r>
            <a:r>
              <a:rPr lang="en-US" sz="1700" dirty="0">
                <a:solidFill>
                  <a:srgbClr val="FFFFFF"/>
                </a:solidFill>
                <a:cs typeface="Calibri"/>
              </a:rPr>
              <a:t> </a:t>
            </a:r>
            <a:r>
              <a:rPr lang="en-US" sz="1700" dirty="0" err="1">
                <a:solidFill>
                  <a:srgbClr val="FFFFFF"/>
                </a:solidFill>
                <a:cs typeface="Calibri"/>
              </a:rPr>
              <a:t>lähtivät</a:t>
            </a:r>
            <a:r>
              <a:rPr lang="en-US" sz="1700" dirty="0">
                <a:solidFill>
                  <a:srgbClr val="FFFFFF"/>
                </a:solidFill>
                <a:cs typeface="Calibri"/>
              </a:rPr>
              <a:t> </a:t>
            </a:r>
            <a:r>
              <a:rPr lang="en-US" sz="1700" dirty="0" err="1">
                <a:solidFill>
                  <a:srgbClr val="FFFFFF"/>
                </a:solidFill>
                <a:cs typeface="Calibri"/>
              </a:rPr>
              <a:t>hyökkäämään</a:t>
            </a:r>
            <a:r>
              <a:rPr lang="en-US" sz="1700" dirty="0">
                <a:solidFill>
                  <a:srgbClr val="FFFFFF"/>
                </a:solidFill>
                <a:cs typeface="Calibri"/>
              </a:rPr>
              <a:t> </a:t>
            </a:r>
            <a:r>
              <a:rPr lang="en-US" sz="1700" dirty="0" err="1">
                <a:solidFill>
                  <a:srgbClr val="FFFFFF"/>
                </a:solidFill>
                <a:cs typeface="Calibri"/>
              </a:rPr>
              <a:t>kohti</a:t>
            </a:r>
            <a:r>
              <a:rPr lang="en-US" sz="1700" dirty="0">
                <a:solidFill>
                  <a:srgbClr val="FFFFFF"/>
                </a:solidFill>
                <a:cs typeface="Calibri"/>
              </a:rPr>
              <a:t> </a:t>
            </a:r>
            <a:r>
              <a:rPr lang="en-US" sz="1700" dirty="0" err="1">
                <a:solidFill>
                  <a:srgbClr val="FFFFFF"/>
                </a:solidFill>
                <a:cs typeface="Calibri"/>
              </a:rPr>
              <a:t>Turun</a:t>
            </a:r>
            <a:r>
              <a:rPr lang="en-US" sz="1700" dirty="0">
                <a:solidFill>
                  <a:srgbClr val="FFFFFF"/>
                </a:solidFill>
                <a:cs typeface="Calibri"/>
              </a:rPr>
              <a:t> </a:t>
            </a:r>
            <a:r>
              <a:rPr lang="en-US" sz="1700" dirty="0" err="1">
                <a:solidFill>
                  <a:srgbClr val="FFFFFF"/>
                </a:solidFill>
                <a:cs typeface="Calibri"/>
              </a:rPr>
              <a:t>linnaa</a:t>
            </a:r>
          </a:p>
          <a:p>
            <a:pPr marL="0" indent="0" defTabSz="914400">
              <a:buNone/>
            </a:pPr>
            <a:r>
              <a:rPr lang="en-US" sz="1700" dirty="0" err="1">
                <a:solidFill>
                  <a:srgbClr val="FFFFFF"/>
                </a:solidFill>
                <a:cs typeface="Calibri"/>
              </a:rPr>
              <a:t>Taustalla</a:t>
            </a:r>
            <a:r>
              <a:rPr lang="en-US" sz="1700" dirty="0">
                <a:solidFill>
                  <a:srgbClr val="FFFFFF"/>
                </a:solidFill>
                <a:cs typeface="Calibri"/>
              </a:rPr>
              <a:t> </a:t>
            </a:r>
            <a:r>
              <a:rPr lang="en-US" sz="1700" dirty="0" err="1">
                <a:solidFill>
                  <a:srgbClr val="FFFFFF"/>
                </a:solidFill>
                <a:cs typeface="Calibri"/>
              </a:rPr>
              <a:t>ankara</a:t>
            </a:r>
            <a:r>
              <a:rPr lang="en-US" sz="1700" dirty="0">
                <a:solidFill>
                  <a:srgbClr val="FFFFFF"/>
                </a:solidFill>
                <a:cs typeface="Calibri"/>
              </a:rPr>
              <a:t> </a:t>
            </a:r>
            <a:r>
              <a:rPr lang="en-US" sz="1700" dirty="0" err="1">
                <a:solidFill>
                  <a:srgbClr val="FFFFFF"/>
                </a:solidFill>
                <a:cs typeface="Calibri"/>
              </a:rPr>
              <a:t>verotus</a:t>
            </a:r>
            <a:r>
              <a:rPr lang="en-US" sz="1700" dirty="0">
                <a:solidFill>
                  <a:srgbClr val="FFFFFF"/>
                </a:solidFill>
                <a:cs typeface="Calibri"/>
              </a:rPr>
              <a:t> ja </a:t>
            </a:r>
            <a:r>
              <a:rPr lang="en-US" sz="1700">
                <a:solidFill>
                  <a:srgbClr val="FFFFFF"/>
                </a:solidFill>
                <a:cs typeface="Calibri"/>
              </a:rPr>
              <a:t>linnaleirijärjestelmä</a:t>
            </a:r>
            <a:endParaRPr lang="en-US" sz="1700" dirty="0">
              <a:solidFill>
                <a:srgbClr val="FFFFFF"/>
              </a:solidFill>
              <a:cs typeface="Calibri"/>
            </a:endParaRPr>
          </a:p>
          <a:p>
            <a:pPr marL="0" indent="0" defTabSz="914400">
              <a:buNone/>
            </a:pPr>
            <a:r>
              <a:rPr lang="en-US" sz="1700" dirty="0" err="1">
                <a:solidFill>
                  <a:srgbClr val="FFFFFF"/>
                </a:solidFill>
                <a:cs typeface="Calibri"/>
              </a:rPr>
              <a:t>Talonpoikien</a:t>
            </a:r>
            <a:r>
              <a:rPr lang="en-US" sz="1700">
                <a:solidFill>
                  <a:srgbClr val="FFFFFF"/>
                </a:solidFill>
                <a:cs typeface="Calibri"/>
              </a:rPr>
              <a:t> kapinaa </a:t>
            </a:r>
            <a:r>
              <a:rPr lang="en-US" sz="1700" dirty="0">
                <a:solidFill>
                  <a:srgbClr val="FFFFFF"/>
                </a:solidFill>
                <a:cs typeface="Calibri"/>
              </a:rPr>
              <a:t>johti Jaakko Ilkka</a:t>
            </a:r>
          </a:p>
          <a:p>
            <a:pPr marL="0" indent="0" defTabSz="914400">
              <a:buNone/>
            </a:pPr>
            <a:r>
              <a:rPr lang="en-US" sz="1700" err="1">
                <a:solidFill>
                  <a:srgbClr val="FFFFFF"/>
                </a:solidFill>
                <a:cs typeface="Calibri"/>
              </a:rPr>
              <a:t>Flemingin</a:t>
            </a:r>
            <a:r>
              <a:rPr lang="en-US" sz="1700" dirty="0">
                <a:solidFill>
                  <a:srgbClr val="FFFFFF"/>
                </a:solidFill>
                <a:cs typeface="Calibri"/>
              </a:rPr>
              <a:t> </a:t>
            </a:r>
            <a:r>
              <a:rPr lang="en-US" sz="1700" err="1">
                <a:solidFill>
                  <a:srgbClr val="FFFFFF"/>
                </a:solidFill>
                <a:cs typeface="Calibri"/>
              </a:rPr>
              <a:t>ratsusotilaat</a:t>
            </a:r>
            <a:r>
              <a:rPr lang="en-US" sz="1700" dirty="0">
                <a:solidFill>
                  <a:srgbClr val="FFFFFF"/>
                </a:solidFill>
                <a:cs typeface="Calibri"/>
              </a:rPr>
              <a:t> </a:t>
            </a:r>
            <a:r>
              <a:rPr lang="en-US" sz="1700" err="1">
                <a:solidFill>
                  <a:srgbClr val="FFFFFF"/>
                </a:solidFill>
                <a:cs typeface="Calibri"/>
              </a:rPr>
              <a:t>löivät</a:t>
            </a:r>
            <a:r>
              <a:rPr lang="en-US" sz="1700" dirty="0">
                <a:solidFill>
                  <a:srgbClr val="FFFFFF"/>
                </a:solidFill>
                <a:cs typeface="Calibri"/>
              </a:rPr>
              <a:t> </a:t>
            </a:r>
            <a:r>
              <a:rPr lang="en-US" sz="1700" err="1">
                <a:solidFill>
                  <a:srgbClr val="FFFFFF"/>
                </a:solidFill>
                <a:cs typeface="Calibri"/>
              </a:rPr>
              <a:t>talonpojat</a:t>
            </a:r>
            <a:r>
              <a:rPr lang="en-US" sz="1700" dirty="0">
                <a:solidFill>
                  <a:srgbClr val="FFFFFF"/>
                </a:solidFill>
                <a:cs typeface="Calibri"/>
              </a:rPr>
              <a:t> </a:t>
            </a:r>
            <a:r>
              <a:rPr lang="en-US" sz="1700" err="1">
                <a:solidFill>
                  <a:srgbClr val="FFFFFF"/>
                </a:solidFill>
                <a:cs typeface="Calibri"/>
              </a:rPr>
              <a:t>taisteluissa</a:t>
            </a:r>
            <a:r>
              <a:rPr lang="en-US" sz="1700">
                <a:solidFill>
                  <a:srgbClr val="FFFFFF"/>
                </a:solidFill>
                <a:cs typeface="Calibri"/>
              </a:rPr>
              <a:t> tai teloituksissa</a:t>
            </a:r>
          </a:p>
          <a:p>
            <a:pPr marL="0" indent="0" defTabSz="914400">
              <a:buNone/>
            </a:pPr>
            <a:r>
              <a:rPr lang="en-US" sz="1700">
                <a:solidFill>
                  <a:srgbClr val="FFFFFF"/>
                </a:solidFill>
                <a:cs typeface="Calibri"/>
              </a:rPr>
              <a:t>n. 3000 talonpoikaa kuoli</a:t>
            </a:r>
            <a:endParaRPr lang="en-US" sz="1700" dirty="0">
              <a:solidFill>
                <a:srgbClr val="FFFFFF"/>
              </a:solidFill>
              <a:cs typeface="Calibri"/>
            </a:endParaRPr>
          </a:p>
        </p:txBody>
      </p:sp>
    </p:spTree>
    <p:extLst>
      <p:ext uri="{BB962C8B-B14F-4D97-AF65-F5344CB8AC3E}">
        <p14:creationId xmlns:p14="http://schemas.microsoft.com/office/powerpoint/2010/main" val="1791860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95647B0-E93F-2845-B848-722B73DD4145}"/>
              </a:ext>
            </a:extLst>
          </p:cNvPr>
          <p:cNvSpPr>
            <a:spLocks noGrp="1" noChangeArrowheads="1"/>
          </p:cNvSpPr>
          <p:nvPr>
            <p:ph type="title"/>
          </p:nvPr>
        </p:nvSpPr>
        <p:spPr/>
        <p:txBody>
          <a:bodyPr/>
          <a:lstStyle/>
          <a:p>
            <a:pPr eaLnBrk="1" hangingPunct="1"/>
            <a:r>
              <a:rPr lang="fi-FI" altLang="fi-FI"/>
              <a:t>Pähkinäsaaren rauha 1323</a:t>
            </a:r>
          </a:p>
        </p:txBody>
      </p:sp>
      <p:sp>
        <p:nvSpPr>
          <p:cNvPr id="11267" name="Rectangle 3">
            <a:extLst>
              <a:ext uri="{FF2B5EF4-FFF2-40B4-BE49-F238E27FC236}">
                <a16:creationId xmlns:a16="http://schemas.microsoft.com/office/drawing/2014/main" id="{A77076B1-69B1-0D4C-A91C-78C02121B189}"/>
              </a:ext>
            </a:extLst>
          </p:cNvPr>
          <p:cNvSpPr>
            <a:spLocks noGrp="1" noChangeArrowheads="1"/>
          </p:cNvSpPr>
          <p:nvPr>
            <p:ph idx="1"/>
          </p:nvPr>
        </p:nvSpPr>
        <p:spPr/>
        <p:txBody>
          <a:bodyPr/>
          <a:lstStyle/>
          <a:p>
            <a:pPr eaLnBrk="1" hangingPunct="1"/>
            <a:r>
              <a:rPr lang="fi-FI" altLang="fi-FI" sz="3200"/>
              <a:t>1323 Novgorod ja Ruotsi tekivät rauhansopimuksen Suomen alueesta </a:t>
            </a:r>
            <a:r>
              <a:rPr lang="fi-FI" altLang="fi-FI" sz="3200" i="1"/>
              <a:t>Pähkinäsaaressa Laatokan saaressa</a:t>
            </a:r>
            <a:r>
              <a:rPr lang="fi-FI" altLang="fi-FI" sz="3200"/>
              <a:t>, jota hansakauppiaat tukivat</a:t>
            </a:r>
          </a:p>
          <a:p>
            <a:pPr eaLnBrk="1" hangingPunct="1"/>
            <a:r>
              <a:rPr lang="fi-FI" altLang="fi-FI" sz="3200"/>
              <a:t>Suomi jaettiin ensimmäistä kertaa: </a:t>
            </a:r>
            <a:r>
              <a:rPr lang="fi-FI" altLang="fi-FI" sz="3200" b="1"/>
              <a:t>Länsi jäi Ruotsille, Itä-Suomi Novgorodille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FFE7F7E-BB90-844E-BA81-3995BD44F988}"/>
              </a:ext>
            </a:extLst>
          </p:cNvPr>
          <p:cNvSpPr>
            <a:spLocks noGrp="1" noChangeArrowheads="1"/>
          </p:cNvSpPr>
          <p:nvPr>
            <p:ph type="title"/>
          </p:nvPr>
        </p:nvSpPr>
        <p:spPr/>
        <p:txBody>
          <a:bodyPr/>
          <a:lstStyle/>
          <a:p>
            <a:pPr eaLnBrk="1" hangingPunct="1"/>
            <a:r>
              <a:rPr lang="fi-FI" altLang="fi-FI"/>
              <a:t>Pähkinäsaaren oletettu rajalinja </a:t>
            </a:r>
          </a:p>
        </p:txBody>
      </p:sp>
      <p:sp>
        <p:nvSpPr>
          <p:cNvPr id="12291" name="Rectangle 3">
            <a:extLst>
              <a:ext uri="{FF2B5EF4-FFF2-40B4-BE49-F238E27FC236}">
                <a16:creationId xmlns:a16="http://schemas.microsoft.com/office/drawing/2014/main" id="{D35B6F78-4CA0-3D42-B29D-2999AACC076F}"/>
              </a:ext>
            </a:extLst>
          </p:cNvPr>
          <p:cNvSpPr>
            <a:spLocks noGrp="1" noChangeArrowheads="1"/>
          </p:cNvSpPr>
          <p:nvPr>
            <p:ph idx="1"/>
          </p:nvPr>
        </p:nvSpPr>
        <p:spPr/>
        <p:txBody>
          <a:bodyPr/>
          <a:lstStyle/>
          <a:p>
            <a:pPr eaLnBrk="1" hangingPunct="1"/>
            <a:endParaRPr lang="fi-FI" altLang="fi-FI"/>
          </a:p>
        </p:txBody>
      </p:sp>
      <p:pic>
        <p:nvPicPr>
          <p:cNvPr id="12292" name="Picture 5">
            <a:hlinkClick r:id="rId2"/>
            <a:extLst>
              <a:ext uri="{FF2B5EF4-FFF2-40B4-BE49-F238E27FC236}">
                <a16:creationId xmlns:a16="http://schemas.microsoft.com/office/drawing/2014/main" id="{398E3566-033C-1549-9C2B-43F43DA73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13" y="1557338"/>
            <a:ext cx="552767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1281</Words>
  <Application>Microsoft Office PowerPoint</Application>
  <PresentationFormat>Näytössä katseltava diaesitys (4:3)</PresentationFormat>
  <Paragraphs>165</Paragraphs>
  <Slides>70</Slides>
  <Notes>2</Notes>
  <HiddenSlides>0</HiddenSlides>
  <MMClips>0</MMClips>
  <ScaleCrop>false</ScaleCrop>
  <HeadingPairs>
    <vt:vector size="4" baseType="variant">
      <vt:variant>
        <vt:lpstr>Teema</vt:lpstr>
      </vt:variant>
      <vt:variant>
        <vt:i4>1</vt:i4>
      </vt:variant>
      <vt:variant>
        <vt:lpstr>Dian otsikot</vt:lpstr>
      </vt:variant>
      <vt:variant>
        <vt:i4>70</vt:i4>
      </vt:variant>
    </vt:vector>
  </HeadingPairs>
  <TitlesOfParts>
    <vt:vector size="71" baseType="lpstr">
      <vt:lpstr>Office-teema</vt:lpstr>
      <vt:lpstr>Suomen keskiaika n. 1100-1521</vt:lpstr>
      <vt:lpstr>Ristiretket Suomeen</vt:lpstr>
      <vt:lpstr>Kristinuskon tulo Suomeen ja Ruotsin valtaus</vt:lpstr>
      <vt:lpstr>Ristiretkien oletetut kohteet</vt:lpstr>
      <vt:lpstr>Novgorodin valtio</vt:lpstr>
      <vt:lpstr>Ruotsi v. 1219</vt:lpstr>
      <vt:lpstr>Saksalainen ritarikunta Baltiassa</vt:lpstr>
      <vt:lpstr>Pähkinäsaaren rauha 1323</vt:lpstr>
      <vt:lpstr>Pähkinäsaaren oletettu rajalinja </vt:lpstr>
      <vt:lpstr>Keskiajan hallinto</vt:lpstr>
      <vt:lpstr>Kuningas valittiin Uppsalassa Moran kivillä</vt:lpstr>
      <vt:lpstr>Ruotsin historialliset pääalueet</vt:lpstr>
      <vt:lpstr>Linnaläänit</vt:lpstr>
      <vt:lpstr>Keskiajan oikeus</vt:lpstr>
      <vt:lpstr>Keskiajan lainsäädäntö</vt:lpstr>
      <vt:lpstr>Häpeäpaalu</vt:lpstr>
      <vt:lpstr>Kristofferin maanlaki (1442): tachto tapon kaari</vt:lpstr>
      <vt:lpstr>PowerPoint-esitys</vt:lpstr>
      <vt:lpstr>Turun linna (1200-l. loppu)</vt:lpstr>
      <vt:lpstr>Hämeen linna (1370-l.)</vt:lpstr>
      <vt:lpstr>Viipurin linna 1293</vt:lpstr>
      <vt:lpstr>Olavinlinna (1475-1400-l. loppu)</vt:lpstr>
      <vt:lpstr>Raasepori (1360-1370-l.)</vt:lpstr>
      <vt:lpstr>Kastelholma (1300-l. loppu)</vt:lpstr>
      <vt:lpstr>Kirkko keskiajalla</vt:lpstr>
      <vt:lpstr>Turun tuomiokirkko 1200-l. loppu</vt:lpstr>
      <vt:lpstr>Kuusiston piispanlinna, Kaarina 1200-l. loppu-1300-l. alku</vt:lpstr>
      <vt:lpstr>Turun katedraalikoulu (alkuperäinen v. 1276)</vt:lpstr>
      <vt:lpstr>Naantalin Birgittalaisluostari</vt:lpstr>
      <vt:lpstr>Pyhtään kirkko n. 1460</vt:lpstr>
      <vt:lpstr>Sääty-yhteiskunta</vt:lpstr>
      <vt:lpstr>Fleming-suvun Kuitian kartanolinna 1400-l. loppu</vt:lpstr>
      <vt:lpstr>Sääty-yhteiskunta</vt:lpstr>
      <vt:lpstr>Maatalous</vt:lpstr>
      <vt:lpstr>Sarkajako</vt:lpstr>
      <vt:lpstr>Kauppa ja kaupungit</vt:lpstr>
      <vt:lpstr>Keskiajan kaupungit</vt:lpstr>
      <vt:lpstr>PowerPoint-esitys</vt:lpstr>
      <vt:lpstr>Hansa-kaupan reittejä</vt:lpstr>
      <vt:lpstr>Hansa-koggi</vt:lpstr>
      <vt:lpstr>Keskiajan kaupunki</vt:lpstr>
      <vt:lpstr>Suomalaisten elämää keskiajalla (kpl 6.)</vt:lpstr>
      <vt:lpstr>Turun katedraalikoulu</vt:lpstr>
      <vt:lpstr>Koulutus</vt:lpstr>
      <vt:lpstr>Kalmarin unioni (1396-1523)  kpl 7.</vt:lpstr>
      <vt:lpstr>Kalmarin unioni: Tanska, Ruotsi, Norja, Suomi, Islanti, (Grönlanti)</vt:lpstr>
      <vt:lpstr>Margareeta I (1353-1412)ja Eerik Pommerilainen (n. 1382-1459)</vt:lpstr>
      <vt:lpstr>  Eerik Pommerilainen kruunataan Kalmarin unionin kuninkaaksi 17.6.1397</vt:lpstr>
      <vt:lpstr>Tukholman verilöyly</vt:lpstr>
      <vt:lpstr>Viipurin pamaus: Tanska liittoutui Moskovan kanssa Ruotsia vastaan (taustalla unioniriidat), joka johti sotaan Moskovan ja Ruotsin välillä (Moskova vaati rajantarkistuksia). Ns. Viipurin pamauksessa tarinan mukaan venäläiset pakenivat kauhuissaan Viipurin linnan piiritystä v. 1495, kun linnanpäällikkö Knut Posse olisi kehittänyt suuren räjähtävän seoksen.</vt:lpstr>
      <vt:lpstr>Kustaa Vaasa (Ruotsin kuningas 1523-1560)</vt:lpstr>
      <vt:lpstr>Kpl 7. Kustaa Vaasa vahvistaa hallitusvaltaa: reformaatio</vt:lpstr>
      <vt:lpstr>Kpl 7. Kustaa Vaasa vahvistaa hallitusvaltaa: Kustaa Vaasan uudistuksia Ruotsissa ja Suomessa</vt:lpstr>
      <vt:lpstr>Västeråsin valtiopäivät 1527</vt:lpstr>
      <vt:lpstr>PowerPoint-esitys</vt:lpstr>
      <vt:lpstr>Mikael Agricola 1510-1557</vt:lpstr>
      <vt:lpstr>Kustaa Vaasan (kuninkaana 1523-1560) hautamonumentti Uppsalassa. Vieressä vaimot Katarina Saksi-Lauenburgilainen ja Margareeta Lejonhufvud.</vt:lpstr>
      <vt:lpstr>Kpl 8. Suomen asema valtakunnan itäosana Kustaa Vaasan kaudella (1523-1560) </vt:lpstr>
      <vt:lpstr>Kpl 8. Suomen asema valtakunnan itäosana Kustaa Vaasan kaudella (1523-1560)  </vt:lpstr>
      <vt:lpstr>Kpl 8. Suomen asema valtakunnan itäosana Kustaa Vaasan kaudella (1523-1560)   </vt:lpstr>
      <vt:lpstr>PowerPoint-esitys</vt:lpstr>
      <vt:lpstr>Kpl 9:Veljesriidat</vt:lpstr>
      <vt:lpstr>Juhana III kuninkaana 1568-1592</vt:lpstr>
      <vt:lpstr>Kpl 9: 25-vuotinen sota (1570-95) ja Täyssinän rauha 1595</vt:lpstr>
      <vt:lpstr>Kpl 9: Veljesriidat</vt:lpstr>
      <vt:lpstr>Suomen käskynhaltija Klaus Fleming: Sigismundin tukija ja linnaleirijärjestelmän ylläpitäjä</vt:lpstr>
      <vt:lpstr>Kaarle IX valtionhoitajana 1595-1604 ja kuninkaana 1604-1611</vt:lpstr>
      <vt:lpstr>Albert Edelfelt: Kaarle-Herttua herjaa Klaus Flemingin ruumista, 1878.</vt:lpstr>
      <vt:lpstr>Nuijasota 1596-1597</vt:lpstr>
      <vt:lpstr>Nuijasodan 1596-1597 taisteluita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Suomen keskiaika n. 1100-1521</dc:title>
  <dc:creator>Anttila Petri Juha</dc:creator>
  <cp:lastModifiedBy>Anttila Petri Juha</cp:lastModifiedBy>
  <cp:revision>515</cp:revision>
  <dcterms:created xsi:type="dcterms:W3CDTF">2019-09-03T04:02:12Z</dcterms:created>
  <dcterms:modified xsi:type="dcterms:W3CDTF">2021-03-29T05:23:54Z</dcterms:modified>
</cp:coreProperties>
</file>