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2DD6C-9AA8-7CD8-2C17-CE004A19A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26395C-D672-B6B9-7BBE-9282686C9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ACFDF2-58AE-9CD7-AF5C-992BCFC1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AEFAC7-2618-51C1-2D8E-3BA23E0B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C2170E-F871-5902-5076-46E522CF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8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DF9F9D-37F7-7E52-E121-F1BCEF09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C773F93-2EF5-8FCF-2180-2E73DEC4D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323844-00BF-7C4C-EFF9-FFF5BD88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C81975-F37E-93F6-0659-E8902F91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D92DE5-6F57-96F0-04E9-E9E0C66A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84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FF8813E-CC2C-6174-6385-D24B573D1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854E14-822A-DD09-AB58-D9622B2F0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D8E794-53BC-1184-205E-6E45134D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BAF087-3D12-B898-B937-24CECBC4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13C3D6-916B-3737-D716-1475E0E1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08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A974F-1D21-3BF8-2FAF-26749E37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1FF573-46B1-98BA-0A50-217281571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49E611-C104-C7A0-352F-D8457D39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557232-EFBB-9A3B-1841-AF786918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2F235C-6881-12AA-5C49-EE940354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86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47DBE-15DA-BBA8-066C-13FC6AA6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66C437-B727-553F-A0B1-F0AD66428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E632FB-60E3-4844-F0BF-67B02D82D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1B07ED-FFBF-10E6-57B0-0FDEDC75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245D92-940A-EA9F-F182-A7867631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58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A2926-EF94-7D84-64F9-A8DE0BF4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02206-6FB5-2297-73E3-2AB2EC327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FE48E8-7B6F-5843-3BF8-40E5C3690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CBD6082-4BAA-C1F5-6102-C4784C72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CB952B-B682-707D-E735-DD42F50E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AC5BA5-46A1-AAFE-9103-2613E872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8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7B7083-2257-FB18-F9A7-E46D8608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EDB6DE-4EDA-F399-E0A4-09D3CB7DB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66743C1-4113-CACD-7CFE-47F80D47B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4606B9B-7D5E-48D7-BDDB-898D5397B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5E15ABD-F6B1-9985-5E10-352963F1B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785B6E-02BA-A5EF-D2C1-8045F548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C692C40-186C-B63E-C826-A80B1109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F97928F-CFB8-52A2-837B-241751A4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31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96AF4-8860-037D-FAE8-10BA1BD2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B17B1D-582A-BAD8-6791-BE596FAD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F295DC-CE30-C789-CA5B-41E377AD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6FDD0C-F221-6E43-8759-4C11443F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2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28A5F8-B356-1D51-C0A4-568326D6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E29CDE2-E6EA-F3E7-8356-DF03E9FD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A36C86-4EA0-CA4E-8252-CFB7B7EF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86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30223D-002F-71A8-73B0-8AA76C88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4C066A-D371-6873-3D51-E10F4D1A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9F5B4B4-2524-A04A-8ABA-113562FA5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AD39D9-3D35-77B8-BE81-2EFD218A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BA7157-9EC9-5600-1B1B-61D9EF8B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38688E-469E-0378-E192-87E26C3F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97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D9529-A435-B66D-1CEA-64FDED47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14C727F-35CB-05F8-9313-A7DE61012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DCE839-49C1-EAA3-D9C0-068777DDA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BB7D5E3-C6CD-C75F-C6E4-4426C7A2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0F93E2-D9EA-85FC-E902-E0953C13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804505-A1C4-54CE-139F-F289215F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93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108A1EC-8648-C2CC-1105-1DB94159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49A07E-3A15-E88C-7168-E939ECD3E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0880B0-0C21-F981-A893-E6A732CA0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F73D-36B3-42D0-8F09-601CAF9C5C2B}" type="datetimeFigureOut">
              <a:rPr lang="fi-FI" smtClean="0"/>
              <a:t>23.2.2023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59A032-89C1-784B-2229-36D582CBB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0991E1-EE89-3A54-8C77-B3F3CD135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9236-374B-4AC9-A701-7A66D0D65D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82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E7EC940-7C99-3E6C-AC80-3AC3CFA66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6100" b="1">
                <a:solidFill>
                  <a:schemeClr val="bg1"/>
                </a:solidFill>
              </a:rPr>
              <a:t>Veljesriitojen aikakausi (1560-1599)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BBD46B-ECF3-E271-22FA-8EC33C43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i-FI" b="1">
                <a:solidFill>
                  <a:schemeClr val="bg1"/>
                </a:solidFill>
              </a:rPr>
              <a:t>(Kpl 9)</a:t>
            </a:r>
          </a:p>
        </p:txBody>
      </p:sp>
    </p:spTree>
    <p:extLst>
      <p:ext uri="{BB962C8B-B14F-4D97-AF65-F5344CB8AC3E}">
        <p14:creationId xmlns:p14="http://schemas.microsoft.com/office/powerpoint/2010/main" val="257718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980DC5-CCBD-F239-9D76-5048EF37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1" y="46139"/>
            <a:ext cx="5917069" cy="1045543"/>
          </a:xfrm>
        </p:spPr>
        <p:txBody>
          <a:bodyPr>
            <a:normAutofit/>
          </a:bodyPr>
          <a:lstStyle/>
          <a:p>
            <a:r>
              <a:rPr lang="fi-FI" sz="3600" b="1" dirty="0"/>
              <a:t>Eerikin ja Juhanan valtataistelu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AADA66-58C7-7AEF-EE47-601045C09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5535"/>
            <a:ext cx="5908240" cy="5216326"/>
          </a:xfrm>
        </p:spPr>
        <p:txBody>
          <a:bodyPr>
            <a:normAutofit/>
          </a:bodyPr>
          <a:lstStyle/>
          <a:p>
            <a:pPr marL="891540" lvl="1" indent="-342900"/>
            <a:r>
              <a:rPr lang="fi-FI" altLang="fi-FI" sz="2000" dirty="0"/>
              <a:t>Kustaa Vaasan jälkeläiset taistelivat moneen otteeseen kruunusta</a:t>
            </a:r>
          </a:p>
          <a:p>
            <a:pPr marL="891540" lvl="1" indent="-342900"/>
            <a:r>
              <a:rPr lang="fi-FI" altLang="fi-FI" sz="2000" dirty="0"/>
              <a:t>Vanhin poika Eerik peri kruunun -&gt; Riitautui Suomen herttua Juhanan kanssa (omavaltainen ulkopolitiikka, avioituminen katolisen puolalaisprinsessa Katariina </a:t>
            </a:r>
            <a:r>
              <a:rPr lang="fi-FI" altLang="fi-FI" sz="2000" dirty="0" err="1"/>
              <a:t>Jagellonican</a:t>
            </a:r>
            <a:r>
              <a:rPr lang="fi-FI" altLang="fi-FI" sz="2000" dirty="0"/>
              <a:t> kanssa)</a:t>
            </a:r>
          </a:p>
          <a:p>
            <a:pPr marL="891540" lvl="1" indent="-342900"/>
            <a:r>
              <a:rPr lang="fi-FI" altLang="fi-FI" sz="2000" dirty="0"/>
              <a:t>Eerikin (Eerik XIV) veljet Juhana ja Kaarle syrjäyttivät isoveljensä (tappiollinen sota Tanskaa vastaan, mielenterveysongelmat, avioliitto talonpoikaissäätyisen kanssa, ylhäisaatelin laiminlyönti)</a:t>
            </a:r>
          </a:p>
          <a:p>
            <a:pPr marL="891540" lvl="1" indent="-342900"/>
            <a:r>
              <a:rPr lang="fi-FI" altLang="fi-FI" sz="2000" dirty="0"/>
              <a:t>Ylhäisaatelin tukema Juhana hallitsijaksi (Juhana III) -&gt; Sodat Tanskaa, Lyypekkiä sekä Venäjää (</a:t>
            </a:r>
            <a:r>
              <a:rPr lang="fi-FI" altLang="fi-FI" sz="2000" i="1" dirty="0"/>
              <a:t>25-vuotinen sota </a:t>
            </a:r>
            <a:r>
              <a:rPr lang="fi-FI" altLang="fi-FI" sz="2000" dirty="0"/>
              <a:t>(1570-1595) ja </a:t>
            </a:r>
            <a:r>
              <a:rPr lang="fi-FI" altLang="fi-FI" sz="2000" i="1" dirty="0" err="1"/>
              <a:t>Täyssinän</a:t>
            </a:r>
            <a:r>
              <a:rPr lang="fi-FI" altLang="fi-FI" sz="2000" i="1" dirty="0"/>
              <a:t> rauha </a:t>
            </a:r>
            <a:r>
              <a:rPr lang="fi-FI" altLang="fi-FI" sz="2000" dirty="0"/>
              <a:t>) vastaan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henkilö, vaatetus&#10;&#10;Kuvaus luotu automaattisesti">
            <a:extLst>
              <a:ext uri="{FF2B5EF4-FFF2-40B4-BE49-F238E27FC236}">
                <a16:creationId xmlns:a16="http://schemas.microsoft.com/office/drawing/2014/main" id="{FB20A016-5B2E-AF0A-31E9-9D4C9812A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0" y="12069"/>
            <a:ext cx="2292423" cy="3371211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uva 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6F676E5C-2F4C-D0EB-ACB7-F75A1E6F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12" y="21743"/>
            <a:ext cx="2362903" cy="3339793"/>
          </a:xfrm>
          <a:prstGeom prst="rect">
            <a:avLst/>
          </a:prstGeom>
        </p:spPr>
      </p:pic>
      <p:pic>
        <p:nvPicPr>
          <p:cNvPr id="7" name="Kuva 6" descr="Kuva, joka sisältää kohteen teksti, henkilö, päällä pitäminen, nahka&#10;&#10;Kuvaus luotu automaattisesti">
            <a:extLst>
              <a:ext uri="{FF2B5EF4-FFF2-40B4-BE49-F238E27FC236}">
                <a16:creationId xmlns:a16="http://schemas.microsoft.com/office/drawing/2014/main" id="{A9C407B8-1617-2857-0FEB-29B0D3565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97" y="3581848"/>
            <a:ext cx="2696547" cy="29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98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87D580-9217-91D6-EAB2-C35D1BCE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6" y="189722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fi-FI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Kaarlen ja </a:t>
            </a:r>
            <a:r>
              <a:rPr lang="fi-FI" sz="3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Sigismundin</a:t>
            </a:r>
            <a:r>
              <a:rPr lang="fi-FI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valtataistelu</a:t>
            </a:r>
          </a:p>
        </p:txBody>
      </p:sp>
      <p:pic>
        <p:nvPicPr>
          <p:cNvPr id="7" name="Kuva 6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25710AC7-FD6E-0B28-A237-8A3681531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r="9503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829294-14DB-E8C9-DFE0-1F027448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805" y="1894115"/>
            <a:ext cx="5622658" cy="4354285"/>
          </a:xfrm>
        </p:spPr>
        <p:txBody>
          <a:bodyPr>
            <a:normAutofit/>
          </a:bodyPr>
          <a:lstStyle/>
          <a:p>
            <a:pPr marL="891540" lvl="1" indent="-342900"/>
            <a:r>
              <a:rPr lang="fi-FI" alt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Valtionhoitajana toiminut Kaarle nousi ylhäisaatelin tuella kapinaan Juhanan pojan </a:t>
            </a:r>
            <a:r>
              <a:rPr lang="fi-FI" alt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Sigismundin</a:t>
            </a:r>
            <a:r>
              <a:rPr lang="fi-FI" alt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noustua isänsä kuoleman jälkeen valtaistuimelle (vallanhimo, </a:t>
            </a:r>
            <a:r>
              <a:rPr lang="fi-FI" alt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Sigismund</a:t>
            </a:r>
            <a:r>
              <a:rPr lang="fi-FI" alt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myös katolisen Puolan kuningas)</a:t>
            </a:r>
          </a:p>
          <a:p>
            <a:pPr marL="891540" lvl="1" indent="-342900"/>
            <a:r>
              <a:rPr lang="fi-FI" alt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Sigismund</a:t>
            </a:r>
            <a:r>
              <a:rPr lang="fi-FI" alt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nimitti Suomen käskynhaltijaksi Kaarlen vihollisen Klaus Flemingin -&gt; Kaarle voitti </a:t>
            </a:r>
            <a:r>
              <a:rPr lang="fi-FI" alt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Sigismundin</a:t>
            </a:r>
            <a:r>
              <a:rPr lang="fi-FI" alt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kukisti Flemingin joukot ja nousi Ruotsin kuninkaaksi (Kaarle IX)</a:t>
            </a:r>
          </a:p>
          <a:p>
            <a:pPr marL="891540" lvl="1" indent="-342900"/>
            <a:r>
              <a:rPr lang="fi-FI" alt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Kaarlen poika Kustaa II Aadolf teki Ruotsista suurvallan 1600-luvulla</a:t>
            </a:r>
          </a:p>
          <a:p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3124906-DBBB-72F1-A143-3843875E0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r="10630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55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B04CA7-8072-B9C1-E8BB-D5AEEBE7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437309"/>
          </a:xfrm>
        </p:spPr>
        <p:txBody>
          <a:bodyPr anchor="b">
            <a:normAutofit fontScale="90000"/>
          </a:bodyPr>
          <a:lstStyle/>
          <a:p>
            <a:r>
              <a:rPr lang="fi-FI" sz="4000" b="1" dirty="0"/>
              <a:t>Nuijasota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DA9807-2537-E49D-D5F9-884639A7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1156996"/>
            <a:ext cx="5546869" cy="5006060"/>
          </a:xfrm>
        </p:spPr>
        <p:txBody>
          <a:bodyPr>
            <a:normAutofit/>
          </a:bodyPr>
          <a:lstStyle/>
          <a:p>
            <a:r>
              <a:rPr lang="fi-FI" sz="2000" dirty="0" err="1"/>
              <a:t>Sigismundin</a:t>
            </a:r>
            <a:r>
              <a:rPr lang="fi-FI" sz="2000" dirty="0"/>
              <a:t> nimittämä lojaali marski Klaus Fleming Suomen käskynhaltijaksi</a:t>
            </a:r>
          </a:p>
          <a:p>
            <a:r>
              <a:rPr lang="fi-FI" sz="2000" dirty="0"/>
              <a:t>Kaarle-herttua yllytti Suomen talonpojat (kapinajohtaja talonpoika Jaakko Ilkka) kapinaan Flemingiä vastaan heikentääkseen kuningas </a:t>
            </a:r>
            <a:r>
              <a:rPr lang="fi-FI" sz="2000" dirty="0" err="1"/>
              <a:t>Sigismundin</a:t>
            </a:r>
            <a:r>
              <a:rPr lang="fi-FI" sz="2000" dirty="0"/>
              <a:t> valtaa (taustalla mm. </a:t>
            </a:r>
            <a:r>
              <a:rPr lang="fi-FI" sz="2000" i="1" dirty="0"/>
              <a:t>linnaleirirasitus</a:t>
            </a:r>
            <a:r>
              <a:rPr lang="fi-FI" sz="2000" dirty="0"/>
              <a:t>, joka jatkui 25v-sodan jo päätyttyä)</a:t>
            </a:r>
          </a:p>
          <a:p>
            <a:r>
              <a:rPr lang="fi-FI" sz="2000" dirty="0"/>
              <a:t>Talonpojilla ei mahdollisuuksia Flemingin ammattiarmeijaa vastaan</a:t>
            </a:r>
          </a:p>
          <a:p>
            <a:r>
              <a:rPr lang="fi-FI" sz="2000" dirty="0"/>
              <a:t>Kaarle kuitenkin löi </a:t>
            </a:r>
            <a:r>
              <a:rPr lang="fi-FI" sz="2000" dirty="0" err="1"/>
              <a:t>Sigismundin</a:t>
            </a:r>
            <a:r>
              <a:rPr lang="fi-FI" sz="2000" dirty="0"/>
              <a:t> Etelä-Ruotsissa ja tälle lojaalit joukot Suomessa</a:t>
            </a:r>
          </a:p>
          <a:p>
            <a:r>
              <a:rPr lang="fi-FI" sz="2000" dirty="0"/>
              <a:t>3000 talonpoikaa ja 40 </a:t>
            </a:r>
            <a:r>
              <a:rPr lang="fi-FI" sz="2000" dirty="0" err="1"/>
              <a:t>Sigismundille</a:t>
            </a:r>
            <a:r>
              <a:rPr lang="fi-FI" sz="2000" dirty="0"/>
              <a:t> uskollista aatelista teloitettiin (n. prosentti Suomen väestöstä)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lumi&#10;&#10;Kuvaus luotu automaattisesti">
            <a:extLst>
              <a:ext uri="{FF2B5EF4-FFF2-40B4-BE49-F238E27FC236}">
                <a16:creationId xmlns:a16="http://schemas.microsoft.com/office/drawing/2014/main" id="{1EAFF92E-10FE-F7F4-D955-6C50700E7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r="-2" b="-2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5" name="Kuva 4" descr="Kuva, joka sisältää kohteen teksti, henkilö, seinä, seisominen&#10;&#10;Kuvaus luotu automaattisesti">
            <a:extLst>
              <a:ext uri="{FF2B5EF4-FFF2-40B4-BE49-F238E27FC236}">
                <a16:creationId xmlns:a16="http://schemas.microsoft.com/office/drawing/2014/main" id="{49AA0FFF-CA5C-8CA7-09EA-79319DF0D6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r="-2" b="12947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7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225</Words>
  <Application>Microsoft Office PowerPoint</Application>
  <PresentationFormat>Laajakuva</PresentationFormat>
  <Paragraphs>17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Tw Cen MT</vt:lpstr>
      <vt:lpstr>Office-teema</vt:lpstr>
      <vt:lpstr>Veljesriitojen aikakausi (1560-1599)</vt:lpstr>
      <vt:lpstr>Eerikin ja Juhanan valtataistelu</vt:lpstr>
      <vt:lpstr>Kaarlen ja Sigismundin valtataistelu</vt:lpstr>
      <vt:lpstr>Nuijasota Suomessa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Veljesriitojen aikakausi (1560-1599)</dc:title>
  <dc:creator>Mikko Niemi</dc:creator>
  <cp:lastModifiedBy>Mikko Niemi</cp:lastModifiedBy>
  <cp:revision>1</cp:revision>
  <dcterms:created xsi:type="dcterms:W3CDTF">2023-02-23T15:57:50Z</dcterms:created>
  <dcterms:modified xsi:type="dcterms:W3CDTF">2023-02-23T17:08:50Z</dcterms:modified>
</cp:coreProperties>
</file>