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B74B0D-72F6-8C42-9AC1-B9B7ECB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87D6B6-766C-3EEA-799E-98E6E6CF0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DBFE72-0AEB-4B70-2416-860D322F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35A66-487D-DB8B-584D-AB98B70B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899BAB-01E8-4F4E-AB5E-EB0A9E90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3715A0-2A27-5FCE-8A2A-2A1218E6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70A1BB-7A0B-3E58-3A42-7BDB2CE2F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52BE036-643B-ACD6-7464-45CC6272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686213-BF85-EBBD-3125-B09D83EE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8A4C25-4D35-B302-BCE6-4B4BEF78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04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C3470C-7477-98D3-D7E4-834FD82E3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3A67B6-5F84-70D0-D698-EE3C4525E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3E0BD80-5F19-3840-D66C-851EBECB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8690B6-C5C2-7279-6B97-4A1A410E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B9A55F-66E3-3BE9-46CA-CD2D7982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46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FA1F9A-851B-5774-7D12-D273D8F69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0641DA-1238-525A-0090-E5FAC4BA4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DCEFA9-0BD4-076B-65DE-F241B264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481B0E-2711-DBB0-EEC4-665B204F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7A6428-AFEB-AFB6-3C47-0941C00D0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8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0ADA4-D6D3-6905-5341-5947998B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B50758-E877-D360-8FED-36552B572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DE6D41-90CB-FEB7-A565-26D867F0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3333F0-E684-6FF2-8FE6-9912893AB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E2906A0-1996-0CF4-B1AB-D92B246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077973-1081-F7AE-0D7A-B45FA356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883EB8-1520-0801-CAF3-32D0661AC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7D59BCD-9AAE-2798-5C4B-FA01D045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64D72C-F87B-CD23-CBDB-DF18042E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A3F265-1A53-7FDD-701A-A9BE6657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6D7DF0C-ED90-73FE-047C-FF8447CC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654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C7E24D-A23C-020F-5973-364D69C6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AEE91-A9CA-31F2-E644-CAFA39200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E77CDB2-8BD4-B0F8-40A3-F58AB288C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D722FF5-EA55-5691-9799-3FD024AB8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050FD7-8E9A-956A-6BAB-E48C971C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3FF317-5002-DBDB-F0FE-93AC8B9C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B859DEA-0806-BEEE-8DA5-E23A5123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E7F990D-FD21-A6DA-956C-934B94B4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70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3DB8BC-5F3F-4B45-3FA1-B9D44042A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1EEDF7D-ED6A-6290-21D5-14656772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13B611-2BCA-D573-1A12-3497187E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3F4E26-1DC7-170D-6156-4C663822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01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E086BF6-9262-BCEF-3955-C6E5025C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2F4F90F-2134-82C7-DF98-12A56E27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274CACC-0B46-6739-8B83-0F5A0E6C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16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96BE4B-D8BB-71D8-1462-05C47864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DD0F5F-6F69-91E4-30E4-6E259B34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A48DDB5-6982-5102-116B-CD61B8E72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D827EA-ABD4-8FA1-73F6-69F61822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ABE8117-D2C5-2792-CC20-4DA83E36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9833EE-DE31-F030-1213-3BFA638E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4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238BDE-BA7D-2333-99EB-3863C506F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B747B6B-55EC-211B-8F5A-39C164B52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FBA73A-F710-3604-255C-6A8868B70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A01BE3-8BBA-4CBE-0AE0-ED7E5CCB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41AF67-7959-3E99-DA6F-32A3E580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2C512E-D308-B841-4C87-60DA64A5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75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069B35-B837-5F32-3BB0-8F0E11EA1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1F6AE-9DCE-E901-BB1F-A36BD38AA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260CF-2764-82A0-7944-ED9135EB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FE84-0265-49CB-A114-73680E75C8C9}" type="datetimeFigureOut">
              <a:rPr lang="fi-FI" smtClean="0"/>
              <a:t>14.9.2022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C2F442-AEE5-2D5A-24E8-5A773DE52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8D061B-5109-E782-6D96-6B08617CF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3C68-7AB0-444E-93D4-1E6C2872C6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72C11E-B39B-17C9-F3B5-44F8F9844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Vaaran vuodet (1944-1948)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4FCD0E6-6537-36F8-7D84-0D36549AF6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(Kpl 16)</a:t>
            </a:r>
          </a:p>
        </p:txBody>
      </p:sp>
    </p:spTree>
    <p:extLst>
      <p:ext uri="{BB962C8B-B14F-4D97-AF65-F5344CB8AC3E}">
        <p14:creationId xmlns:p14="http://schemas.microsoft.com/office/powerpoint/2010/main" val="366194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F5404-C28F-2039-34C7-8A46FD60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i-FI" sz="3700" b="1"/>
              <a:t>Miksi puhutaan Vaaran vuosista?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4C5F5C-4517-9B3F-BF76-BBAEB4FED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altLang="fi-FI" sz="2000" i="1" dirty="0"/>
              <a:t>Vaaran vuodet</a:t>
            </a:r>
            <a:r>
              <a:rPr lang="fi-FI" altLang="fi-FI" sz="2000" dirty="0"/>
              <a:t>, koska pelättiin</a:t>
            </a:r>
          </a:p>
          <a:p>
            <a:pPr lvl="1">
              <a:buFontTx/>
              <a:buChar char="-"/>
            </a:pPr>
            <a:r>
              <a:rPr lang="fi-FI" altLang="fi-FI" sz="2000" dirty="0"/>
              <a:t>Neuvostoliiton miehittävän Suomen</a:t>
            </a:r>
          </a:p>
          <a:p>
            <a:pPr lvl="1">
              <a:buFontTx/>
              <a:buChar char="-"/>
            </a:pPr>
            <a:r>
              <a:rPr lang="fi-FI" altLang="fi-FI" sz="2000" dirty="0"/>
              <a:t>kommunistien vallankaappausta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DE7D34-C966-0D1F-9334-E86E1EBB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88" y="629266"/>
            <a:ext cx="6611449" cy="50908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873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30454E-87D2-42C9-0A0E-3E5405406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fi-FI" sz="4000" b="1"/>
              <a:t>Miehityksen pelkoa lisäsivät</a:t>
            </a:r>
          </a:p>
        </p:txBody>
      </p:sp>
      <p:pic>
        <p:nvPicPr>
          <p:cNvPr id="9" name="Kuva 8" descr="Kuva, joka sisältää kohteen henkilö, sisä, vanha, työvaatteet&#10;&#10;Kuvaus luotu automaattisesti">
            <a:extLst>
              <a:ext uri="{FF2B5EF4-FFF2-40B4-BE49-F238E27FC236}">
                <a16:creationId xmlns:a16="http://schemas.microsoft.com/office/drawing/2014/main" id="{A49EB366-5E8F-8BD0-9D5F-634170A2B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1" r="3" b="6153"/>
          <a:stretch/>
        </p:blipFill>
        <p:spPr>
          <a:xfrm>
            <a:off x="20" y="1"/>
            <a:ext cx="4187091" cy="2164321"/>
          </a:xfrm>
          <a:prstGeom prst="rect">
            <a:avLst/>
          </a:prstGeom>
        </p:spPr>
      </p:pic>
      <p:pic>
        <p:nvPicPr>
          <p:cNvPr id="5" name="Kuva 4" descr="Kuva, joka sisältää kohteen teksti, henkilö, ulko, ryhmä&#10;&#10;Kuvaus luotu automaattisesti">
            <a:extLst>
              <a:ext uri="{FF2B5EF4-FFF2-40B4-BE49-F238E27FC236}">
                <a16:creationId xmlns:a16="http://schemas.microsoft.com/office/drawing/2014/main" id="{ADC80768-E66D-FCC7-BE80-A889F07A64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0" r="3" b="4532"/>
          <a:stretch/>
        </p:blipFill>
        <p:spPr>
          <a:xfrm>
            <a:off x="20" y="2342320"/>
            <a:ext cx="4187091" cy="2164321"/>
          </a:xfrm>
          <a:prstGeom prst="rect">
            <a:avLst/>
          </a:prstGeom>
        </p:spPr>
      </p:pic>
      <p:pic>
        <p:nvPicPr>
          <p:cNvPr id="7" name="Kuva 6" descr="Kuva, joka sisältää kohteen teksti, henkilö, vanha, poseeraaminen&#10;&#10;Kuvaus luotu automaattisesti">
            <a:extLst>
              <a:ext uri="{FF2B5EF4-FFF2-40B4-BE49-F238E27FC236}">
                <a16:creationId xmlns:a16="http://schemas.microsoft.com/office/drawing/2014/main" id="{EB3FD797-C7AE-9A6D-F876-265D20C3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2" r="3" b="13327"/>
          <a:stretch/>
        </p:blipFill>
        <p:spPr>
          <a:xfrm>
            <a:off x="20" y="4693680"/>
            <a:ext cx="4187091" cy="2164321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F85CC8-497F-EB11-D994-8C61E93A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i-FI" altLang="fi-FI" sz="2000" i="1" dirty="0"/>
              <a:t>Välirauhansopimus</a:t>
            </a:r>
          </a:p>
          <a:p>
            <a:pPr lvl="2">
              <a:buFontTx/>
              <a:buChar char="-"/>
            </a:pPr>
            <a:r>
              <a:rPr lang="fi-FI" altLang="fi-FI"/>
              <a:t>Porkkalan tukikohta lähellä pääkaupunkia</a:t>
            </a:r>
          </a:p>
          <a:p>
            <a:pPr lvl="2">
              <a:buFontTx/>
              <a:buChar char="-"/>
            </a:pPr>
            <a:r>
              <a:rPr lang="fi-FI" altLang="fi-FI"/>
              <a:t>Liittoutuneiden </a:t>
            </a:r>
            <a:r>
              <a:rPr lang="fi-FI" altLang="fi-FI" i="1"/>
              <a:t>valvontakomission</a:t>
            </a:r>
            <a:r>
              <a:rPr lang="fi-FI" altLang="fi-FI"/>
              <a:t> läsnäolo ja toiminta</a:t>
            </a:r>
          </a:p>
          <a:p>
            <a:pPr lvl="1">
              <a:buFontTx/>
              <a:buChar char="-"/>
            </a:pPr>
            <a:r>
              <a:rPr lang="fi-FI" altLang="fi-FI" sz="2000" i="1" dirty="0"/>
              <a:t>Asekätkennän</a:t>
            </a:r>
            <a:r>
              <a:rPr lang="fi-FI" altLang="fi-FI" sz="2000" dirty="0"/>
              <a:t> paljastuminen syksyllä 1944</a:t>
            </a:r>
          </a:p>
          <a:p>
            <a:pPr lvl="1">
              <a:buFontTx/>
              <a:buChar char="-"/>
            </a:pPr>
            <a:r>
              <a:rPr lang="fi-FI" altLang="fi-FI" sz="2000" dirty="0"/>
              <a:t>Itä-Euroopan kommunistidiktatuurien eli </a:t>
            </a:r>
            <a:r>
              <a:rPr lang="fi-FI" altLang="fi-FI" sz="2000" i="1" dirty="0"/>
              <a:t>kansandemokratioiden </a:t>
            </a:r>
            <a:r>
              <a:rPr lang="fi-FI" altLang="fi-FI" sz="2000" dirty="0"/>
              <a:t>syntyminen NL:n tukemana 1945-1948</a:t>
            </a:r>
          </a:p>
          <a:p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20398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BDB811-890A-EB57-CE34-917CAADF7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fi-FI" sz="3700" b="1"/>
              <a:t>Kommunistien vallankaappauksen pelkoa lisäsi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6FCDC3-8999-17DD-3AED-365640B6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94614"/>
            <a:ext cx="5824148" cy="3999866"/>
          </a:xfrm>
        </p:spPr>
        <p:txBody>
          <a:bodyPr anchor="ctr">
            <a:normAutofit/>
          </a:bodyPr>
          <a:lstStyle/>
          <a:p>
            <a:pPr marL="800100" lvl="1" indent="-342900">
              <a:buFontTx/>
              <a:buChar char="-"/>
            </a:pPr>
            <a:r>
              <a:rPr lang="fi-FI" altLang="fi-FI" sz="2000" dirty="0"/>
              <a:t>kommunistien toiminnan salliminen 1944 -&gt; Järjestäytyminen suurpuolueeksi (SKDL) -&gt; Lukuisat mielenosoitukset ja lakot</a:t>
            </a:r>
          </a:p>
          <a:p>
            <a:pPr marL="800100" lvl="1" indent="-342900">
              <a:buFontTx/>
              <a:buChar char="-"/>
            </a:pPr>
            <a:r>
              <a:rPr lang="fi-FI" altLang="fi-FI" sz="2000" dirty="0"/>
              <a:t>SKDL:n pääseminen hallitukseen vuoden 1945 eduskuntavaalien jälkeen -&gt; mm. sisäministeriö ja poliisivoimat kommunistien johdettavaksi -&gt; ”</a:t>
            </a:r>
            <a:r>
              <a:rPr lang="fi-FI" altLang="fi-FI" sz="2000" i="1" dirty="0"/>
              <a:t>Punainen Valpo</a:t>
            </a:r>
            <a:r>
              <a:rPr lang="fi-FI" altLang="fi-FI" sz="2000" dirty="0"/>
              <a:t>”</a:t>
            </a:r>
          </a:p>
          <a:p>
            <a:pPr marL="800100" lvl="1" indent="-342900">
              <a:buFontTx/>
              <a:buChar char="-"/>
            </a:pPr>
            <a:r>
              <a:rPr lang="fi-FI" altLang="fi-FI" sz="2000" dirty="0"/>
              <a:t>Kevään 1948 kommunistien oletettu vallankaappaushanke, kun </a:t>
            </a:r>
            <a:r>
              <a:rPr lang="fi-FI" altLang="fi-FI" sz="2000" dirty="0" err="1"/>
              <a:t>Tsekkoslovakiasta</a:t>
            </a:r>
            <a:r>
              <a:rPr lang="fi-FI" altLang="fi-FI" sz="2000" dirty="0"/>
              <a:t> oli tullut kansandemokratia</a:t>
            </a:r>
          </a:p>
          <a:p>
            <a:endParaRPr lang="fi-FI" sz="1300" dirty="0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16AABDF-A557-D1C9-2A22-8BC4C7866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8" y="3275537"/>
            <a:ext cx="5167185" cy="3487849"/>
          </a:xfrm>
          <a:prstGeom prst="rect">
            <a:avLst/>
          </a:prstGeom>
        </p:spPr>
      </p:pic>
      <p:pic>
        <p:nvPicPr>
          <p:cNvPr id="5" name="Kuva 4" descr="Kuva, joka sisältää kohteen teksti, ulko, väkijoukko&#10;&#10;Kuvaus luotu automaattisesti">
            <a:extLst>
              <a:ext uri="{FF2B5EF4-FFF2-40B4-BE49-F238E27FC236}">
                <a16:creationId xmlns:a16="http://schemas.microsoft.com/office/drawing/2014/main" id="{4C8B35B6-91A7-87DE-A699-5633B9FD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80" y="4357228"/>
            <a:ext cx="4258687" cy="240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0F3F27B8-A40E-19F3-0480-67075F4C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9" y="1221648"/>
            <a:ext cx="5737697" cy="3959952"/>
          </a:xfrm>
          <a:prstGeom prst="rect">
            <a:avLst/>
          </a:prstGeom>
        </p:spPr>
      </p:pic>
      <p:pic>
        <p:nvPicPr>
          <p:cNvPr id="5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9C41AC7-49E5-7919-C425-7B83401F9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3" y="1221648"/>
            <a:ext cx="5737697" cy="39599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507DEC8-C060-BDB4-B64A-204E355A7630}"/>
              </a:ext>
            </a:extLst>
          </p:cNvPr>
          <p:cNvSpPr txBox="1"/>
          <p:nvPr/>
        </p:nvSpPr>
        <p:spPr>
          <a:xfrm>
            <a:off x="166234" y="172720"/>
            <a:ext cx="4663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Eduskuntavaalien </a:t>
            </a:r>
            <a:r>
              <a:rPr lang="fi-FI" sz="2000" b="1" dirty="0"/>
              <a:t>tulos</a:t>
            </a:r>
            <a:r>
              <a:rPr lang="fi-FI" b="1" dirty="0"/>
              <a:t> </a:t>
            </a:r>
            <a:r>
              <a:rPr lang="fi-FI" sz="2000" b="1" dirty="0"/>
              <a:t>1945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B31C8F8-847E-02C2-DA8D-D39AAD19AD21}"/>
              </a:ext>
            </a:extLst>
          </p:cNvPr>
          <p:cNvSpPr txBox="1"/>
          <p:nvPr/>
        </p:nvSpPr>
        <p:spPr>
          <a:xfrm>
            <a:off x="7217276" y="172720"/>
            <a:ext cx="50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Eduskuntavaalien tulos 1948</a:t>
            </a:r>
          </a:p>
        </p:txBody>
      </p:sp>
    </p:spTree>
    <p:extLst>
      <p:ext uri="{BB962C8B-B14F-4D97-AF65-F5344CB8AC3E}">
        <p14:creationId xmlns:p14="http://schemas.microsoft.com/office/powerpoint/2010/main" val="24354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327B50-25B7-8B3F-1080-5AFDAD43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5" y="-106870"/>
            <a:ext cx="5170852" cy="1671564"/>
          </a:xfrm>
        </p:spPr>
        <p:txBody>
          <a:bodyPr>
            <a:normAutofit/>
          </a:bodyPr>
          <a:lstStyle/>
          <a:p>
            <a:r>
              <a:rPr lang="fi-FI" sz="4000" b="1" dirty="0"/>
              <a:t>Vaaran vuosien päättymiseen vaikuttivat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034E4-4EE5-12C9-7E81-983A5AC2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" y="1320800"/>
            <a:ext cx="6522720" cy="5455920"/>
          </a:xfrm>
        </p:spPr>
        <p:txBody>
          <a:bodyPr>
            <a:normAutofit/>
          </a:bodyPr>
          <a:lstStyle/>
          <a:p>
            <a:pPr marL="800100" lvl="1" indent="-342900">
              <a:buFontTx/>
              <a:buChar char="-"/>
            </a:pPr>
            <a:r>
              <a:rPr lang="fi-FI" altLang="fi-FI" sz="2000" dirty="0"/>
              <a:t>Valvontakomission poistuminen 1947 lopullisen rauhansopimuksen jälkeen</a:t>
            </a:r>
          </a:p>
          <a:p>
            <a:pPr marL="800100" lvl="1" indent="-342900">
              <a:buFontTx/>
              <a:buChar char="-"/>
            </a:pPr>
            <a:r>
              <a:rPr lang="fi-FI" altLang="fi-FI" sz="2000" dirty="0"/>
              <a:t>Kommunistien tappio vuoden 1948 vaaleissa -&gt; Ulos hallituksesta ja valtion johtotehtävistä</a:t>
            </a:r>
          </a:p>
          <a:p>
            <a:pPr marL="800100" lvl="1" indent="-342900">
              <a:buFontTx/>
              <a:buChar char="-"/>
            </a:pPr>
            <a:r>
              <a:rPr lang="fi-FI" altLang="fi-FI" sz="2000" dirty="0"/>
              <a:t>Uusi ulkopolitiikan suuntaus, </a:t>
            </a:r>
            <a:r>
              <a:rPr lang="fi-FI" altLang="fi-FI" sz="2000" i="1" u="sng" dirty="0"/>
              <a:t>Paasikiven linja </a:t>
            </a:r>
            <a:r>
              <a:rPr lang="fi-FI" altLang="fi-FI" sz="2000" dirty="0"/>
              <a:t>(myöh. Paasikiven-Kekkosen – linja), joka korosti pyrkimystä olla ärsyttämästä </a:t>
            </a:r>
            <a:r>
              <a:rPr lang="fi-FI" altLang="fi-FI" sz="2000" dirty="0" err="1"/>
              <a:t>NL:oa</a:t>
            </a:r>
            <a:r>
              <a:rPr lang="fi-FI" altLang="fi-FI" sz="2000" dirty="0"/>
              <a:t> ulkopoliittisessa (ja osin sisäpoliittisessakin) päätöksenteossa sekä olla suurvaltojen välisten kiistojen ulkopuolella (</a:t>
            </a:r>
            <a:r>
              <a:rPr lang="fi-FI" altLang="fi-FI" sz="2000" i="1" dirty="0"/>
              <a:t>puolueettomuus</a:t>
            </a:r>
            <a:r>
              <a:rPr lang="fi-FI" altLang="fi-FI" sz="2000" dirty="0"/>
              <a:t>)</a:t>
            </a:r>
          </a:p>
          <a:p>
            <a:pPr marL="1257300" lvl="2" indent="-342900">
              <a:buFontTx/>
              <a:buChar char="-"/>
            </a:pPr>
            <a:r>
              <a:rPr lang="fi-FI" altLang="fi-FI" dirty="0"/>
              <a:t>Kommunistien ”riittävä” suosiminen 1944 vaaleissa</a:t>
            </a:r>
          </a:p>
          <a:p>
            <a:pPr marL="1257300" lvl="2" indent="-342900">
              <a:buFontTx/>
              <a:buChar char="-"/>
            </a:pPr>
            <a:r>
              <a:rPr lang="fi-FI" altLang="fi-FI" i="1" dirty="0"/>
              <a:t>Marshall-avusta </a:t>
            </a:r>
            <a:r>
              <a:rPr lang="fi-FI" altLang="fi-FI" dirty="0"/>
              <a:t>kieltäytyminen</a:t>
            </a:r>
          </a:p>
          <a:p>
            <a:pPr marL="1257300" lvl="2" indent="-342900">
              <a:buFontTx/>
              <a:buChar char="-"/>
            </a:pPr>
            <a:r>
              <a:rPr lang="fi-FI" altLang="fi-FI" i="1" dirty="0"/>
              <a:t>YYA-sopimus</a:t>
            </a:r>
            <a:r>
              <a:rPr lang="fi-FI" altLang="fi-FI" dirty="0"/>
              <a:t> 1948 -&gt; Sotilaallisesta avusta neuvoteltava (vrt. kansandemokratiat!) -&gt; Loi ulkopolitiikan pohjan 1990-luvulle asti</a:t>
            </a:r>
          </a:p>
          <a:p>
            <a:pPr marL="1257300" lvl="2" indent="-342900">
              <a:buFontTx/>
              <a:buChar char="-"/>
            </a:pPr>
            <a:r>
              <a:rPr lang="fi-FI" altLang="fi-FI" dirty="0"/>
              <a:t>”</a:t>
            </a:r>
            <a:r>
              <a:rPr lang="fi-FI" altLang="fi-FI" i="1" dirty="0"/>
              <a:t>itsesensuurin</a:t>
            </a:r>
            <a:r>
              <a:rPr lang="fi-FI" altLang="fi-FI" dirty="0"/>
              <a:t>” aloittaminen -&gt; Julkaisuja esityskieltoon / sensuroitiin</a:t>
            </a:r>
          </a:p>
          <a:p>
            <a:pPr marL="0" indent="0">
              <a:buNone/>
            </a:pPr>
            <a:endParaRPr lang="fi-FI" sz="1300" dirty="0"/>
          </a:p>
        </p:txBody>
      </p:sp>
      <p:pic>
        <p:nvPicPr>
          <p:cNvPr id="5" name="Kuva 4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2DBE810B-1469-7AD5-6BE6-55F6FBBF1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r="19915"/>
          <a:stretch/>
        </p:blipFill>
        <p:spPr>
          <a:xfrm>
            <a:off x="6731584" y="105502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06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A706C29-C6CB-AD38-08C2-3F94F2DC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r>
              <a:rPr lang="fi-FI" sz="4000" b="1"/>
              <a:t>1950-luvulla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8DB05E-90C7-FEF7-4357-623701B66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fi-FI" sz="2000" dirty="0"/>
              <a:t>Suhteet NL:oon vakiintuivat</a:t>
            </a:r>
          </a:p>
          <a:p>
            <a:pPr lvl="1"/>
            <a:r>
              <a:rPr lang="fi-FI" sz="2000" dirty="0"/>
              <a:t>NL:n luotti Suomen johtajiin (pres. Paasikivi ja pm. Kekkonen)</a:t>
            </a:r>
          </a:p>
          <a:p>
            <a:pPr lvl="1"/>
            <a:r>
              <a:rPr lang="fi-FI" sz="2000" dirty="0"/>
              <a:t>Kauppasopimus </a:t>
            </a:r>
            <a:r>
              <a:rPr lang="fi-FI" sz="2000"/>
              <a:t>NL:on</a:t>
            </a:r>
            <a:r>
              <a:rPr lang="fi-FI" sz="2000" dirty="0"/>
              <a:t> kanssa sotakorvausten jälkeen</a:t>
            </a:r>
          </a:p>
          <a:p>
            <a:r>
              <a:rPr lang="fi-FI" sz="2000" dirty="0"/>
              <a:t>Stalinin kuoleman jälkeen Suomi käytti ”suojasään” liikkumavaraa ja liittyi Pohjoismaiden neuvoston sekä YK:n jäseneksi 1950-luvun puolivälissä</a:t>
            </a:r>
          </a:p>
          <a:p>
            <a:r>
              <a:rPr lang="fi-FI" sz="2000" dirty="0"/>
              <a:t>Porkkala palautettiin ja Kekkonen valittiin presidentiksi 1956</a:t>
            </a:r>
          </a:p>
          <a:p>
            <a:pPr lvl="1"/>
            <a:endParaRPr lang="fi-FI" sz="2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CE94D2E-5464-5CF7-A373-DC94D8742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97" y="168168"/>
            <a:ext cx="2075141" cy="3168155"/>
          </a:xfrm>
          <a:prstGeom prst="rect">
            <a:avLst/>
          </a:prstGeom>
        </p:spPr>
      </p:pic>
      <p:pic>
        <p:nvPicPr>
          <p:cNvPr id="7" name="Kuva 6" descr="Kuva, joka sisältää kohteen mies, henkilö, puku, sotilaspuku&#10;&#10;Kuvaus luotu automaattisesti">
            <a:extLst>
              <a:ext uri="{FF2B5EF4-FFF2-40B4-BE49-F238E27FC236}">
                <a16:creationId xmlns:a16="http://schemas.microsoft.com/office/drawing/2014/main" id="{6428E170-5601-B86E-6533-441E1A422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891" y="3504492"/>
            <a:ext cx="3066953" cy="28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257</Words>
  <Application>Microsoft Office PowerPoint</Application>
  <PresentationFormat>Laajakuva</PresentationFormat>
  <Paragraphs>32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Vaaran vuodet (1944-1948)</vt:lpstr>
      <vt:lpstr>Miksi puhutaan Vaaran vuosista?</vt:lpstr>
      <vt:lpstr>Miehityksen pelkoa lisäsivät</vt:lpstr>
      <vt:lpstr>Kommunistien vallankaappauksen pelkoa lisäsi</vt:lpstr>
      <vt:lpstr>PowerPoint-esitys</vt:lpstr>
      <vt:lpstr>Vaaran vuosien päättymiseen vaikuttivat</vt:lpstr>
      <vt:lpstr>1950-luvulla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Vaaran vuodet (1944-1948)</dc:title>
  <dc:creator>Niemi Mikko Samuli</dc:creator>
  <cp:lastModifiedBy>Niemi Mikko Samuli</cp:lastModifiedBy>
  <cp:revision>2</cp:revision>
  <dcterms:created xsi:type="dcterms:W3CDTF">2022-09-14T16:03:30Z</dcterms:created>
  <dcterms:modified xsi:type="dcterms:W3CDTF">2022-09-14T16:53:21Z</dcterms:modified>
</cp:coreProperties>
</file>