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8149CB-7B03-817C-5169-837B6E375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A726DB9-CF30-535F-BD53-835212E24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97CA70-E430-34EC-26AC-3C9A8D18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E8F113-B2E3-6402-82D2-15D48D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AF4084-08F9-C714-CFE7-87EEE57F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24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D2BBC-F5B2-E97D-2DC8-F8FF8BF8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AE773E-E177-C137-3860-F094A7436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BF90C9-12F4-E9F3-2247-E74224B8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3AB2E0-7C79-4A95-51FA-E6E14A36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22E13F-1101-4E87-643B-1E73869C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3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870056A-7F8D-07AE-991D-6FC9319BE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0D5645-E7FC-B771-A4DC-E071A7C7B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C4EB2F-93C3-A29D-BFA3-BFE42B2E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DCC41A-801F-9D09-BB8B-4DA43B20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486F1E-EA9F-06BB-835D-BEE63D7D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75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871833-FA1E-31D3-897D-C3371C56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2635E-8216-5C76-D096-B2C3742CB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40C3BC-ECB5-6230-10DF-D8BE7F14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E667E5-5193-8A26-4F77-EE81C1D4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F83FB5-BB79-4B20-2FDF-84EB7D12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5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DC140C-9C21-8E8E-2914-F3826439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EDA040-CFB0-CD7D-06AB-F9CE792F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9035F1-9784-A7A0-F196-1536B7FB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5845AD-BDC1-34AD-1D98-75432D66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9208E6-48A4-0826-C5D1-199C33F0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92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8C0CBD-BE8C-9C9A-B27D-7C1CE0B7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B0B2C1-272D-8BB7-5D1D-9964ACB0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F6EEBB-1C34-2222-ED80-2CAE8E9D5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48F7CF-C9CF-A167-6ABF-7A38F36A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A32559-AD72-5E77-AC76-E7F2C432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D216AD-6EEB-EC20-22AE-B6E54D66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8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1E5A2-6F4E-1291-8639-8750B6E0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828018-9887-5D06-AFB9-F7279382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E9558F-3319-52D5-8E0E-431382FC1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866AC9-C742-ACB4-AA56-A85E45A37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F75F42A-4CFE-2D83-D1E1-B3E39DD27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12941F9-C6B6-8A34-4C9A-5F6BCA01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2C03EC-5208-A0F3-FF2D-544EE623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BC90E65-4BD4-86A5-892E-16458FD0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05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895033-808B-6B5F-0BB1-F6F08A10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1480174-511E-FFB8-0BE4-1DBBB801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B8CF3E-3059-5CC5-8C6B-13309AD1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B471F25-ED8B-F8D5-AEEC-211E533C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51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DA890C7-C47D-66E6-A409-DE9C6EB4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C0FCA0-103B-746A-93A3-09B70DEB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6593AA-95F6-95EA-F073-80C7EFAB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3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0B5E20-3C8C-D4D4-5108-71D6ABA6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4CAFE7-6D66-5C11-99DF-12D8B16B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141E0F-81C9-E9D8-3047-2078B89B3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D7F3528-C093-52B0-D5C3-5BCD02CB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270E1C-03B1-687B-041C-EA191FFF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731799-4D8D-47EC-BA3A-A193FF1B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16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F70907-2502-A760-2B90-0BD25259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D72CFC-C023-1D04-63AC-C64073AD2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8F5C568-4889-B407-0755-777149AB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AD56BC-AAC6-1152-9DC3-ABEDB1A5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6159BE-42B0-4766-EA0F-448D2CCD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2C1335-BB4F-6ABD-2431-F96C260B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99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3D482F0-3A82-0F4F-97CC-E79EDA8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A0F9D0-D579-B5F9-CF91-DC9173FB6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C31A1D-FA86-E804-5512-837EFB01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16C2-C34C-4ED2-BC7A-E8D64E2F48BB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651672-C88E-3768-AEBA-74A3463B5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F55105-949A-EAA2-CADC-6BDAB18D3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E51FB-9D88-4CC0-A5B9-912C8D9D25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50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ECB63B9-4069-4E18-A55F-C104E194D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7200" b="1">
                <a:solidFill>
                  <a:schemeClr val="bg1"/>
                </a:solidFill>
              </a:rPr>
              <a:t>Kekkosesta Euroopan unioniin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0B5A63-1F75-72A2-EC2C-F81CE6DA0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 b="1">
                <a:solidFill>
                  <a:schemeClr val="bg1"/>
                </a:solidFill>
              </a:rPr>
              <a:t>(Kpl 17-18)</a:t>
            </a:r>
          </a:p>
        </p:txBody>
      </p:sp>
    </p:spTree>
    <p:extLst>
      <p:ext uri="{BB962C8B-B14F-4D97-AF65-F5344CB8AC3E}">
        <p14:creationId xmlns:p14="http://schemas.microsoft.com/office/powerpoint/2010/main" val="99370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8F69A9D-935B-E210-3E97-C192FE03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51" y="101600"/>
            <a:ext cx="10953753" cy="64346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Ulkopolitiikka Kekkosen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041C3F-24EF-28B2-30CD-94BFA7C3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51" y="948267"/>
            <a:ext cx="6120535" cy="5706533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Kekkosesta presidentti 1956 -&gt; Jatkoi ystävällismielistä idänpolitiikkaa -&gt; </a:t>
            </a:r>
            <a:r>
              <a:rPr lang="fi-FI" altLang="fi-FI" sz="2000" i="1" dirty="0"/>
              <a:t>Paasikiven-Kekkosen linja</a:t>
            </a:r>
          </a:p>
          <a:p>
            <a:pPr>
              <a:buFontTx/>
              <a:buChar char="-"/>
            </a:pPr>
            <a:endParaRPr lang="fi-FI" altLang="fi-FI" sz="2000" i="1" dirty="0"/>
          </a:p>
          <a:p>
            <a:r>
              <a:rPr lang="fi-FI" altLang="fi-FI" sz="2000" dirty="0"/>
              <a:t>NL puuttui 1950-luvun lopulta lähtien aktiivisesti Suomen sisäpolitiikkaan</a:t>
            </a:r>
          </a:p>
          <a:p>
            <a:pPr lvl="1"/>
            <a:r>
              <a:rPr lang="fi-FI" altLang="fi-FI" sz="2000" i="1" dirty="0"/>
              <a:t>Yöpakkaset 1958 </a:t>
            </a:r>
            <a:r>
              <a:rPr lang="fi-FI" altLang="fi-FI" sz="2000" dirty="0"/>
              <a:t>(taustalla Suomen hallituksen kokoonpano)</a:t>
            </a:r>
          </a:p>
          <a:p>
            <a:pPr lvl="1"/>
            <a:r>
              <a:rPr lang="fi-FI" altLang="fi-FI" sz="2000" i="1" dirty="0"/>
              <a:t>Noottikriisi 1961 </a:t>
            </a:r>
            <a:r>
              <a:rPr lang="fi-FI" altLang="fi-FI" sz="2000" dirty="0"/>
              <a:t>(taustalla kylmä sota ja Berliinin kriisi , NL:n sisäpolitiikka ja Suomen presidentinvaalit)</a:t>
            </a:r>
          </a:p>
          <a:p>
            <a:pPr lvl="1"/>
            <a:r>
              <a:rPr lang="fi-FI" altLang="fi-FI" sz="2000" dirty="0"/>
              <a:t>Kummankin kriisin taustalla kylmä sota ja kumpikin laukesi Kekkosen ”vakuutusmatkojen” seurauksena -&gt; ”Suomi jatkaisi ystävällismielistä politiikkaa eikä lähentyisi länsivaltoja”</a:t>
            </a:r>
          </a:p>
          <a:p>
            <a:pPr lvl="1"/>
            <a:r>
              <a:rPr lang="fi-FI" altLang="fi-FI" sz="2000" dirty="0"/>
              <a:t>Jatkossa (1960-80-luvuilla) Suomen hallituskokoonpano ”hyväksytettiin” Tehtaankadun kautta NL:lla -&gt; Esim. kokoomus oppositiossa 1966-87</a:t>
            </a:r>
          </a:p>
          <a:p>
            <a:endParaRPr lang="fi-FI" sz="1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C94989-5F9C-9E7A-60E6-070BC96A0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1676400"/>
            <a:ext cx="5266267" cy="40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3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>
            <a:extLst>
              <a:ext uri="{FF2B5EF4-FFF2-40B4-BE49-F238E27FC236}">
                <a16:creationId xmlns:a16="http://schemas.microsoft.com/office/drawing/2014/main" id="{FEB0B922-A6AE-4089-8B21-F3E1A77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37586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C5EB7378-ADA3-4D6E-8E3A-09FAD147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8082A05-068E-8240-CD19-2F972740B39F}"/>
              </a:ext>
            </a:extLst>
          </p:cNvPr>
          <p:cNvSpPr txBox="1"/>
          <p:nvPr/>
        </p:nvSpPr>
        <p:spPr>
          <a:xfrm>
            <a:off x="1" y="64656"/>
            <a:ext cx="6572232" cy="6705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Kekkosen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tärkein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tavoite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oli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saada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maailmalta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tunnustus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Suomen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puolueettomuudelle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Rauhanturvatehtävät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YK:ssa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i="1" dirty="0">
                <a:solidFill>
                  <a:srgbClr val="FFFFFF"/>
                </a:solidFill>
              </a:rPr>
              <a:t>ETYK</a:t>
            </a:r>
            <a:r>
              <a:rPr lang="en-US" altLang="fi-FI" sz="2200" dirty="0">
                <a:solidFill>
                  <a:srgbClr val="FFFFFF"/>
                </a:solidFill>
              </a:rPr>
              <a:t> 1975 </a:t>
            </a:r>
            <a:r>
              <a:rPr lang="en-US" altLang="fi-FI" sz="2200" dirty="0" err="1">
                <a:solidFill>
                  <a:srgbClr val="FFFFFF"/>
                </a:solidFill>
              </a:rPr>
              <a:t>Helsingissä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i-FI" sz="22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>
                <a:solidFill>
                  <a:srgbClr val="FFFFFF"/>
                </a:solidFill>
              </a:rPr>
              <a:t>YYA-</a:t>
            </a:r>
            <a:r>
              <a:rPr lang="en-US" altLang="fi-FI" sz="2200" dirty="0" err="1">
                <a:solidFill>
                  <a:srgbClr val="FFFFFF"/>
                </a:solidFill>
              </a:rPr>
              <a:t>sopimuksen</a:t>
            </a:r>
            <a:r>
              <a:rPr lang="en-US" altLang="fi-FI" sz="2200" dirty="0">
                <a:solidFill>
                  <a:srgbClr val="FFFFFF"/>
                </a:solidFill>
              </a:rPr>
              <a:t> ja </a:t>
            </a:r>
            <a:r>
              <a:rPr lang="en-US" altLang="fi-FI" sz="2200" dirty="0" err="1">
                <a:solidFill>
                  <a:srgbClr val="FFFFFF"/>
                </a:solidFill>
              </a:rPr>
              <a:t>itsesensuurin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rinnalle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käsite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i="1" u="sng" dirty="0" err="1">
                <a:solidFill>
                  <a:srgbClr val="FFFFFF"/>
                </a:solidFill>
              </a:rPr>
              <a:t>suomettuminen</a:t>
            </a:r>
            <a:endParaRPr lang="en-US" altLang="fi-FI" sz="2200" i="1" u="sng" dirty="0">
              <a:solidFill>
                <a:srgbClr val="FFFFFF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NL:n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todellisten</a:t>
            </a:r>
            <a:r>
              <a:rPr lang="en-US" altLang="fi-FI" sz="2200" dirty="0">
                <a:solidFill>
                  <a:srgbClr val="FFFFFF"/>
                </a:solidFill>
              </a:rPr>
              <a:t> tai </a:t>
            </a:r>
            <a:r>
              <a:rPr lang="en-US" altLang="fi-FI" sz="2200" dirty="0" err="1">
                <a:solidFill>
                  <a:srgbClr val="FFFFFF"/>
                </a:solidFill>
              </a:rPr>
              <a:t>oletettujen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toiveiden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myötäilyä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Esim</a:t>
            </a:r>
            <a:r>
              <a:rPr lang="en-US" altLang="fi-FI" sz="2200" dirty="0">
                <a:solidFill>
                  <a:srgbClr val="FFFFFF"/>
                </a:solidFill>
              </a:rPr>
              <a:t>. </a:t>
            </a:r>
            <a:r>
              <a:rPr lang="en-US" altLang="fi-FI" sz="2200" dirty="0" err="1">
                <a:solidFill>
                  <a:srgbClr val="FFFFFF"/>
                </a:solidFill>
              </a:rPr>
              <a:t>NL:n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sisä</a:t>
            </a:r>
            <a:r>
              <a:rPr lang="en-US" altLang="fi-FI" sz="2200" dirty="0">
                <a:solidFill>
                  <a:srgbClr val="FFFFFF"/>
                </a:solidFill>
              </a:rPr>
              <a:t>- ja </a:t>
            </a:r>
            <a:r>
              <a:rPr lang="en-US" altLang="fi-FI" sz="2200" dirty="0" err="1">
                <a:solidFill>
                  <a:srgbClr val="FFFFFF"/>
                </a:solidFill>
              </a:rPr>
              <a:t>ulkopolitiikan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arvostelusta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pidättäytyminen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sekä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julkaisujen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sensuroiminen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vielä</a:t>
            </a:r>
            <a:r>
              <a:rPr lang="en-US" altLang="fi-FI" sz="2200" dirty="0">
                <a:solidFill>
                  <a:srgbClr val="FFFFFF"/>
                </a:solidFill>
              </a:rPr>
              <a:t> 1980-luvullakin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Yleisradion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aktiivinen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rooli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Matkailu</a:t>
            </a:r>
            <a:r>
              <a:rPr lang="en-US" altLang="fi-FI" sz="2200" dirty="0">
                <a:solidFill>
                  <a:srgbClr val="FFFFFF"/>
                </a:solidFill>
              </a:rPr>
              <a:t> ja </a:t>
            </a:r>
            <a:r>
              <a:rPr lang="en-US" altLang="fi-FI" sz="2200" dirty="0" err="1">
                <a:solidFill>
                  <a:srgbClr val="FFFFFF"/>
                </a:solidFill>
              </a:rPr>
              <a:t>opiskelijavaihto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sosialistisen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Itä-blokin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alueella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Historiapolitiikka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vahvasti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läsnä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>
                <a:solidFill>
                  <a:srgbClr val="FFFFFF"/>
                </a:solidFill>
              </a:rPr>
              <a:t>mm. </a:t>
            </a:r>
            <a:r>
              <a:rPr lang="en-US" altLang="fi-FI" sz="2200" dirty="0" err="1">
                <a:solidFill>
                  <a:srgbClr val="FFFFFF"/>
                </a:solidFill>
              </a:rPr>
              <a:t>sotavuosien</a:t>
            </a:r>
            <a:r>
              <a:rPr lang="en-US" altLang="fi-FI" sz="2200" dirty="0">
                <a:solidFill>
                  <a:srgbClr val="FFFFFF"/>
                </a:solidFill>
              </a:rPr>
              <a:t> 1939-44 tabu </a:t>
            </a:r>
            <a:r>
              <a:rPr lang="en-US" altLang="fi-FI" sz="2200" dirty="0" err="1">
                <a:solidFill>
                  <a:srgbClr val="FFFFFF"/>
                </a:solidFill>
              </a:rPr>
              <a:t>sekä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Leninin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rooli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Suomen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itsenäistymisessä</a:t>
            </a:r>
            <a:r>
              <a:rPr lang="en-US" altLang="fi-FI" sz="2200" dirty="0">
                <a:solidFill>
                  <a:srgbClr val="FFFFFF"/>
                </a:solidFill>
              </a:rPr>
              <a:t> 1917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i-FI" sz="2200" i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i="1" dirty="0" err="1">
                <a:solidFill>
                  <a:srgbClr val="FFFFFF"/>
                </a:solidFill>
              </a:rPr>
              <a:t>Taistelu</a:t>
            </a:r>
            <a:r>
              <a:rPr lang="en-US" altLang="fi-FI" sz="2200" i="1" dirty="0">
                <a:solidFill>
                  <a:srgbClr val="FFFFFF"/>
                </a:solidFill>
              </a:rPr>
              <a:t> </a:t>
            </a:r>
            <a:r>
              <a:rPr lang="en-US" altLang="fi-FI" sz="2200" i="1" dirty="0" err="1">
                <a:solidFill>
                  <a:srgbClr val="FFFFFF"/>
                </a:solidFill>
              </a:rPr>
              <a:t>puolueettomuudesta</a:t>
            </a:r>
            <a:r>
              <a:rPr lang="en-US" altLang="fi-FI" sz="2200" i="1" dirty="0">
                <a:solidFill>
                  <a:srgbClr val="FFFFFF"/>
                </a:solidFill>
              </a:rPr>
              <a:t> </a:t>
            </a:r>
            <a:r>
              <a:rPr lang="en-US" altLang="fi-FI" sz="2200" dirty="0">
                <a:solidFill>
                  <a:srgbClr val="FFFFFF"/>
                </a:solidFill>
              </a:rPr>
              <a:t>1970-luvulla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Tsekkoslovakian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miehitys</a:t>
            </a:r>
            <a:r>
              <a:rPr lang="en-US" altLang="fi-FI" sz="2200" dirty="0">
                <a:solidFill>
                  <a:srgbClr val="FFFFFF"/>
                </a:solidFill>
              </a:rPr>
              <a:t> 1968 </a:t>
            </a:r>
            <a:r>
              <a:rPr lang="en-US" altLang="fi-FI" sz="2200" dirty="0" err="1">
                <a:solidFill>
                  <a:srgbClr val="FFFFFF"/>
                </a:solidFill>
              </a:rPr>
              <a:t>aloitti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painostuksen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ajan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Suomen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puolueettomuutta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ei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tunnustettu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rgbClr val="FFFFFF"/>
                </a:solidFill>
              </a:rPr>
              <a:t>Painostus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tiiviimpään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sotilaalliseen</a:t>
            </a:r>
            <a:r>
              <a:rPr lang="en-US" altLang="fi-FI" sz="2200" dirty="0">
                <a:solidFill>
                  <a:srgbClr val="FFFFFF"/>
                </a:solidFill>
              </a:rPr>
              <a:t> </a:t>
            </a:r>
            <a:r>
              <a:rPr lang="en-US" altLang="fi-FI" sz="2200" dirty="0" err="1">
                <a:solidFill>
                  <a:srgbClr val="FFFFFF"/>
                </a:solidFill>
              </a:rPr>
              <a:t>yhteistyöhön</a:t>
            </a:r>
            <a:endParaRPr lang="en-US" altLang="fi-FI" sz="2200" dirty="0">
              <a:solidFill>
                <a:srgbClr val="FFFFFF"/>
              </a:solidFill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altLang="fi-FI" sz="2200" dirty="0">
              <a:solidFill>
                <a:srgbClr val="FFFFFF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altLang="fi-FI" sz="2200" b="1" dirty="0" err="1">
                <a:solidFill>
                  <a:srgbClr val="FFFFFF"/>
                </a:solidFill>
              </a:rPr>
              <a:t>Tehtävä</a:t>
            </a:r>
            <a:r>
              <a:rPr lang="en-US" altLang="fi-FI" sz="2200" b="1" dirty="0">
                <a:solidFill>
                  <a:srgbClr val="FFFFFF"/>
                </a:solidFill>
              </a:rPr>
              <a:t>: </a:t>
            </a:r>
            <a:r>
              <a:rPr lang="en-US" altLang="fi-FI" sz="2200" b="1" dirty="0" err="1">
                <a:solidFill>
                  <a:srgbClr val="FFFFFF"/>
                </a:solidFill>
              </a:rPr>
              <a:t>Millä</a:t>
            </a:r>
            <a:r>
              <a:rPr lang="en-US" altLang="fi-FI" sz="2200" b="1" dirty="0">
                <a:solidFill>
                  <a:srgbClr val="FFFFFF"/>
                </a:solidFill>
              </a:rPr>
              <a:t> </a:t>
            </a:r>
            <a:r>
              <a:rPr lang="en-US" altLang="fi-FI" sz="2200" b="1" dirty="0" err="1">
                <a:solidFill>
                  <a:srgbClr val="FFFFFF"/>
                </a:solidFill>
              </a:rPr>
              <a:t>perusteilla</a:t>
            </a:r>
            <a:r>
              <a:rPr lang="en-US" altLang="fi-FI" sz="2200" b="1" dirty="0">
                <a:solidFill>
                  <a:srgbClr val="FFFFFF"/>
                </a:solidFill>
              </a:rPr>
              <a:t> </a:t>
            </a:r>
            <a:r>
              <a:rPr lang="en-US" altLang="fi-FI" sz="2200" b="1" dirty="0" err="1">
                <a:solidFill>
                  <a:srgbClr val="FFFFFF"/>
                </a:solidFill>
              </a:rPr>
              <a:t>Suomettumista</a:t>
            </a:r>
            <a:r>
              <a:rPr lang="en-US" altLang="fi-FI" sz="2200" b="1" dirty="0">
                <a:solidFill>
                  <a:srgbClr val="FFFFFF"/>
                </a:solidFill>
              </a:rPr>
              <a:t> on </a:t>
            </a:r>
            <a:r>
              <a:rPr lang="en-US" altLang="fi-FI" sz="2200" b="1" dirty="0" err="1">
                <a:solidFill>
                  <a:srgbClr val="FFFFFF"/>
                </a:solidFill>
              </a:rPr>
              <a:t>toisaalta</a:t>
            </a:r>
            <a:r>
              <a:rPr lang="en-US" altLang="fi-FI" sz="2200" b="1" dirty="0">
                <a:solidFill>
                  <a:srgbClr val="FFFFFF"/>
                </a:solidFill>
              </a:rPr>
              <a:t> </a:t>
            </a:r>
            <a:r>
              <a:rPr lang="en-US" altLang="fi-FI" sz="2200" b="1" dirty="0" err="1">
                <a:solidFill>
                  <a:srgbClr val="FFFFFF"/>
                </a:solidFill>
              </a:rPr>
              <a:t>arvosteltu</a:t>
            </a:r>
            <a:r>
              <a:rPr lang="en-US" altLang="fi-FI" sz="2200" b="1" dirty="0">
                <a:solidFill>
                  <a:srgbClr val="FFFFFF"/>
                </a:solidFill>
              </a:rPr>
              <a:t>, </a:t>
            </a:r>
            <a:r>
              <a:rPr lang="en-US" altLang="fi-FI" sz="2200" b="1" dirty="0" err="1">
                <a:solidFill>
                  <a:srgbClr val="FFFFFF"/>
                </a:solidFill>
              </a:rPr>
              <a:t>toisaalta</a:t>
            </a:r>
            <a:r>
              <a:rPr lang="en-US" altLang="fi-FI" sz="2200" b="1" dirty="0">
                <a:solidFill>
                  <a:srgbClr val="FFFFFF"/>
                </a:solidFill>
              </a:rPr>
              <a:t> </a:t>
            </a:r>
            <a:r>
              <a:rPr lang="en-US" altLang="fi-FI" sz="2200" b="1" dirty="0" err="1">
                <a:solidFill>
                  <a:srgbClr val="FFFFFF"/>
                </a:solidFill>
              </a:rPr>
              <a:t>ymmärretty</a:t>
            </a:r>
            <a:r>
              <a:rPr lang="en-US" altLang="fi-FI" sz="2200" b="1" dirty="0">
                <a:solidFill>
                  <a:srgbClr val="FFFFFF"/>
                </a:solidFill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6" name="Kuva 5" descr="Kuva, joka sisältää kohteen teksti, henkilö, ulko, henkilöt&#10;&#10;Kuvaus luotu automaattisesti">
            <a:extLst>
              <a:ext uri="{FF2B5EF4-FFF2-40B4-BE49-F238E27FC236}">
                <a16:creationId xmlns:a16="http://schemas.microsoft.com/office/drawing/2014/main" id="{2E207B74-B49C-2021-6F15-8D119FA65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152401"/>
            <a:ext cx="3742267" cy="2685077"/>
          </a:xfrm>
          <a:prstGeom prst="rect">
            <a:avLst/>
          </a:prstGeom>
        </p:spPr>
      </p:pic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C7DB733-B4BC-025C-DD96-903B8909F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31" y="2989879"/>
            <a:ext cx="5450435" cy="289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seinä, ryhmä, poseeraaminen&#10;&#10;Kuvaus luotu automaattisesti">
            <a:extLst>
              <a:ext uri="{FF2B5EF4-FFF2-40B4-BE49-F238E27FC236}">
                <a16:creationId xmlns:a16="http://schemas.microsoft.com/office/drawing/2014/main" id="{45264647-7DBA-8392-B1D4-83A680E9C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52562D5-9A7C-43A9-E7B0-C20C5DBE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9310"/>
            <a:ext cx="10861964" cy="397163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Talous- ja sisäpolitiikka Kekkosen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DD2FEB-AC46-9539-FCAB-04884D43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655782"/>
            <a:ext cx="11942617" cy="5957455"/>
          </a:xfrm>
        </p:spPr>
        <p:txBody>
          <a:bodyPr>
            <a:normAutofit/>
          </a:bodyPr>
          <a:lstStyle/>
          <a:p>
            <a:r>
              <a:rPr lang="fi-FI" altLang="fi-FI" sz="2000" dirty="0">
                <a:solidFill>
                  <a:srgbClr val="FFFFFF"/>
                </a:solidFill>
              </a:rPr>
              <a:t>Metsä- ja metalliteollisuuden merkitys viennissä</a:t>
            </a:r>
          </a:p>
          <a:p>
            <a:r>
              <a:rPr lang="fi-FI" altLang="fi-FI" sz="2000" dirty="0">
                <a:solidFill>
                  <a:srgbClr val="FFFFFF"/>
                </a:solidFill>
              </a:rPr>
              <a:t>Suomi halusi mukaan läntiseen talousintegraatioon (EEC ja Efta) </a:t>
            </a:r>
          </a:p>
          <a:p>
            <a:pPr lvl="1"/>
            <a:r>
              <a:rPr lang="fi-FI" altLang="fi-FI" sz="2000" dirty="0">
                <a:solidFill>
                  <a:srgbClr val="FFFFFF"/>
                </a:solidFill>
              </a:rPr>
              <a:t>NL suhtautui epäluuloisesti ja pelkäsi Suomen tiivistävän myös poliittista yhteistyötä lännen kanssa</a:t>
            </a:r>
          </a:p>
          <a:p>
            <a:pPr lvl="1"/>
            <a:r>
              <a:rPr lang="fi-FI" altLang="fi-FI" sz="2000" dirty="0">
                <a:solidFill>
                  <a:srgbClr val="FFFFFF"/>
                </a:solidFill>
              </a:rPr>
              <a:t>Kekkonen onnistui neuvottelemaan Eftan liitännäisjäsenyyden (Finn-Efta 1961) sekä vapaakauppasopimuksen EEC:n kanssa 1973</a:t>
            </a:r>
          </a:p>
          <a:p>
            <a:pPr lvl="1"/>
            <a:r>
              <a:rPr lang="fi-FI" altLang="fi-FI" sz="2000" dirty="0">
                <a:solidFill>
                  <a:srgbClr val="FFFFFF"/>
                </a:solidFill>
              </a:rPr>
              <a:t>Suomi ei halunnut vaarantaa arvokasta idänkauppaa -&gt; Vapaakauppaedut myös itäblokin valtioille</a:t>
            </a:r>
          </a:p>
          <a:p>
            <a:endParaRPr lang="fi-FI" altLang="fi-FI" sz="2000" dirty="0">
              <a:solidFill>
                <a:srgbClr val="FFFFFF"/>
              </a:solidFill>
            </a:endParaRPr>
          </a:p>
          <a:p>
            <a:r>
              <a:rPr lang="fi-FI" altLang="fi-FI" sz="2000" dirty="0">
                <a:solidFill>
                  <a:srgbClr val="FFFFFF"/>
                </a:solidFill>
              </a:rPr>
              <a:t>Kekkonen pyrki sisäpolitiikassa hyväksikäyttämään suhteitaan NL:oon 1960-luvulla</a:t>
            </a:r>
          </a:p>
          <a:p>
            <a:pPr lvl="1"/>
            <a:r>
              <a:rPr lang="fi-FI" altLang="fi-FI" sz="2000" dirty="0">
                <a:solidFill>
                  <a:srgbClr val="FFFFFF"/>
                </a:solidFill>
              </a:rPr>
              <a:t>Poliitikkojen urat riippuvaisia Kekkosesta ja NL:sta</a:t>
            </a:r>
          </a:p>
          <a:p>
            <a:pPr lvl="1"/>
            <a:r>
              <a:rPr lang="fi-FI" altLang="fi-FI" sz="2000" dirty="0">
                <a:solidFill>
                  <a:srgbClr val="FFFFFF"/>
                </a:solidFill>
              </a:rPr>
              <a:t>Kekkosen ”korvaamattomuus” idänsuhteissa vaaliaseena presidentinvaaleissa -&gt; Esim. kolmatta kautta jatkettiin poikkeuslailla neljä vuotta (taustalla EEC-neuvottelut ja ns</a:t>
            </a:r>
            <a:r>
              <a:rPr lang="fi-FI" altLang="fi-FI" sz="2000" i="1" dirty="0">
                <a:solidFill>
                  <a:srgbClr val="FFFFFF"/>
                </a:solidFill>
              </a:rPr>
              <a:t>. Zavidovo-vuoto</a:t>
            </a:r>
            <a:r>
              <a:rPr lang="fi-FI" altLang="fi-FI" sz="2000" dirty="0">
                <a:solidFill>
                  <a:srgbClr val="FFFFFF"/>
                </a:solidFill>
              </a:rPr>
              <a:t>)</a:t>
            </a:r>
          </a:p>
          <a:p>
            <a:endParaRPr lang="fi-FI" altLang="fi-FI" sz="2000" dirty="0">
              <a:solidFill>
                <a:srgbClr val="FFFFFF"/>
              </a:solidFill>
            </a:endParaRPr>
          </a:p>
          <a:p>
            <a:r>
              <a:rPr lang="fi-FI" altLang="fi-FI" sz="2000" dirty="0">
                <a:solidFill>
                  <a:srgbClr val="FFFFFF"/>
                </a:solidFill>
              </a:rPr>
              <a:t>Presidentin valtaoikeuksia kavennettiin Koiviston ja Ahtisaaren aikana 1980- ja 1990-luvuilla</a:t>
            </a:r>
          </a:p>
          <a:p>
            <a:pPr marL="285750" indent="-285750">
              <a:buFontTx/>
              <a:buChar char="-"/>
            </a:pPr>
            <a:endParaRPr lang="fi-FI" altLang="fi-FI" sz="2000" dirty="0">
              <a:solidFill>
                <a:srgbClr val="FFFFFF"/>
              </a:solidFill>
            </a:endParaRPr>
          </a:p>
          <a:p>
            <a:r>
              <a:rPr lang="fi-FI" altLang="fi-FI" sz="2000" b="1" dirty="0">
                <a:solidFill>
                  <a:srgbClr val="FFFFFF"/>
                </a:solidFill>
              </a:rPr>
              <a:t>Tehtävä: Miksi presidentti Kekkosen toimintaa voitaisiin toisaalta kritisoida, toisaalta puolustaa kylmän sodan vuosikymmeninä?</a:t>
            </a:r>
            <a:endParaRPr lang="fi-FI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44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9A38A7-49BD-F4B6-5529-5B2F8B09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365126"/>
            <a:ext cx="6029327" cy="59122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NL:n varjosta EU:n jäseneksi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7B32F5-2469-5147-0EDD-0CD31F7E5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26" y="1182849"/>
            <a:ext cx="6424340" cy="4994114"/>
          </a:xfrm>
        </p:spPr>
        <p:txBody>
          <a:bodyPr>
            <a:normAutofit/>
          </a:bodyPr>
          <a:lstStyle/>
          <a:p>
            <a:r>
              <a:rPr lang="fi-FI" sz="2000" dirty="0"/>
              <a:t>Kekkosen seuraaja presidentti Koivisto jatkoi Paasikiven - Kekkosen linjaa 1980-luvulla-&gt; YYA-sopimuksen jatkaminen 20 vuodella 1983</a:t>
            </a:r>
          </a:p>
          <a:p>
            <a:r>
              <a:rPr lang="fi-FI" sz="2000" dirty="0" err="1"/>
              <a:t>Gorbatsovin</a:t>
            </a:r>
            <a:r>
              <a:rPr lang="fi-FI" sz="2000" dirty="0"/>
              <a:t> aika vapautti Suomen hakemaan Eftan täysjäsenyyttä 1985 ilman NL:n lupaa</a:t>
            </a:r>
          </a:p>
          <a:p>
            <a:r>
              <a:rPr lang="fi-FI" sz="2000" dirty="0"/>
              <a:t>NL tunnusti Suomen puolueettomuuden jälleen 1989</a:t>
            </a:r>
          </a:p>
          <a:p>
            <a:r>
              <a:rPr lang="fi-FI" sz="2000" dirty="0"/>
              <a:t>Suomen varovainen politiikka suhteessa Baltian tapahtumiin 1990 ja vanhoilliskommunistien vallankaappaukseen 1991</a:t>
            </a:r>
          </a:p>
          <a:p>
            <a:r>
              <a:rPr lang="fi-FI" sz="2000" dirty="0"/>
              <a:t>NL:n hajoamisen jälkeen</a:t>
            </a:r>
          </a:p>
          <a:p>
            <a:pPr lvl="1"/>
            <a:r>
              <a:rPr lang="fi-FI" sz="2000" dirty="0"/>
              <a:t>Suomi haki välittömästi 1992 EY-jäsenyyttä (taloudelliset ja turvallisuuspoliittiset syyt) -&gt; Jäseneksi 1995 (puolueettomuus -&gt; sotilaallinen liittoutumattomuus)</a:t>
            </a:r>
          </a:p>
          <a:p>
            <a:pPr lvl="1"/>
            <a:r>
              <a:rPr lang="fi-FI" sz="2000" dirty="0"/>
              <a:t>YYA-sopimus raukesi lopullisesti</a:t>
            </a:r>
          </a:p>
          <a:p>
            <a:pPr marL="742950" lvl="1" indent="-285750">
              <a:buFontTx/>
              <a:buChar char="-"/>
            </a:pPr>
            <a:endParaRPr lang="fi-FI" sz="2000" dirty="0"/>
          </a:p>
          <a:p>
            <a:endParaRPr lang="fi-FI" sz="2000" dirty="0"/>
          </a:p>
        </p:txBody>
      </p:sp>
      <p:pic>
        <p:nvPicPr>
          <p:cNvPr id="7" name="Kuva 6" descr="Kuva, joka sisältää kohteen sateenvarjo, henkilö, ulko, varuste&#10;&#10;Kuvaus luotu automaattisesti">
            <a:extLst>
              <a:ext uri="{FF2B5EF4-FFF2-40B4-BE49-F238E27FC236}">
                <a16:creationId xmlns:a16="http://schemas.microsoft.com/office/drawing/2014/main" id="{65770EE0-D4C7-F7C5-037B-6B8CB1680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65" y="143108"/>
            <a:ext cx="4447076" cy="1990067"/>
          </a:xfrm>
          <a:prstGeom prst="rect">
            <a:avLst/>
          </a:prstGeom>
        </p:spPr>
      </p:pic>
      <p:pic>
        <p:nvPicPr>
          <p:cNvPr id="9" name="Kuva 8" descr="Kuva, joka sisältää kohteen teksti, kolikko&#10;&#10;Kuvaus luotu automaattisesti">
            <a:extLst>
              <a:ext uri="{FF2B5EF4-FFF2-40B4-BE49-F238E27FC236}">
                <a16:creationId xmlns:a16="http://schemas.microsoft.com/office/drawing/2014/main" id="{269AD271-F3C5-1566-5727-B77ECC02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44" y="2313440"/>
            <a:ext cx="1910677" cy="964892"/>
          </a:xfrm>
          <a:prstGeom prst="rect">
            <a:avLst/>
          </a:prstGeom>
        </p:spPr>
      </p:pic>
      <p:pic>
        <p:nvPicPr>
          <p:cNvPr id="5" name="Kuva 4" descr="Kuva, joka sisältää kohteen henkilö, puku, ryhmä, henkilöt&#10;&#10;Kuvaus luotu automaattisesti">
            <a:extLst>
              <a:ext uri="{FF2B5EF4-FFF2-40B4-BE49-F238E27FC236}">
                <a16:creationId xmlns:a16="http://schemas.microsoft.com/office/drawing/2014/main" id="{9DA545AD-577D-2D12-099D-EA87363D9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09" y="3487066"/>
            <a:ext cx="3102066" cy="22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1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402</Words>
  <Application>Microsoft Office PowerPoint</Application>
  <PresentationFormat>Laajakuva</PresentationFormat>
  <Paragraphs>50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Kekkosesta Euroopan unioniin</vt:lpstr>
      <vt:lpstr>Ulkopolitiikka Kekkosen aikana</vt:lpstr>
      <vt:lpstr>PowerPoint-esitys</vt:lpstr>
      <vt:lpstr>Talous- ja sisäpolitiikka Kekkosen aikana</vt:lpstr>
      <vt:lpstr>NL:n varjosta EU:n jäseneksi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Kekkosesta Euroopan unioniin</dc:title>
  <dc:creator>Mikko Niemi</dc:creator>
  <cp:lastModifiedBy>Mikko Niemi</cp:lastModifiedBy>
  <cp:revision>2</cp:revision>
  <dcterms:created xsi:type="dcterms:W3CDTF">2022-09-15T15:02:44Z</dcterms:created>
  <dcterms:modified xsi:type="dcterms:W3CDTF">2022-09-15T18:33:43Z</dcterms:modified>
</cp:coreProperties>
</file>