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C0D3219-796C-4FC3-D6E1-184504405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CCCE645-101C-1289-912A-512DA2AE5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CDC805-AE37-EB6A-D348-23DF1331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38C8BC2-FB68-24A5-F50D-7ABD3895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68E637-4F5D-ED86-630F-1BFD1CBA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82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964F82-C7D5-C24B-C4BE-CE9D3DD1E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F17932-BE9D-E64E-B931-BEA305679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2981D6-DB42-0FAD-95FD-A3996DACB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F797125-B5C3-2EC6-51C2-2A2C3949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A16951-5C01-8B30-EF36-38700B190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6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F7DC1BC-C61D-F243-67A9-3150725CD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42D9B00-CCC3-DD55-AC93-B51F29795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EAEEA1-F240-4712-F191-AFFC78BA7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BD6D74-256E-E355-2F32-3F9DB5DA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EB3B824-1323-BCA3-ED80-845AD6F7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058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3F2530-A4EC-1C79-889E-07FEA6B4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490215-6B1C-114D-E446-78B951B80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78E94E2-2E1B-4092-01C1-8245529A3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CB3421-20C5-9A3B-E443-CF65E5CEC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9FD2799-F7A9-23A1-D057-A7DBEB9FB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14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371FD5-0E3B-5B52-D410-E829AA6C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D8CEE6C-1056-A826-1EFD-F31406D35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8DA4E8-BC78-CCEB-5E74-F110B2BB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D21CBB-3876-65A1-528D-3E971619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0F50C20-DEE9-7A73-482A-7436C089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71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588F19-87DA-08F5-583E-F1846EBDD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0A7DA-93AF-BAF5-303B-F3DBBA7C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64FD5C7-B7C0-A3EE-6879-59AFA4050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ABA6A0-0E1F-33B0-0397-067286FC2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1CCA142-BDED-1E1F-F807-555335E85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37EBC23-19FA-A745-F4E0-202921D5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611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BBAE69-F985-7F70-3BFD-86A02AD7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134676-483D-DAC8-002B-45A59A6F5F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4503279-9AE2-D102-791A-0CA02C0BA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8F35C64-16E2-C1E4-A2A6-49B042800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DF334AC-DBD6-4056-B18B-4677C627E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D4EDFDF-F528-6849-7597-2041AD76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8C66821-1F6B-6A4C-2002-68A790E8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C09FE5E-FC8A-BD2E-5006-195437055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182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4D4325-339A-CF2A-5336-3E63EBF4E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77532A1-1162-FAA9-0FAD-1954BED07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E69BDC-40ED-9C65-28E0-0BA129E7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69C17FA-22A0-0960-FB36-AFAEB565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40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1C03DD4-5ACC-49DF-BD80-5871BF95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93AA499-300E-F5DA-5929-8B9A2810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EE26BAF-AB60-AE30-C6FE-9C802A4C5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72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0A6646-FDEF-9B8C-08C1-2981766D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F4F750F-5BF6-2B30-C85E-1B5DEA9B5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E1377D6-0523-35E8-0C9A-C141AE262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D5213E-DD36-F842-A107-2121D0BDD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E15F92-367A-E194-CCED-6F9769D2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EB9680D-7F6F-011F-D5C8-F0E539762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037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FF00C8-024A-BE12-3290-4AB92B80B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154C63F-27E7-3A87-C644-1EC7D92037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E7C777D-F828-1A78-80E2-B9DDB3391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4CC034B-6D64-4F1A-2BB8-C5809F2C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99902B1-E43C-081A-7B8C-DE496DF2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B2ACD76-8DE2-7B43-6933-77DEAD1A1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71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BB12681-C09E-FC25-DD7D-971F2646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7C1DFB-6C7D-44E0-2831-A4DD6AAC1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B071991-6E06-D184-5471-121DEF2AD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F7FE6-569A-4EC0-A352-7F3E852D3019}" type="datetimeFigureOut">
              <a:rPr lang="fi-FI" smtClean="0"/>
              <a:t>18.8.2022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5DC24F1-A523-ED6B-5B93-B1FAEDC64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73C15E-96E8-678C-4B98-8DFC9C8220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EEE40-F02E-4B21-9FB2-C7618D84E3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191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FD8F95DC-095C-4388-3233-3FE5ADA78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120676"/>
            <a:ext cx="8121243" cy="2243309"/>
          </a:xfrm>
        </p:spPr>
        <p:txBody>
          <a:bodyPr>
            <a:normAutofit/>
          </a:bodyPr>
          <a:lstStyle/>
          <a:p>
            <a:pPr algn="l"/>
            <a:r>
              <a:rPr lang="fi-FI" sz="5000" b="1" dirty="0">
                <a:solidFill>
                  <a:schemeClr val="bg1"/>
                </a:solidFill>
              </a:rPr>
              <a:t>Eduskuntauudistus ja ensimmäiset vaalit (1906-07)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4086D5F-41E9-A86F-99F3-FEDDADFB9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5024" y="3809999"/>
            <a:ext cx="7025753" cy="1012778"/>
          </a:xfrm>
        </p:spPr>
        <p:txBody>
          <a:bodyPr>
            <a:normAutofit/>
          </a:bodyPr>
          <a:lstStyle/>
          <a:p>
            <a:pPr algn="l"/>
            <a:r>
              <a:rPr lang="fi-FI" b="1">
                <a:solidFill>
                  <a:schemeClr val="bg1"/>
                </a:solidFill>
              </a:rPr>
              <a:t>(Kpl 5)</a:t>
            </a:r>
          </a:p>
        </p:txBody>
      </p:sp>
    </p:spTree>
    <p:extLst>
      <p:ext uri="{BB962C8B-B14F-4D97-AF65-F5344CB8AC3E}">
        <p14:creationId xmlns:p14="http://schemas.microsoft.com/office/powerpoint/2010/main" val="386875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ulko, taivas, kaupunki, valkoinen&#10;&#10;Kuvaus luotu automaattisesti">
            <a:extLst>
              <a:ext uri="{FF2B5EF4-FFF2-40B4-BE49-F238E27FC236}">
                <a16:creationId xmlns:a16="http://schemas.microsoft.com/office/drawing/2014/main" id="{856E1156-B84E-9BC2-191F-AB96548150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7"/>
          <a:stretch/>
        </p:blipFill>
        <p:spPr>
          <a:xfrm>
            <a:off x="2749294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FB9EE6D-7601-709F-B223-173CFD26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718" y="-185302"/>
            <a:ext cx="3822189" cy="1938466"/>
          </a:xfrm>
        </p:spPr>
        <p:txBody>
          <a:bodyPr>
            <a:normAutofit/>
          </a:bodyPr>
          <a:lstStyle/>
          <a:p>
            <a:r>
              <a:rPr lang="fi-FI" sz="3400" b="1" dirty="0"/>
              <a:t>Venäläistämistoimien peruuttaminen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7957D1C-439B-98D9-F68E-A8A14D68F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8" y="1436914"/>
            <a:ext cx="4301411" cy="5141168"/>
          </a:xfrm>
        </p:spPr>
        <p:txBody>
          <a:bodyPr>
            <a:normAutofit/>
          </a:bodyPr>
          <a:lstStyle/>
          <a:p>
            <a:pPr lvl="1"/>
            <a:r>
              <a:rPr lang="fi-FI" altLang="fi-FI" sz="2000" dirty="0"/>
              <a:t>Venäjällä puhjenneet levottomuudet ja lakkoilu pakottivat keisarin uudistuksiin 1905</a:t>
            </a:r>
          </a:p>
          <a:p>
            <a:pPr lvl="1"/>
            <a:r>
              <a:rPr lang="fi-FI" altLang="fi-FI" sz="2000" dirty="0"/>
              <a:t>Lakkoliikehdintä levisi Suomeen (</a:t>
            </a:r>
            <a:r>
              <a:rPr lang="fi-FI" altLang="fi-FI" sz="2000" i="1" dirty="0"/>
              <a:t>suurlakko</a:t>
            </a:r>
            <a:r>
              <a:rPr lang="fi-FI" altLang="fi-FI" sz="2000" dirty="0"/>
              <a:t>) </a:t>
            </a:r>
          </a:p>
          <a:p>
            <a:pPr marL="457200" lvl="1" indent="0">
              <a:buNone/>
            </a:pPr>
            <a:r>
              <a:rPr lang="fi-FI" altLang="fi-FI" sz="2000" dirty="0"/>
              <a:t>	- Levottomuuksien aikana 	perustettiin työväen 	</a:t>
            </a:r>
            <a:r>
              <a:rPr lang="fi-FI" altLang="fi-FI" sz="2000" i="1" dirty="0"/>
              <a:t>punakaartit</a:t>
            </a:r>
            <a:r>
              <a:rPr lang="fi-FI" altLang="fi-FI" sz="2000" dirty="0"/>
              <a:t> ja porvarien 	</a:t>
            </a:r>
            <a:r>
              <a:rPr lang="fi-FI" altLang="fi-FI" sz="2000" i="1" dirty="0"/>
              <a:t>suojeluskunnat </a:t>
            </a:r>
            <a:r>
              <a:rPr lang="fi-FI" altLang="fi-FI" sz="2000" dirty="0"/>
              <a:t>turvaamaan 	järjestystä</a:t>
            </a:r>
          </a:p>
          <a:p>
            <a:pPr marL="457200" lvl="1" indent="0">
              <a:buNone/>
            </a:pPr>
            <a:r>
              <a:rPr lang="fi-FI" altLang="fi-FI" sz="2000" dirty="0"/>
              <a:t>	- Venäläistämistoimet 	peruutettiin </a:t>
            </a:r>
            <a:r>
              <a:rPr lang="fi-FI" altLang="fi-FI" sz="2000" i="1" dirty="0"/>
              <a:t>marraskuun 	manifestilla -&gt;</a:t>
            </a:r>
            <a:r>
              <a:rPr lang="fi-FI" altLang="fi-FI" sz="2000" dirty="0"/>
              <a:t> 	valtiopäiväuudistuksen 	hahmottelu</a:t>
            </a:r>
          </a:p>
          <a:p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19074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F90786E-B72D-4C32-BDCE-A170B007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46F2E7-848F-4A6C-A098-4764FDEA77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Kuva 6" descr="Kuva, joka sisältää kohteen sisä, henkilö, ryhmä&#10;&#10;Kuvaus luotu automaattisesti">
            <a:extLst>
              <a:ext uri="{FF2B5EF4-FFF2-40B4-BE49-F238E27FC236}">
                <a16:creationId xmlns:a16="http://schemas.microsoft.com/office/drawing/2014/main" id="{71F081B9-C05C-E8D4-BF25-AD8EE2C67B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1" r="13093" b="1"/>
          <a:stretch/>
        </p:blipFill>
        <p:spPr>
          <a:xfrm>
            <a:off x="-3049" y="10"/>
            <a:ext cx="12192001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E60B9BE-735E-976B-1120-D5D6E0F5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378" y="215994"/>
            <a:ext cx="5155261" cy="4072044"/>
          </a:xfrm>
        </p:spPr>
        <p:txBody>
          <a:bodyPr anchor="t">
            <a:normAutofit/>
          </a:bodyPr>
          <a:lstStyle/>
          <a:p>
            <a:r>
              <a:rPr lang="fi-FI" b="1" dirty="0">
                <a:solidFill>
                  <a:srgbClr val="FFFFFF"/>
                </a:solidFill>
              </a:rPr>
              <a:t>Eduskuntauudistus 1906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2682C0-20EB-5176-9EC6-9D35B28D9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2951" y="1858179"/>
            <a:ext cx="5170861" cy="4072043"/>
          </a:xfrm>
        </p:spPr>
        <p:txBody>
          <a:bodyPr>
            <a:normAutofit/>
          </a:bodyPr>
          <a:lstStyle/>
          <a:p>
            <a:pPr lvl="1"/>
            <a:r>
              <a:rPr lang="fi-FI" altLang="fi-FI" sz="2000" dirty="0">
                <a:solidFill>
                  <a:srgbClr val="FFFFFF"/>
                </a:solidFill>
              </a:rPr>
              <a:t>Yksikamariseen eduskuntaan 200 kansanedustajaa</a:t>
            </a:r>
            <a:r>
              <a:rPr lang="fi-FI" altLang="fi-FI" sz="2000" i="1" dirty="0">
                <a:solidFill>
                  <a:srgbClr val="FFFFFF"/>
                </a:solidFill>
              </a:rPr>
              <a:t> yleisillä</a:t>
            </a:r>
            <a:r>
              <a:rPr lang="fi-FI" altLang="fi-FI" sz="2000" dirty="0">
                <a:solidFill>
                  <a:srgbClr val="FFFFFF"/>
                </a:solidFill>
              </a:rPr>
              <a:t> ja </a:t>
            </a:r>
            <a:r>
              <a:rPr lang="fi-FI" altLang="fi-FI" sz="2000" i="1" dirty="0">
                <a:solidFill>
                  <a:srgbClr val="FFFFFF"/>
                </a:solidFill>
              </a:rPr>
              <a:t>yhtäläisillä</a:t>
            </a:r>
            <a:r>
              <a:rPr lang="fi-FI" altLang="fi-FI" sz="2000" dirty="0">
                <a:solidFill>
                  <a:srgbClr val="FFFFFF"/>
                </a:solidFill>
              </a:rPr>
              <a:t> vaaleilla (äänioikeusikäraja 24v)</a:t>
            </a:r>
          </a:p>
          <a:p>
            <a:pPr lvl="1"/>
            <a:r>
              <a:rPr lang="fi-FI" altLang="fi-FI" sz="2000" dirty="0">
                <a:solidFill>
                  <a:srgbClr val="FFFFFF"/>
                </a:solidFill>
              </a:rPr>
              <a:t>Naisille ensimmäisenä maailmassa </a:t>
            </a:r>
            <a:r>
              <a:rPr lang="fi-FI" altLang="fi-FI" sz="2000" i="1" dirty="0">
                <a:solidFill>
                  <a:srgbClr val="FFFFFF"/>
                </a:solidFill>
              </a:rPr>
              <a:t>äänioikeus</a:t>
            </a:r>
            <a:r>
              <a:rPr lang="fi-FI" altLang="fi-FI" sz="2000" dirty="0">
                <a:solidFill>
                  <a:srgbClr val="FFFFFF"/>
                </a:solidFill>
              </a:rPr>
              <a:t> ja </a:t>
            </a:r>
            <a:r>
              <a:rPr lang="fi-FI" altLang="fi-FI" sz="2000" i="1" dirty="0">
                <a:solidFill>
                  <a:srgbClr val="FFFFFF"/>
                </a:solidFill>
              </a:rPr>
              <a:t>vaalikelpoisuus</a:t>
            </a:r>
          </a:p>
          <a:p>
            <a:pPr lvl="1"/>
            <a:r>
              <a:rPr lang="fi-FI" altLang="fi-FI" sz="2000" dirty="0">
                <a:solidFill>
                  <a:srgbClr val="FFFFFF"/>
                </a:solidFill>
              </a:rPr>
              <a:t>Äänioikeutettujen määrä kymmenkertaistui ja säätyjärjestelmä päättyi</a:t>
            </a:r>
          </a:p>
          <a:p>
            <a:pPr lvl="1"/>
            <a:r>
              <a:rPr lang="fi-FI" altLang="fi-FI" sz="2000" dirty="0">
                <a:solidFill>
                  <a:srgbClr val="FFFFFF"/>
                </a:solidFill>
              </a:rPr>
              <a:t>Keisarilla silti oikeus </a:t>
            </a:r>
          </a:p>
          <a:p>
            <a:pPr marL="990600" lvl="1" indent="-533400">
              <a:buFontTx/>
              <a:buChar char="-"/>
            </a:pPr>
            <a:r>
              <a:rPr lang="fi-FI" altLang="fi-FI" sz="2000" dirty="0">
                <a:solidFill>
                  <a:srgbClr val="FFFFFF"/>
                </a:solidFill>
              </a:rPr>
              <a:t>hajottaa eduskunta ja määrätä uudet vaalit </a:t>
            </a:r>
          </a:p>
          <a:p>
            <a:pPr marL="990600" lvl="1" indent="-533400">
              <a:buFontTx/>
              <a:buChar char="-"/>
            </a:pPr>
            <a:r>
              <a:rPr lang="fi-FI" altLang="fi-FI" sz="2000" dirty="0">
                <a:solidFill>
                  <a:srgbClr val="FFFFFF"/>
                </a:solidFill>
              </a:rPr>
              <a:t>vahvistaa tai jättää vahvistamatta säädetyt lait</a:t>
            </a:r>
          </a:p>
        </p:txBody>
      </p:sp>
    </p:spTree>
    <p:extLst>
      <p:ext uri="{BB962C8B-B14F-4D97-AF65-F5344CB8AC3E}">
        <p14:creationId xmlns:p14="http://schemas.microsoft.com/office/powerpoint/2010/main" val="10562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3B4E569-53E5-4707-7FF9-6C26CF79A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fi-FI" sz="4100" b="1">
                <a:solidFill>
                  <a:schemeClr val="bg1"/>
                </a:solidFill>
              </a:rPr>
              <a:t>Ensimmäiset eduskuntavaalit 1907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C989D2D-BD1B-9972-2925-1C81E5ECA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>
            <a:normAutofit/>
          </a:bodyPr>
          <a:lstStyle/>
          <a:p>
            <a:r>
              <a:rPr lang="fi-FI" altLang="fi-FI" sz="2000" dirty="0">
                <a:solidFill>
                  <a:schemeClr val="bg1"/>
                </a:solidFill>
              </a:rPr>
              <a:t>Moderni puoluelaitos syntyi 1905-1906 </a:t>
            </a:r>
          </a:p>
          <a:p>
            <a:pPr marL="0" indent="0">
              <a:buNone/>
            </a:pPr>
            <a:r>
              <a:rPr lang="fi-FI" altLang="fi-FI" sz="2000" dirty="0">
                <a:solidFill>
                  <a:schemeClr val="bg1"/>
                </a:solidFill>
              </a:rPr>
              <a:t>-&gt; SDP, vanhasuomalaiset, nuorsuomalaiset, RKP ja Maalaisliitto</a:t>
            </a:r>
          </a:p>
          <a:p>
            <a:r>
              <a:rPr lang="fi-FI" altLang="fi-FI" sz="2000" dirty="0">
                <a:solidFill>
                  <a:schemeClr val="bg1"/>
                </a:solidFill>
              </a:rPr>
              <a:t>Ensimmäisten vaalien (1907) voittajaksi sosiaalidemokraatit, vanhasuomalaiset pärjäsivät myös lupaamalla yhteiskunnallisia uudistuksia (mm. torpparien aseman parantaminen)</a:t>
            </a:r>
          </a:p>
          <a:p>
            <a:r>
              <a:rPr lang="fi-FI" altLang="fi-FI" sz="2000" dirty="0">
                <a:solidFill>
                  <a:schemeClr val="bg1"/>
                </a:solidFill>
              </a:rPr>
              <a:t>Naisille eduskuntapaikoista 10%</a:t>
            </a:r>
          </a:p>
          <a:p>
            <a:endParaRPr lang="fi-FI" sz="2000" dirty="0">
              <a:solidFill>
                <a:schemeClr val="bg1"/>
              </a:solidFill>
            </a:endParaRPr>
          </a:p>
        </p:txBody>
      </p:sp>
      <p:pic>
        <p:nvPicPr>
          <p:cNvPr id="5" name="Kuva 4" descr="Kuva, joka sisältää kohteen henkilö, seinä, seisominen, poseeraaminen&#10;&#10;Kuvaus luotu automaattisesti">
            <a:extLst>
              <a:ext uri="{FF2B5EF4-FFF2-40B4-BE49-F238E27FC236}">
                <a16:creationId xmlns:a16="http://schemas.microsoft.com/office/drawing/2014/main" id="{DAC966FF-9BD5-328B-6B50-17C9F1F31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727" y="0"/>
            <a:ext cx="4562273" cy="3170779"/>
          </a:xfrm>
          <a:prstGeom prst="rect">
            <a:avLst/>
          </a:prstGeom>
        </p:spPr>
      </p:pic>
      <p:pic>
        <p:nvPicPr>
          <p:cNvPr id="7" name="Kuva 6" descr="Kuva, joka sisältää kohteen teksti, viivapiirustus&#10;&#10;Kuvaus luotu automaattisesti">
            <a:extLst>
              <a:ext uri="{FF2B5EF4-FFF2-40B4-BE49-F238E27FC236}">
                <a16:creationId xmlns:a16="http://schemas.microsoft.com/office/drawing/2014/main" id="{229AF83D-BD0D-2EB7-B09F-31E0115D38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449" y="3472094"/>
            <a:ext cx="4514541" cy="338590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0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140</Words>
  <Application>Microsoft Office PowerPoint</Application>
  <PresentationFormat>Laajakuva</PresentationFormat>
  <Paragraphs>19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Eduskuntauudistus ja ensimmäiset vaalit (1906-07)</vt:lpstr>
      <vt:lpstr>Venäläistämistoimien peruuttaminen</vt:lpstr>
      <vt:lpstr>Eduskuntauudistus 1906</vt:lpstr>
      <vt:lpstr>Ensimmäiset eduskuntavaalit 1907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Eduskuntauudistus ja ensimmäiset vaalit (1906-07)</dc:title>
  <dc:creator>Mikko Niemi</dc:creator>
  <cp:lastModifiedBy>Mikko Niemi</cp:lastModifiedBy>
  <cp:revision>1</cp:revision>
  <dcterms:created xsi:type="dcterms:W3CDTF">2022-08-18T12:25:42Z</dcterms:created>
  <dcterms:modified xsi:type="dcterms:W3CDTF">2022-08-18T12:56:07Z</dcterms:modified>
</cp:coreProperties>
</file>