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1C7334-57C2-B44A-E5CC-19ED01A18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768B311-A790-81EA-932E-BB0FC6A86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BACEAD-FB19-97D3-BEC5-36E5F645F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9-F551-454F-8696-E27EE349033E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97892A-14E6-378F-9034-64A684FF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8BBF34-0D1B-AF8A-BC25-6E6F424D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CA9-DBC4-461E-9E08-0F5C0676D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514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192D1D-18BC-19D7-1C76-E25646C0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871EEFD-E526-DA3A-0217-DEDCEAEA2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58C00A-028C-0684-7937-57FE8587F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9-F551-454F-8696-E27EE349033E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53E733-889A-CCE1-5DE0-EEDD3DACC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C9FEA53-7675-C5FE-32F8-3420DF0F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CA9-DBC4-461E-9E08-0F5C0676D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17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946475B-A3C2-35C0-E6D8-24DF9B6CB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598F30A-97B7-5C3F-FFBA-868B27A9A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1C2DE4-2B3F-9C2A-E08B-E678D290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9-F551-454F-8696-E27EE349033E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621041-A88B-4E2B-57AC-4AE0FC721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D831FF-0B54-FC5A-0606-EDBDBD4F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CA9-DBC4-461E-9E08-0F5C0676D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98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F40A0C-A0EC-1E47-BE79-608A4ABA9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B3648D-419F-B848-71C2-73A99F325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71DC51-1E5C-0989-5275-064F66BDE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9-F551-454F-8696-E27EE349033E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3D49BD-C5C6-D1DC-06EB-A3B7E961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468CDD-BA68-73A5-6D8D-ACB8FC7A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CA9-DBC4-461E-9E08-0F5C0676D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2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C8F6AE-173F-DC4A-8DF9-C734ACC5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B98F4-5C8F-8FD7-AE27-5591A0020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2AD04E-CFD8-CEE9-A61D-6C064FCC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9-F551-454F-8696-E27EE349033E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491574-5CAC-E71C-8F7B-B3C075F7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A043CA-D5B9-D7F4-D5B4-D8858E3B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CA9-DBC4-461E-9E08-0F5C0676D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476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B5EE59-3012-617F-10EB-BAB5834E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7D5349-B639-290C-8918-1C9FEABC0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59C1B89-D825-D432-EB33-6DEBAF033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52DB089-E8BD-D92A-EF04-A4D0C8091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9-F551-454F-8696-E27EE349033E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6C527C2-54E1-4A74-BD17-60C64CA18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8C1A208-9D48-9B79-FECC-AB15B0F2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CA9-DBC4-461E-9E08-0F5C0676D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89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63C6F6-44C3-C4D4-6900-010758F7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55013E7-AF8E-7812-625F-CAD43A5C4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5625A8A-05BE-69C8-601C-0903C1763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26EDCCF-20F8-2C3A-4B92-4D177BF82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B70EC89-62E0-95FB-B09D-F6E5B51C7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6789D5A-0733-003B-42E6-0DE5AD7D0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9-F551-454F-8696-E27EE349033E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11D9BE7-E204-A2A1-3540-38759A06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CD7D4AA-0C34-850F-FE02-0CF86DE5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CA9-DBC4-461E-9E08-0F5C0676D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720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A61332-9C64-7B97-D5DC-AA436C44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073A1CF-D81C-0A5C-F172-86F4CB68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9-F551-454F-8696-E27EE349033E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D711AB2-9132-4FBA-B889-A03A3738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649950-8ECA-C5B2-355A-4242846D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CA9-DBC4-461E-9E08-0F5C0676D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610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3AD9E03-3A75-97A7-427A-691DABE8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9-F551-454F-8696-E27EE349033E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0B31E4-E049-C436-9CE0-1FBE4578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EBA3983-7150-9960-56DE-E830B177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CA9-DBC4-461E-9E08-0F5C0676D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55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5A84BE-2796-6EB1-066E-9E309CDB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D25210-AD30-C1E1-A4C2-6F189CB18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470E5CD-CC67-6CCE-50B1-7C4290FF6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244244-ADB2-84F9-4F75-8FFDE1440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9-F551-454F-8696-E27EE349033E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972C731-C344-C662-DCFC-20DFC98E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2026CD-3920-FD51-1C85-F5434C7A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CA9-DBC4-461E-9E08-0F5C0676D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404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E650F-D795-36C6-4595-6A9D2962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72CEB06-4229-0C59-9874-84C0C00D2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DA6BEF-8F20-8FA8-D8D4-A81C06EC5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14FBDCA-683F-9EBC-C7E1-C16CAD23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8129-F551-454F-8696-E27EE349033E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94F76C4-C226-5093-921E-33699785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AE42E71-D682-1EAC-6281-566352D47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CA9-DBC4-461E-9E08-0F5C0676D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498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49BD46D-2E6B-F5C8-22C9-45E4D437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FEB2E84-3DA0-D7E0-BEDD-C2871BA6D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2A00D5-A440-682C-0720-FDBD83788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8129-F551-454F-8696-E27EE349033E}" type="datetimeFigureOut">
              <a:rPr lang="fi-FI" smtClean="0"/>
              <a:t>13.9.2022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0F0536-17F6-246D-0146-A629D4C24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AF40FAA-44BE-849C-B742-24CD54840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ECA9-DBC4-461E-9E08-0F5C0676D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78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BEBB3A7D-7B9C-EB86-BBB3-0ABB2D8A5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fi-FI" sz="7200" b="1">
                <a:solidFill>
                  <a:schemeClr val="bg1"/>
                </a:solidFill>
              </a:rPr>
              <a:t>Jatkosota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9EBC58-5F09-D0C7-61BE-8A47BC714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fi-FI" b="1">
                <a:solidFill>
                  <a:schemeClr val="bg1"/>
                </a:solidFill>
              </a:rPr>
              <a:t>(Kpl 14-15)</a:t>
            </a:r>
          </a:p>
        </p:txBody>
      </p:sp>
    </p:spTree>
    <p:extLst>
      <p:ext uri="{BB962C8B-B14F-4D97-AF65-F5344CB8AC3E}">
        <p14:creationId xmlns:p14="http://schemas.microsoft.com/office/powerpoint/2010/main" val="429491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9D6D045-7F95-0525-D86C-B1877B11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-70863"/>
            <a:ext cx="5167185" cy="795793"/>
          </a:xfrm>
        </p:spPr>
        <p:txBody>
          <a:bodyPr>
            <a:normAutofit/>
          </a:bodyPr>
          <a:lstStyle/>
          <a:p>
            <a:r>
              <a:rPr lang="fi-FI" sz="4000" b="1" dirty="0"/>
              <a:t>Lähtötilanne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07148F-03F0-A4D3-550F-7247B74A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704" y="183921"/>
            <a:ext cx="7272877" cy="2102079"/>
          </a:xfrm>
        </p:spPr>
        <p:txBody>
          <a:bodyPr anchor="ctr">
            <a:normAutofit/>
          </a:bodyPr>
          <a:lstStyle/>
          <a:p>
            <a:r>
              <a:rPr lang="fi-FI" altLang="fi-FI" sz="2000" dirty="0"/>
              <a:t>Suomen joukot suuremmat ja paremmin aseistetut kuin talvisodassa -&gt; Saksalaisilla rintamavastuu Oulujärvestä pohjoiseen</a:t>
            </a:r>
          </a:p>
          <a:p>
            <a:r>
              <a:rPr lang="fi-FI" altLang="fi-FI" sz="2000" dirty="0"/>
              <a:t>Tavoitteena vallata takaisin vähintään talvisodassa menetetyt alueet -&gt; Osa halusi laajentaa Suomea Saksan tuella Itä-Karjalaan (Suur-Suomi – aate)</a:t>
            </a:r>
          </a:p>
          <a:p>
            <a:endParaRPr lang="fi-FI" sz="2000" dirty="0"/>
          </a:p>
        </p:txBody>
      </p:sp>
      <p:pic>
        <p:nvPicPr>
          <p:cNvPr id="7" name="Kuva 6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ADCDE55B-9700-1C95-A97D-BE84C1948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" y="944198"/>
            <a:ext cx="4243962" cy="5159834"/>
          </a:xfrm>
          <a:prstGeom prst="rect">
            <a:avLst/>
          </a:prstGeom>
        </p:spPr>
      </p:pic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0DEA6C6-C608-22D8-C6E0-FABD22773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98" y="2412663"/>
            <a:ext cx="7606153" cy="443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EA88B202-83BE-4267-3FC2-65BBF48AA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r="1180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31C21D2-2A6D-21B5-734E-766E3F0F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506686" cy="1352939"/>
          </a:xfrm>
        </p:spPr>
        <p:txBody>
          <a:bodyPr>
            <a:normAutofit/>
          </a:bodyPr>
          <a:lstStyle/>
          <a:p>
            <a:r>
              <a:rPr lang="fi-FI" sz="4000" b="1" dirty="0"/>
              <a:t>Hyökkäysvaihe 1941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00484F-3CEE-2694-E709-5DE1D63B6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" y="1278294"/>
            <a:ext cx="4320334" cy="4898669"/>
          </a:xfrm>
        </p:spPr>
        <p:txBody>
          <a:bodyPr>
            <a:normAutofit/>
          </a:bodyPr>
          <a:lstStyle/>
          <a:p>
            <a:r>
              <a:rPr lang="fi-FI" altLang="fi-FI" sz="2000" dirty="0"/>
              <a:t>Suomalaisjoukot etenivät raskaita tappioita (n. 25 000 kuollutta) kärsien nopeasti vanhalle rajalle ja Laatokan pohjoispuolella sen yli ns. </a:t>
            </a:r>
            <a:r>
              <a:rPr lang="fi-FI" altLang="fi-FI" sz="2000" i="1" dirty="0"/>
              <a:t>kolmen kannaksen linjalle</a:t>
            </a:r>
          </a:p>
          <a:p>
            <a:r>
              <a:rPr lang="fi-FI" altLang="fi-FI" sz="2000" dirty="0"/>
              <a:t>Vanhan rajan ylitys aiheutti kritiikkiä kotimaassa ja sodanjulistuksen Iso-Britannialta joulukuussa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68905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B00DF80-90EB-DBE1-F86B-FD3FF44B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623" y="-324677"/>
            <a:ext cx="6870954" cy="1675626"/>
          </a:xfrm>
        </p:spPr>
        <p:txBody>
          <a:bodyPr>
            <a:normAutofit/>
          </a:bodyPr>
          <a:lstStyle/>
          <a:p>
            <a:r>
              <a:rPr lang="fi-FI" sz="4000" b="1" dirty="0"/>
              <a:t>Asemasotavaihe</a:t>
            </a:r>
          </a:p>
        </p:txBody>
      </p:sp>
      <p:pic>
        <p:nvPicPr>
          <p:cNvPr id="7" name="Kuva 6" descr="Kuva, joka sisältää kohteen henkilö, ulko, sotilaspuku, seisominen&#10;&#10;Kuvaus luotu automaattisesti">
            <a:extLst>
              <a:ext uri="{FF2B5EF4-FFF2-40B4-BE49-F238E27FC236}">
                <a16:creationId xmlns:a16="http://schemas.microsoft.com/office/drawing/2014/main" id="{3C8B338D-9915-88A3-F6D8-7F38728965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8108"/>
          <a:stretch/>
        </p:blipFill>
        <p:spPr>
          <a:xfrm>
            <a:off x="20" y="1"/>
            <a:ext cx="4187091" cy="2164321"/>
          </a:xfrm>
          <a:prstGeom prst="rect">
            <a:avLst/>
          </a:prstGeom>
        </p:spPr>
      </p:pic>
      <p:pic>
        <p:nvPicPr>
          <p:cNvPr id="5" name="Kuva 4" descr="Kuva, joka sisältää kohteen teksti, henkilö, sisä, henkilöt&#10;&#10;Kuvaus luotu automaattisesti">
            <a:extLst>
              <a:ext uri="{FF2B5EF4-FFF2-40B4-BE49-F238E27FC236}">
                <a16:creationId xmlns:a16="http://schemas.microsoft.com/office/drawing/2014/main" id="{BE83A0D6-7C20-6F33-17DC-40BDEB067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6" r="3" b="3"/>
          <a:stretch/>
        </p:blipFill>
        <p:spPr>
          <a:xfrm>
            <a:off x="20" y="2342320"/>
            <a:ext cx="4187091" cy="2164321"/>
          </a:xfrm>
          <a:prstGeom prst="rect">
            <a:avLst/>
          </a:prstGeom>
        </p:spPr>
      </p:pic>
      <p:pic>
        <p:nvPicPr>
          <p:cNvPr id="9" name="Kuva 8" descr="Kuva, joka sisältää kohteen ulko, vanha, valkoinen, talo&#10;&#10;Kuvaus luotu automaattisesti">
            <a:extLst>
              <a:ext uri="{FF2B5EF4-FFF2-40B4-BE49-F238E27FC236}">
                <a16:creationId xmlns:a16="http://schemas.microsoft.com/office/drawing/2014/main" id="{73BF01DB-C5A6-FCF9-27EF-2B79065004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6" r="3" b="6252"/>
          <a:stretch/>
        </p:blipFill>
        <p:spPr>
          <a:xfrm>
            <a:off x="20" y="4693680"/>
            <a:ext cx="4187091" cy="2164321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62B640-E766-C898-FB1D-FB5A2FFFB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833" y="1156996"/>
            <a:ext cx="7701487" cy="4979231"/>
          </a:xfrm>
        </p:spPr>
        <p:txBody>
          <a:bodyPr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altLang="fi-FI" sz="2000" dirty="0"/>
              <a:t>Suomi lopetti etenemisen ja jäi odottamaan itärintaman sotatilanteen kehittymistä</a:t>
            </a:r>
          </a:p>
          <a:p>
            <a:pPr marL="800100" lvl="1" indent="-342900"/>
            <a:r>
              <a:rPr lang="fi-FI" altLang="fi-FI" sz="2000" dirty="0"/>
              <a:t>Itä-Karjalan </a:t>
            </a:r>
            <a:r>
              <a:rPr lang="fi-FI" altLang="fi-FI" sz="2000" i="1" dirty="0"/>
              <a:t>miehityshallinto</a:t>
            </a:r>
            <a:r>
              <a:rPr lang="fi-FI" altLang="fi-FI" sz="2000" dirty="0"/>
              <a:t> (mm. keskitysleirit)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altLang="fi-FI" sz="2000" dirty="0"/>
              <a:t>Kotirintamalla pelättiin desantteja, naiset hoitivat mm. maatalous- ja tehdastyöt -&gt; säännöstely ja korvikkeet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altLang="fi-FI" sz="2000" dirty="0"/>
              <a:t>Stalingradin taistelun jälkeiset rauhantunnustelut 1943-44 kariutuivat NL:n vaatimukseen </a:t>
            </a:r>
            <a:r>
              <a:rPr lang="fi-FI" altLang="fi-FI" sz="2000" i="1" dirty="0"/>
              <a:t>ehdottomasta antautumisesta </a:t>
            </a:r>
            <a:r>
              <a:rPr lang="fi-FI" altLang="fi-FI" sz="2000" dirty="0"/>
              <a:t>sekä Saksan elintarvike- ja aseavun jäädyttämisuhkaan ja miehityspelkoon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95951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B53AB1-10EE-4094-BAA1-C7C140976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961889-9D6C-827D-5BD2-0B0F24370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814" y="-90617"/>
            <a:ext cx="6783268" cy="1664043"/>
          </a:xfrm>
        </p:spPr>
        <p:txBody>
          <a:bodyPr>
            <a:normAutofit/>
          </a:bodyPr>
          <a:lstStyle/>
          <a:p>
            <a:r>
              <a:rPr lang="fi-FI" sz="4000" b="1" dirty="0"/>
              <a:t>Suurhyökkäysvaihe kesällä 1944</a:t>
            </a:r>
          </a:p>
        </p:txBody>
      </p:sp>
      <p:pic>
        <p:nvPicPr>
          <p:cNvPr id="5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4C238EDC-E9C0-0EF0-7456-8A25140E7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5" y="178969"/>
            <a:ext cx="3995623" cy="3146553"/>
          </a:xfrm>
          <a:prstGeom prst="rect">
            <a:avLst/>
          </a:prstGeom>
        </p:spPr>
      </p:pic>
      <p:pic>
        <p:nvPicPr>
          <p:cNvPr id="7" name="Kuva 6" descr="Kuva, joka sisältää kohteen ulko, henkilö, väkijoukko&#10;&#10;Kuvaus luotu automaattisesti">
            <a:extLst>
              <a:ext uri="{FF2B5EF4-FFF2-40B4-BE49-F238E27FC236}">
                <a16:creationId xmlns:a16="http://schemas.microsoft.com/office/drawing/2014/main" id="{52E58AC7-68FD-E507-819A-4EF5BA18F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5" y="3787688"/>
            <a:ext cx="3995623" cy="2247537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5BDE1D-B40D-1F24-8F79-C1E3241E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970" y="1399593"/>
            <a:ext cx="8007732" cy="4950268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fi-FI" altLang="fi-FI" dirty="0"/>
              <a:t>Liittoutuneet maihin Normandiassa -&gt; Kilpajuoksu Berliiniin alkoi -&gt; NL halusi ratkaista jatkosodan nopeasti</a:t>
            </a:r>
          </a:p>
          <a:p>
            <a:pPr lvl="1">
              <a:buFontTx/>
              <a:buChar char="-"/>
            </a:pPr>
            <a:r>
              <a:rPr lang="fi-FI" altLang="fi-FI" dirty="0"/>
              <a:t>Suomalaiset perääntyivät nopeasti ja Viipuri menetettiin Saksan laajasta aseavusta huolimatta -&gt; NL vaati ehdotonta antautumista (=miehitys) -&gt; Kriittisessä tilanteessa Ryti lupautui henkilökohtaisesti jatkamaan sotaa Saksan kanssa laajempaa aseapua vastaan</a:t>
            </a:r>
          </a:p>
          <a:p>
            <a:pPr lvl="1">
              <a:buFontTx/>
              <a:buChar char="-"/>
            </a:pPr>
            <a:r>
              <a:rPr lang="fi-FI" altLang="fi-FI" dirty="0"/>
              <a:t>Heinäkuun torjuntavoitot mm. Tali-Ihantalassa pysäyttivät viimein puna-armeijan etenemisen</a:t>
            </a:r>
          </a:p>
          <a:p>
            <a:pPr lvl="1">
              <a:buFontTx/>
              <a:buChar char="-"/>
            </a:pPr>
            <a:r>
              <a:rPr lang="fi-FI" altLang="fi-FI" dirty="0"/>
              <a:t>NL ei vaatinut enää ehdotonta antautumista -&gt; Ryti erosi ja uusi presidentti Mannerheim irrotti Suomen sodasta</a:t>
            </a:r>
          </a:p>
          <a:p>
            <a:endParaRPr lang="fi-FI" sz="1900" dirty="0"/>
          </a:p>
        </p:txBody>
      </p:sp>
    </p:spTree>
    <p:extLst>
      <p:ext uri="{BB962C8B-B14F-4D97-AF65-F5344CB8AC3E}">
        <p14:creationId xmlns:p14="http://schemas.microsoft.com/office/powerpoint/2010/main" val="10056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BBB0FE6-1A1D-2E28-75C0-DF0CDE0B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93" y="123525"/>
            <a:ext cx="6318380" cy="614569"/>
          </a:xfrm>
        </p:spPr>
        <p:txBody>
          <a:bodyPr anchor="b">
            <a:noAutofit/>
          </a:bodyPr>
          <a:lstStyle/>
          <a:p>
            <a:r>
              <a:rPr lang="fi-FI" sz="4000" b="1" dirty="0"/>
              <a:t>Moskovan välirauha 19.9.1944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323FB3-745D-6C01-CBEB-5D6905E5B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07707"/>
            <a:ext cx="6318380" cy="5112200"/>
          </a:xfrm>
        </p:spPr>
        <p:txBody>
          <a:bodyPr>
            <a:normAutofit fontScale="92500" lnSpcReduction="10000"/>
          </a:bodyPr>
          <a:lstStyle/>
          <a:p>
            <a:r>
              <a:rPr lang="fi-FI" altLang="fi-FI" sz="2000" dirty="0"/>
              <a:t>Aluemenetyksinä samat alueet kuin talvisodassa + Petsamo -&gt; Porkkala vuokralle 50 vuodeksi</a:t>
            </a:r>
          </a:p>
          <a:p>
            <a:r>
              <a:rPr lang="fi-FI" altLang="fi-FI" sz="2000" dirty="0"/>
              <a:t>Suuret sotakorvaukset (300 milj.$)</a:t>
            </a:r>
          </a:p>
          <a:p>
            <a:r>
              <a:rPr lang="fi-FI" altLang="fi-FI" sz="2000" dirty="0"/>
              <a:t>Sotarikollisten tuomitseminen (mm. Ryti)</a:t>
            </a:r>
          </a:p>
          <a:p>
            <a:r>
              <a:rPr lang="fi-FI" altLang="fi-FI" sz="2000" dirty="0"/>
              <a:t>”Fasististen” järjestöjen lakkauttaminen (mm. IKL, Suojeluskunnat ja Lotta </a:t>
            </a:r>
            <a:r>
              <a:rPr lang="fi-FI" altLang="fi-FI" sz="2000" dirty="0" err="1"/>
              <a:t>Svärd</a:t>
            </a:r>
            <a:r>
              <a:rPr lang="fi-FI" altLang="fi-FI" sz="2000" dirty="0"/>
              <a:t>) ja kommunistilakien kumoaminen</a:t>
            </a:r>
          </a:p>
          <a:p>
            <a:r>
              <a:rPr lang="fi-FI" altLang="fi-FI" sz="2000" dirty="0"/>
              <a:t>Saksalaisten karkottaminen aseellisesti Suomesta -&gt; </a:t>
            </a:r>
            <a:r>
              <a:rPr lang="fi-FI" altLang="fi-FI" sz="2000" i="1" u="sng" dirty="0"/>
              <a:t>Lapin sota</a:t>
            </a:r>
            <a:r>
              <a:rPr lang="fi-FI" altLang="fi-FI" sz="2000" u="sng" dirty="0"/>
              <a:t> 1944-1945</a:t>
            </a:r>
          </a:p>
          <a:p>
            <a:pPr marL="0" indent="0">
              <a:buNone/>
            </a:pPr>
            <a:endParaRPr lang="fi-FI" altLang="fi-FI" sz="2000" u="sng" dirty="0"/>
          </a:p>
          <a:p>
            <a:r>
              <a:rPr lang="fi-FI" altLang="fi-FI" sz="2000" dirty="0"/>
              <a:t>Suomi hävisi talvi- ja jatkosodan, mutta säilytti itsenäisyytensä ja demokraattisen valtiojärjestelmänsä, eikä sitä miehitetty</a:t>
            </a:r>
          </a:p>
          <a:p>
            <a:endParaRPr lang="fi-FI" altLang="fi-FI" sz="2000" dirty="0"/>
          </a:p>
          <a:p>
            <a:pPr marL="0" indent="0">
              <a:buNone/>
            </a:pPr>
            <a:r>
              <a:rPr lang="fi-FI" altLang="fi-FI" sz="2200" b="1" dirty="0"/>
              <a:t>TEHTÄVÄ: Oliko Suomi ”</a:t>
            </a:r>
            <a:r>
              <a:rPr lang="fi-FI" altLang="fi-FI" sz="2200" b="1" i="1" dirty="0"/>
              <a:t>ajopuu</a:t>
            </a:r>
            <a:r>
              <a:rPr lang="fi-FI" altLang="fi-FI" sz="2200" b="1" dirty="0"/>
              <a:t>” vai ”</a:t>
            </a:r>
            <a:r>
              <a:rPr lang="fi-FI" altLang="fi-FI" sz="2200" b="1" i="1" dirty="0"/>
              <a:t>koskivene</a:t>
            </a:r>
            <a:r>
              <a:rPr lang="fi-FI" altLang="fi-FI" sz="2200" b="1" dirty="0"/>
              <a:t>” joutuessaan jatkosotaan? Entä kävikö Suomi </a:t>
            </a:r>
            <a:r>
              <a:rPr lang="fi-FI" altLang="fi-FI" sz="2200" b="1" i="1" dirty="0"/>
              <a:t>erillissotaa</a:t>
            </a:r>
            <a:r>
              <a:rPr lang="fi-FI" altLang="fi-FI" sz="2200" b="1" dirty="0"/>
              <a:t> vai oliko se Saksan </a:t>
            </a:r>
            <a:r>
              <a:rPr lang="fi-FI" altLang="fi-FI" sz="2200" b="1" i="1" dirty="0"/>
              <a:t>liittolainen</a:t>
            </a:r>
            <a:r>
              <a:rPr lang="fi-FI" altLang="fi-FI" sz="2200" b="1" dirty="0"/>
              <a:t>?</a:t>
            </a:r>
          </a:p>
          <a:p>
            <a:pPr marL="0" indent="0">
              <a:buNone/>
            </a:pPr>
            <a:endParaRPr lang="fi-FI" sz="1600" dirty="0"/>
          </a:p>
        </p:txBody>
      </p:sp>
      <p:pic>
        <p:nvPicPr>
          <p:cNvPr id="5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2BFBFD8C-79D3-53B6-D690-648125F65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5" y="313948"/>
            <a:ext cx="4797136" cy="61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9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294</Words>
  <Application>Microsoft Office PowerPoint</Application>
  <PresentationFormat>Laajakuva</PresentationFormat>
  <Paragraphs>28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Jatkosota</vt:lpstr>
      <vt:lpstr>Lähtötilanne</vt:lpstr>
      <vt:lpstr>Hyökkäysvaihe 1941</vt:lpstr>
      <vt:lpstr>Asemasotavaihe</vt:lpstr>
      <vt:lpstr>Suurhyökkäysvaihe kesällä 1944</vt:lpstr>
      <vt:lpstr>Moskovan välirauha 19.9.1944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Jatkosota</dc:title>
  <dc:creator>Mikko Niemi</dc:creator>
  <cp:lastModifiedBy>Mikko Niemi</cp:lastModifiedBy>
  <cp:revision>2</cp:revision>
  <dcterms:created xsi:type="dcterms:W3CDTF">2022-09-13T05:50:26Z</dcterms:created>
  <dcterms:modified xsi:type="dcterms:W3CDTF">2022-09-13T06:35:21Z</dcterms:modified>
</cp:coreProperties>
</file>