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3694E9-BDD1-1537-BB82-76EF927D0B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42FF409-289C-6665-CB03-A0B5EFB884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71A2BCC-AAA5-F6F5-2E57-96D1D5A92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6451-E07B-4B9D-A503-5BBCE1F06D1F}" type="datetimeFigureOut">
              <a:rPr lang="fi-FI" smtClean="0"/>
              <a:t>10.8.2022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C024023-F7E2-EDB7-10E8-1E528DB7A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6A52F79-C0C8-6188-5195-6840AFE0C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3E9C-2A71-4385-8D21-B01FD9868D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225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E6CADEC-FD66-BF63-699E-C2F503011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CF1C641-5DE4-DCC5-B96A-D85966A77D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ACC5794-CD36-6E54-E47A-4C1B520F2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6451-E07B-4B9D-A503-5BBCE1F06D1F}" type="datetimeFigureOut">
              <a:rPr lang="fi-FI" smtClean="0"/>
              <a:t>10.8.2022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9AB9245-7438-A29A-3972-8A88458DD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2BBD1CD-CA56-26D1-F2E1-498AC88E5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3E9C-2A71-4385-8D21-B01FD9868D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2180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ED9333C-AC73-4DB3-E881-85A85EE1E1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4BF5214-A8B1-8CAD-00F2-76E7FD165A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49607A4-C3D2-F0B4-8CF2-300E6CF31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6451-E07B-4B9D-A503-5BBCE1F06D1F}" type="datetimeFigureOut">
              <a:rPr lang="fi-FI" smtClean="0"/>
              <a:t>10.8.2022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2F487F3-ABE2-2A81-507D-AAC34B3AE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8B66675-FEA9-6239-24B4-C7F3AA5FC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3E9C-2A71-4385-8D21-B01FD9868D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6026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1C454B-6995-7656-7BC0-63D1E2334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8EE5CFA-7271-C22B-055C-0AA64EF81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2DD6C4D-2050-3DDA-C789-BEB0036EA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6451-E07B-4B9D-A503-5BBCE1F06D1F}" type="datetimeFigureOut">
              <a:rPr lang="fi-FI" smtClean="0"/>
              <a:t>10.8.2022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59E272E-960A-547B-6A7F-8780D5BFC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2225112-952B-4A0D-633A-2BFD7DEC1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3E9C-2A71-4385-8D21-B01FD9868D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0581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09EFE8-FBD3-F38B-C41A-D744F559C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EB0BCE2-6794-95D9-2A5C-3697A94F1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051F81B-F2A1-8CF9-DB5B-A57489546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6451-E07B-4B9D-A503-5BBCE1F06D1F}" type="datetimeFigureOut">
              <a:rPr lang="fi-FI" smtClean="0"/>
              <a:t>10.8.2022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6FE284D-0C1B-EDDE-6DD9-B0E266B20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B1D78DF-E029-55EF-C66D-F7D633080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3E9C-2A71-4385-8D21-B01FD9868D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5775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93C085-010B-CB60-AE77-60244686A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C0411C-E8B2-10E3-A610-6AC481FCC7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29AB395-3966-CC35-0876-31B958160E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177A3EA-B56B-5FD2-141E-441E5A454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6451-E07B-4B9D-A503-5BBCE1F06D1F}" type="datetimeFigureOut">
              <a:rPr lang="fi-FI" smtClean="0"/>
              <a:t>10.8.2022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B4D576F-EFF1-1E18-63A6-7EF6758A7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285D0CF-13C1-B990-6F17-8E6C0799A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3E9C-2A71-4385-8D21-B01FD9868D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2235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3DB678-2525-31F7-A2B8-8F9968412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A935B96-12C1-C9D6-7569-70DB96C35C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4187903-E89E-2B92-AF39-E08514D0BE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E88789D-9EA2-A7FD-373B-DFD12E0022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F822531-42BD-5DA3-0963-7B18271401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C6C238C-EFE7-DCFA-2E2F-6EF8E3BB6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6451-E07B-4B9D-A503-5BBCE1F06D1F}" type="datetimeFigureOut">
              <a:rPr lang="fi-FI" smtClean="0"/>
              <a:t>10.8.2022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49384999-CD87-C2B5-EAC9-4CC247359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C9E5926-3432-BDFF-5D27-2A9FD6A51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3E9C-2A71-4385-8D21-B01FD9868D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4792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712669-B829-B784-283F-DEF8EF3AE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26C28E7-CA74-16B4-007C-3FFDD63FF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6451-E07B-4B9D-A503-5BBCE1F06D1F}" type="datetimeFigureOut">
              <a:rPr lang="fi-FI" smtClean="0"/>
              <a:t>10.8.2022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0FDBE36-2F06-D28D-CC4A-B7CE8E46C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AF9E35F-313B-6AFF-1E00-EDF6C6D12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3E9C-2A71-4385-8D21-B01FD9868D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5188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B759ECC-F509-277B-0F19-0A5B653F6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6451-E07B-4B9D-A503-5BBCE1F06D1F}" type="datetimeFigureOut">
              <a:rPr lang="fi-FI" smtClean="0"/>
              <a:t>10.8.2022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E0830CE-4C70-62A7-A8F2-2C9264FCD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03684B4A-0F5E-1F9E-3642-AC4F57360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3E9C-2A71-4385-8D21-B01FD9868D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3182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0CBCCC3-A968-C1BB-E383-AC07A89F3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4CB9450-1228-EC3D-B915-503D26264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A747ECD-B9CC-F74E-FFA2-100027B830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02C1775-4EBC-0D45-936A-0DB53FB32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6451-E07B-4B9D-A503-5BBCE1F06D1F}" type="datetimeFigureOut">
              <a:rPr lang="fi-FI" smtClean="0"/>
              <a:t>10.8.2022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8A6F114-AD0C-DF0A-14FD-08CD0C5AF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95236E6-07E1-DF83-C19A-5D0FC1D50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3E9C-2A71-4385-8D21-B01FD9868D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0895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4912DD-C8E5-A845-949A-EC5B61B03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49563C68-4447-21CD-80F9-84F38132BA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9E72828-7D35-5002-FEE7-139BE7A271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CB74235-674B-FE76-C7A6-8C128BE04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6451-E07B-4B9D-A503-5BBCE1F06D1F}" type="datetimeFigureOut">
              <a:rPr lang="fi-FI" smtClean="0"/>
              <a:t>10.8.2022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DA415A2-A3CF-7584-B26A-CECEAE9FE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669F1B9-3FB0-F635-96DD-2AEEBD29D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3E9C-2A71-4385-8D21-B01FD9868D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3593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3EA7A70-51C6-8913-7F52-CBD549A13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9EBF55F-E149-A003-1DA9-B5055B875C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27EB27-EEB5-98DD-34FD-5E3414707D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B6451-E07B-4B9D-A503-5BBCE1F06D1F}" type="datetimeFigureOut">
              <a:rPr lang="fi-FI" smtClean="0"/>
              <a:t>10.8.2022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29B2370-1121-EF3C-9D62-E18BEA4F42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1BC4AE3-EC60-7E5E-5B53-C9E0EC5E83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43E9C-2A71-4385-8D21-B01FD9868D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237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A59DC2CD-5157-74E4-293F-E8870F51BF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120676"/>
            <a:ext cx="7021513" cy="2308324"/>
          </a:xfrm>
        </p:spPr>
        <p:txBody>
          <a:bodyPr>
            <a:normAutofit/>
          </a:bodyPr>
          <a:lstStyle/>
          <a:p>
            <a:pPr algn="l"/>
            <a:r>
              <a:rPr lang="fi-FI" sz="5600" b="1">
                <a:solidFill>
                  <a:schemeClr val="bg1"/>
                </a:solidFill>
              </a:rPr>
              <a:t>Suomesta autonominen suuriruhtinaskunta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7FC174D-125A-C08D-F108-1D662FA8C8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024" y="3809999"/>
            <a:ext cx="7025753" cy="1012778"/>
          </a:xfrm>
        </p:spPr>
        <p:txBody>
          <a:bodyPr>
            <a:normAutofit/>
          </a:bodyPr>
          <a:lstStyle/>
          <a:p>
            <a:pPr algn="l"/>
            <a:r>
              <a:rPr lang="fi-FI">
                <a:solidFill>
                  <a:schemeClr val="bg1"/>
                </a:solidFill>
              </a:rPr>
              <a:t>(Kpl 1)</a:t>
            </a:r>
          </a:p>
        </p:txBody>
      </p:sp>
    </p:spTree>
    <p:extLst>
      <p:ext uri="{BB962C8B-B14F-4D97-AF65-F5344CB8AC3E}">
        <p14:creationId xmlns:p14="http://schemas.microsoft.com/office/powerpoint/2010/main" val="508796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03E3AA-E323-BA10-7789-DB5854962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107" y="0"/>
            <a:ext cx="5314536" cy="1325563"/>
          </a:xfrm>
        </p:spPr>
        <p:txBody>
          <a:bodyPr>
            <a:normAutofit/>
          </a:bodyPr>
          <a:lstStyle/>
          <a:p>
            <a:r>
              <a:rPr lang="fi-FI" b="1" dirty="0"/>
              <a:t>Ruotsin ajan perintö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90208B6-1780-39CA-D7C1-71582E750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588" y="1166327"/>
            <a:ext cx="5825412" cy="5467738"/>
          </a:xfrm>
        </p:spPr>
        <p:txBody>
          <a:bodyPr anchor="t">
            <a:normAutofit/>
          </a:bodyPr>
          <a:lstStyle/>
          <a:p>
            <a:r>
              <a:rPr lang="fi-FI" sz="2000" dirty="0"/>
              <a:t>Suomi osa Ruotsin valtakuntaa n. 600 vuotta aina vuoteen 1809 -&gt; Suomi osaksi länsimaista kulttuurialuetta</a:t>
            </a:r>
          </a:p>
          <a:p>
            <a:r>
              <a:rPr lang="fi-FI" sz="2000" dirty="0"/>
              <a:t>Ruotsin ajalta Suomi omaksui</a:t>
            </a:r>
          </a:p>
          <a:p>
            <a:pPr lvl="1"/>
            <a:r>
              <a:rPr lang="fi-FI" sz="2000" dirty="0"/>
              <a:t>Kristinuskon ja myöhemmin luterilaisuuden</a:t>
            </a:r>
          </a:p>
          <a:p>
            <a:pPr lvl="1"/>
            <a:r>
              <a:rPr lang="fi-FI" sz="2000" dirty="0"/>
              <a:t>Maallisen hallinnon (hallintokieleksi ruotsi)</a:t>
            </a:r>
          </a:p>
          <a:p>
            <a:pPr lvl="1"/>
            <a:r>
              <a:rPr lang="fi-FI" sz="2000" dirty="0"/>
              <a:t>Sääty-yhteiskunnan (säätyvaltiopäivät, toisaalta hallitsijan itsevaltaisuus)</a:t>
            </a:r>
          </a:p>
          <a:p>
            <a:pPr lvl="1"/>
            <a:r>
              <a:rPr lang="fi-FI" sz="2000" dirty="0"/>
              <a:t>Yliopiston (Turun akatemia 1640)</a:t>
            </a:r>
          </a:p>
          <a:p>
            <a:pPr lvl="1"/>
            <a:r>
              <a:rPr lang="fi-FI" sz="2000" dirty="0"/>
              <a:t>Merkantilistisen talousajattelun (mm. ruukit) ja valituksen (hyötyajattelu)</a:t>
            </a:r>
          </a:p>
          <a:p>
            <a:pPr lvl="1"/>
            <a:r>
              <a:rPr lang="fi-FI" sz="2000" dirty="0"/>
              <a:t>Epäluuloja Venäjää kohtaan (miehitysajat)</a:t>
            </a:r>
          </a:p>
          <a:p>
            <a:r>
              <a:rPr lang="fi-FI" sz="2000" dirty="0"/>
              <a:t>Kaakkois-Suomi ja Viipuri siirtyivät jo 1700-luvulla osaksi Venäjää (ns. ”Vanha Suomi”)</a:t>
            </a:r>
          </a:p>
          <a:p>
            <a:pPr lvl="1"/>
            <a:endParaRPr lang="fi-FI" sz="1400" dirty="0"/>
          </a:p>
        </p:txBody>
      </p:sp>
      <p:sp>
        <p:nvSpPr>
          <p:cNvPr id="14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Kuva 4" descr="Kuva, joka sisältää kohteen kartta&#10;&#10;Kuvaus luotu automaattisesti">
            <a:extLst>
              <a:ext uri="{FF2B5EF4-FFF2-40B4-BE49-F238E27FC236}">
                <a16:creationId xmlns:a16="http://schemas.microsoft.com/office/drawing/2014/main" id="{543E47BE-E4C4-896D-6878-0005A57780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1" r="2" b="2"/>
          <a:stretch/>
        </p:blipFill>
        <p:spPr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319160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uva 4" descr="Kuva, joka sisältää kohteen teksti, henkilöt, väkijoukko&#10;&#10;Kuvaus luotu automaattisesti">
            <a:extLst>
              <a:ext uri="{FF2B5EF4-FFF2-40B4-BE49-F238E27FC236}">
                <a16:creationId xmlns:a16="http://schemas.microsoft.com/office/drawing/2014/main" id="{2603B374-2715-06A5-57E4-2DCF70592B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6" b="4634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340ECE4-ADDF-1E0A-9410-98A5059E0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365125"/>
            <a:ext cx="3822189" cy="1899912"/>
          </a:xfrm>
        </p:spPr>
        <p:txBody>
          <a:bodyPr>
            <a:normAutofit/>
          </a:bodyPr>
          <a:lstStyle/>
          <a:p>
            <a:r>
              <a:rPr lang="fi-FI" sz="4000" b="1"/>
              <a:t>Suomi osaksi Venäjän keisarikuntaa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BAFD5E4-F1CC-6B00-A1A2-ACA24D055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1611" y="2434201"/>
            <a:ext cx="3655794" cy="4218526"/>
          </a:xfrm>
        </p:spPr>
        <p:txBody>
          <a:bodyPr>
            <a:normAutofit/>
          </a:bodyPr>
          <a:lstStyle/>
          <a:p>
            <a:r>
              <a:rPr lang="fi-FI" altLang="fi-FI" sz="2000" dirty="0"/>
              <a:t>Ruotsi menetti Suomen Venäjälle </a:t>
            </a:r>
            <a:r>
              <a:rPr lang="fi-FI" altLang="fi-FI" sz="2000" i="1" dirty="0"/>
              <a:t>Haminan rauhassa</a:t>
            </a:r>
            <a:r>
              <a:rPr lang="fi-FI" altLang="fi-FI" sz="2000" dirty="0"/>
              <a:t> 1809</a:t>
            </a:r>
          </a:p>
          <a:p>
            <a:r>
              <a:rPr lang="fi-FI" altLang="fi-FI" sz="2000" dirty="0"/>
              <a:t>Keisari Aleksanteri I kutsui Suomen säädyt koolle (ns. </a:t>
            </a:r>
            <a:r>
              <a:rPr lang="fi-FI" altLang="fi-FI" sz="2000" i="1" dirty="0"/>
              <a:t>Porvoon ”valtiopäivät”</a:t>
            </a:r>
            <a:r>
              <a:rPr lang="fi-FI" altLang="fi-FI" sz="2000" dirty="0"/>
              <a:t>)</a:t>
            </a:r>
          </a:p>
          <a:p>
            <a:pPr lvl="2"/>
            <a:r>
              <a:rPr lang="fi-FI" altLang="fi-FI" i="1" dirty="0"/>
              <a:t>Hallitsijanvakuutus</a:t>
            </a:r>
            <a:r>
              <a:rPr lang="fi-FI" altLang="fi-FI" dirty="0"/>
              <a:t> (Suomi sai säilyttää vanhan perustuslain, luterilaisen uskon ja säätyjen </a:t>
            </a:r>
            <a:r>
              <a:rPr lang="fi-FI" altLang="fi-FI" i="1" dirty="0"/>
              <a:t>erioikeudet</a:t>
            </a:r>
            <a:r>
              <a:rPr lang="fi-FI" altLang="fi-FI" dirty="0"/>
              <a:t>) </a:t>
            </a:r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845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6CF2A2B-0745-440C-9224-C5C6A0A42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BE6D6B-84C9-4D2B-97EB-773B7369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Kuva 4" descr="Kuva, joka sisältää kohteen ulko, hevonen, ruoho, vanha&#10;&#10;Kuvaus luotu automaattisesti">
            <a:extLst>
              <a:ext uri="{FF2B5EF4-FFF2-40B4-BE49-F238E27FC236}">
                <a16:creationId xmlns:a16="http://schemas.microsoft.com/office/drawing/2014/main" id="{8F8A9E9A-E41A-4F45-C27B-D6DDB56D35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49"/>
          <a:stretch/>
        </p:blipFill>
        <p:spPr>
          <a:xfrm>
            <a:off x="-3049" y="10"/>
            <a:ext cx="12192001" cy="685799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3726274C-06DB-480A-C5D9-76B2495A0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005" y="-2"/>
            <a:ext cx="9792471" cy="2057037"/>
          </a:xfrm>
        </p:spPr>
        <p:txBody>
          <a:bodyPr>
            <a:normAutofit/>
          </a:bodyPr>
          <a:lstStyle/>
          <a:p>
            <a:r>
              <a:rPr lang="fi-FI" b="1" dirty="0">
                <a:solidFill>
                  <a:srgbClr val="FFFFFF"/>
                </a:solidFill>
              </a:rPr>
              <a:t>Autonomian merkitys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316493F-5F19-9DBD-4E6A-F99471F09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21297" y="1838131"/>
            <a:ext cx="11111950" cy="4290957"/>
          </a:xfrm>
        </p:spPr>
        <p:txBody>
          <a:bodyPr>
            <a:noAutofit/>
          </a:bodyPr>
          <a:lstStyle/>
          <a:p>
            <a:pPr lvl="3"/>
            <a:r>
              <a:rPr lang="fi-FI" altLang="fi-FI" sz="2400" dirty="0">
                <a:solidFill>
                  <a:srgbClr val="FFFFFF"/>
                </a:solidFill>
              </a:rPr>
              <a:t>Omat hallintoelimet (mm. </a:t>
            </a:r>
            <a:r>
              <a:rPr lang="fi-FI" altLang="fi-FI" sz="2400" i="1" dirty="0">
                <a:solidFill>
                  <a:srgbClr val="FFFFFF"/>
                </a:solidFill>
              </a:rPr>
              <a:t>senaatti</a:t>
            </a:r>
            <a:r>
              <a:rPr lang="fi-FI" altLang="fi-FI" sz="2400" dirty="0">
                <a:solidFill>
                  <a:srgbClr val="FFFFFF"/>
                </a:solidFill>
              </a:rPr>
              <a:t>) –&gt; Valta suomalaisille virkamiehille (pl. venäläinen </a:t>
            </a:r>
            <a:r>
              <a:rPr lang="fi-FI" altLang="fi-FI" sz="2400" i="1" dirty="0">
                <a:solidFill>
                  <a:srgbClr val="FFFFFF"/>
                </a:solidFill>
              </a:rPr>
              <a:t>kenraalikuvernööri </a:t>
            </a:r>
            <a:r>
              <a:rPr lang="fi-FI" altLang="fi-FI" sz="2400" dirty="0">
                <a:solidFill>
                  <a:srgbClr val="FFFFFF"/>
                </a:solidFill>
              </a:rPr>
              <a:t>= korkein virkamies ja keisarin edustaja Suomessa)</a:t>
            </a:r>
          </a:p>
          <a:p>
            <a:pPr lvl="3"/>
            <a:r>
              <a:rPr lang="fi-FI" altLang="fi-FI" sz="2400" dirty="0">
                <a:solidFill>
                  <a:srgbClr val="FFFFFF"/>
                </a:solidFill>
              </a:rPr>
              <a:t>Asevelvollisuus poistui</a:t>
            </a:r>
          </a:p>
          <a:p>
            <a:pPr lvl="3"/>
            <a:r>
              <a:rPr lang="fi-FI" altLang="fi-FI" sz="2400" dirty="0">
                <a:solidFill>
                  <a:srgbClr val="FFFFFF"/>
                </a:solidFill>
              </a:rPr>
              <a:t>Suomessa kerätyt verot jäivät Suomeen -&gt; Mahdollisti vuosittaisen budjetin laatimisen</a:t>
            </a:r>
          </a:p>
          <a:p>
            <a:pPr lvl="3"/>
            <a:r>
              <a:rPr lang="fi-FI" altLang="fi-FI" sz="2400" dirty="0">
                <a:solidFill>
                  <a:srgbClr val="FFFFFF"/>
                </a:solidFill>
              </a:rPr>
              <a:t>Tulliraja emämaan kanssa</a:t>
            </a:r>
          </a:p>
          <a:p>
            <a:pPr lvl="3"/>
            <a:r>
              <a:rPr lang="fi-FI" altLang="fi-FI" sz="2400" dirty="0">
                <a:solidFill>
                  <a:srgbClr val="FFFFFF"/>
                </a:solidFill>
              </a:rPr>
              <a:t>Rupla rahaksi Ruotsin rahan rinnalle -&gt; Oma keskuspankki (Suomen Pankki)</a:t>
            </a:r>
          </a:p>
          <a:p>
            <a:pPr lvl="3"/>
            <a:r>
              <a:rPr lang="fi-FI" altLang="fi-FI" sz="2400" i="1" dirty="0">
                <a:solidFill>
                  <a:srgbClr val="FFFFFF"/>
                </a:solidFill>
              </a:rPr>
              <a:t>”Vanha Suomi” </a:t>
            </a:r>
            <a:r>
              <a:rPr lang="fi-FI" altLang="fi-FI" sz="2400" dirty="0">
                <a:solidFill>
                  <a:srgbClr val="FFFFFF"/>
                </a:solidFill>
              </a:rPr>
              <a:t>liitettiin 1812</a:t>
            </a:r>
          </a:p>
          <a:p>
            <a:pPr lvl="3"/>
            <a:r>
              <a:rPr lang="fi-FI" altLang="fi-FI" sz="2400" dirty="0">
                <a:solidFill>
                  <a:srgbClr val="FFFFFF"/>
                </a:solidFill>
              </a:rPr>
              <a:t>Helsingistä pääkaupunki 1812 ja yliopiston siirto Turusta 1827</a:t>
            </a:r>
          </a:p>
          <a:p>
            <a:endParaRPr lang="fi-FI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24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9BFDFB-0417-5F31-EFE3-6396B4B7F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317D2B8E-6620-CD73-C4F8-5797928054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744" y="134597"/>
            <a:ext cx="9353443" cy="6366252"/>
          </a:xfrm>
        </p:spPr>
      </p:pic>
    </p:spTree>
    <p:extLst>
      <p:ext uri="{BB962C8B-B14F-4D97-AF65-F5344CB8AC3E}">
        <p14:creationId xmlns:p14="http://schemas.microsoft.com/office/powerpoint/2010/main" val="3285787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193</Words>
  <Application>Microsoft Office PowerPoint</Application>
  <PresentationFormat>Laajakuva</PresentationFormat>
  <Paragraphs>24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Suomesta autonominen suuriruhtinaskunta</vt:lpstr>
      <vt:lpstr>Ruotsin ajan perintö</vt:lpstr>
      <vt:lpstr>Suomi osaksi Venäjän keisarikuntaa</vt:lpstr>
      <vt:lpstr>Autonomian merkitys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Suomesta autonominen suuriruhtinaskunta</dc:title>
  <dc:creator>Mikko Niemi</dc:creator>
  <cp:lastModifiedBy>Mikko Niemi</cp:lastModifiedBy>
  <cp:revision>1</cp:revision>
  <dcterms:created xsi:type="dcterms:W3CDTF">2022-08-10T10:26:28Z</dcterms:created>
  <dcterms:modified xsi:type="dcterms:W3CDTF">2022-08-10T11:11:13Z</dcterms:modified>
</cp:coreProperties>
</file>