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374D42-CFD9-4B7C-8BF9-BC4BDB1B0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737A7F4-0972-4ED7-A932-295E08C7B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6870F5-9833-48C9-AB4E-7E8EFF0F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CD8-8487-48E4-ACCE-07272E4AEE8D}" type="datetimeFigureOut">
              <a:rPr lang="fi-FI" smtClean="0"/>
              <a:t>11.3.2022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683400-BAA5-4A59-9205-0E6A493A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3D84AF-9258-424D-82FF-4E753203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B857-14B2-4635-8A75-BF5870DEAA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74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0D8DFB-E1B1-476B-99A4-1A99F839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6AD5BEC-B569-4BC2-81EF-6D847EA8F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3F1D0C-DB51-490A-A075-FF3EF6D5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CD8-8487-48E4-ACCE-07272E4AEE8D}" type="datetimeFigureOut">
              <a:rPr lang="fi-FI" smtClean="0"/>
              <a:t>11.3.2022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AA8434-956B-4046-A96B-62CD73014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7925472-0E35-4558-B96C-14FC94C8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B857-14B2-4635-8A75-BF5870DEAA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059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08EDB31-52B9-473B-85E9-122BA3261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DF9B143-23A6-4375-8F7A-E420739DB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7DA7FE-5AA3-40E5-BE6E-37FBC84B9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CD8-8487-48E4-ACCE-07272E4AEE8D}" type="datetimeFigureOut">
              <a:rPr lang="fi-FI" smtClean="0"/>
              <a:t>11.3.2022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318E96-8E6A-4D0C-AC32-A4A53633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7278BE-B45E-44BF-9B4B-5E163697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B857-14B2-4635-8A75-BF5870DEAA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94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2D0216-2B8A-46ED-8E12-6DB9DDFD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734E05-3EF7-4D12-A6BF-A8790B7B1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A3DA39-3F7D-4153-BD2A-CF86291D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CD8-8487-48E4-ACCE-07272E4AEE8D}" type="datetimeFigureOut">
              <a:rPr lang="fi-FI" smtClean="0"/>
              <a:t>11.3.2022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BD36AF-F90D-46E5-BB05-746801E6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8C2FF2-81DC-4E88-918D-678F5738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B857-14B2-4635-8A75-BF5870DEAA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760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83FAFE-D0A4-4D2A-B093-8AA64E2C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F857661-6F86-4D7D-AE1A-1E45F965B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1ADDCD-501C-428C-B9D2-1B84BE2EF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CD8-8487-48E4-ACCE-07272E4AEE8D}" type="datetimeFigureOut">
              <a:rPr lang="fi-FI" smtClean="0"/>
              <a:t>11.3.2022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22019D-9127-4222-AF02-8DC19F0A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100ECD-54ED-4495-9BFC-AC24F8E6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B857-14B2-4635-8A75-BF5870DEAA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183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C4922C-0C28-4045-8066-0ADDF0E2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A5B7FC-7CC9-40D3-993E-3D1423C47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1F56C7-97DC-4B34-8158-04EBC85B1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326091-61F5-48DC-8F70-344EE59D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CD8-8487-48E4-ACCE-07272E4AEE8D}" type="datetimeFigureOut">
              <a:rPr lang="fi-FI" smtClean="0"/>
              <a:t>11.3.2022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64143EA-5762-41BB-8B0E-22E60716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2D924A3-CECD-481C-97AD-74B033C5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B857-14B2-4635-8A75-BF5870DEAA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811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ED4AF3-AB2E-4689-B3F6-589970F1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D935FD-5A05-4177-957F-C37A4815C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037754-EA21-4535-85F8-C64880AA9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20065DC-1695-475D-9579-92BDFCF9D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351132D-34C9-46D6-AA33-22459B520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53414DE-8E0B-4B53-B1A2-B4E1AAEF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CD8-8487-48E4-ACCE-07272E4AEE8D}" type="datetimeFigureOut">
              <a:rPr lang="fi-FI" smtClean="0"/>
              <a:t>11.3.2022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FD0EB78-ACE8-43B1-8CE9-88989C15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411CBFB-8A7B-422E-A7FB-A682898F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B857-14B2-4635-8A75-BF5870DEAA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26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A0507D-9E0C-456F-95D6-90FFF498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A51A20-91C5-4601-AE7C-B98902BF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CD8-8487-48E4-ACCE-07272E4AEE8D}" type="datetimeFigureOut">
              <a:rPr lang="fi-FI" smtClean="0"/>
              <a:t>11.3.2022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717F1C6-A739-4936-93A0-6939A464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3A90263-68DD-4BE6-AD7A-3E364278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B857-14B2-4635-8A75-BF5870DEAA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74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9B881C5-A270-4D05-882D-3B75C65F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CD8-8487-48E4-ACCE-07272E4AEE8D}" type="datetimeFigureOut">
              <a:rPr lang="fi-FI" smtClean="0"/>
              <a:t>11.3.2022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4F3ABAD-675E-4EBC-A3AA-CCFCF782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886E99-1E98-48BA-AEB1-DEEA8764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B857-14B2-4635-8A75-BF5870DEAA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379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485FC0-49C1-4348-8349-FA6EAB19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FB1AF-22CF-4E5C-8D85-97A639C2B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FD89ED1-EBBE-45C0-B40A-E4ADD4D1E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05696D3-8159-4CED-9104-08A148E87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CD8-8487-48E4-ACCE-07272E4AEE8D}" type="datetimeFigureOut">
              <a:rPr lang="fi-FI" smtClean="0"/>
              <a:t>11.3.2022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C49878D-D275-4CBE-942C-4E4768B9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2B84DF1-90FE-466A-9570-F8EBE955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B857-14B2-4635-8A75-BF5870DEAA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29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AF498-C10C-41DE-9457-67E72DD6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A3E8383-1B65-48DF-AB06-47040C35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2418889-0AC9-4F4B-9E2B-E6660FDCC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FEFCB09-0A30-4C8E-90E4-01BB976B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CD8-8487-48E4-ACCE-07272E4AEE8D}" type="datetimeFigureOut">
              <a:rPr lang="fi-FI" smtClean="0"/>
              <a:t>11.3.2022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16D4F0C-FFE8-40F8-98B1-D8CDB2A8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EC21F11-7970-411B-B93E-324B6A20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B857-14B2-4635-8A75-BF5870DEAA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54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7CB756-E8EC-4E0F-B1E8-639CA9C6D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E6FEC3-09D9-450B-88AC-F73FADF7A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47141E-8A31-4AC1-B1E6-C4E027ECC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CACD8-8487-48E4-ACCE-07272E4AEE8D}" type="datetimeFigureOut">
              <a:rPr lang="fi-FI" smtClean="0"/>
              <a:t>11.3.2022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1C8E33-840A-4F7D-A3D9-74387D88B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A846DA-6A85-484B-ABD9-9751A5CBD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B857-14B2-4635-8A75-BF5870DEAA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687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peda.net/naantali/velkuan-koulu/oppiaineet2/historia/epookki-7-82/kuvat/j9tma/saksa-ottaa-ohjat2/saksa-ottaa-ohjat/saes:file/download/cec39b87726e1b324653b25066f11cde6dd22356/saksan-laajentuminen-full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3CBC84C-0B11-4575-9992-79CC1DF4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lang="fi-FI" sz="5400" b="1">
                <a:solidFill>
                  <a:schemeClr val="bg1"/>
                </a:solidFill>
              </a:rPr>
              <a:t>Tie toiseen maailmansotaan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F5B46B-395F-4DC3-923B-DEBE44E95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>
            <a:normAutofit/>
          </a:bodyPr>
          <a:lstStyle/>
          <a:p>
            <a:r>
              <a:rPr lang="fi-FI" sz="2000" b="1" dirty="0">
                <a:solidFill>
                  <a:schemeClr val="bg1"/>
                </a:solidFill>
              </a:rPr>
              <a:t>Kpl 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2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3D17E44-A32C-4588-B189-EE0AEF371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fi-FI" b="1" dirty="0"/>
              <a:t>Voimapolitiikan esiinmarssi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A6FD4E-B2FE-4B12-B067-9F5D3949F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0439"/>
            <a:ext cx="4577541" cy="4307961"/>
          </a:xfrm>
        </p:spPr>
        <p:txBody>
          <a:bodyPr>
            <a:normAutofit/>
          </a:bodyPr>
          <a:lstStyle/>
          <a:p>
            <a:r>
              <a:rPr lang="fi-FI" altLang="fi-FI" sz="2000" dirty="0"/>
              <a:t>Usko kansainliittoon ja liittopolitiikkaan/sopimuksiin hiipui -&gt; Diktatuurien (Saksa, Japani, Italia, NL) voimapolitiikka</a:t>
            </a:r>
          </a:p>
          <a:p>
            <a:r>
              <a:rPr lang="fi-FI" altLang="fi-FI" sz="2000" i="1" dirty="0" err="1"/>
              <a:t>Antikomintern</a:t>
            </a:r>
            <a:r>
              <a:rPr lang="fi-FI" altLang="fi-FI" sz="2000" i="1" dirty="0"/>
              <a:t>-sopimus</a:t>
            </a:r>
            <a:r>
              <a:rPr lang="fi-FI" altLang="fi-FI" sz="2000" dirty="0"/>
              <a:t> 1936 synnytti ns. </a:t>
            </a:r>
            <a:r>
              <a:rPr lang="fi-FI" altLang="fi-FI" sz="2000" i="1" dirty="0"/>
              <a:t>akselivallat </a:t>
            </a:r>
            <a:r>
              <a:rPr lang="fi-FI" altLang="fi-FI" sz="2000" dirty="0"/>
              <a:t>(” Berliinin-Rooman-Tokion – akseli ”) -&gt; Saksan ja Italian tuki Espanjan sisällissodassa (1936-39) oikeistokenraali Francolle auttoi kukistamaan NL:n tukemat tasavaltalaiset </a:t>
            </a:r>
          </a:p>
          <a:p>
            <a:endParaRPr lang="fi-FI" altLang="fi-FI" sz="2000" dirty="0"/>
          </a:p>
          <a:p>
            <a:endParaRPr lang="fi-FI" sz="2000" dirty="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CCE82EC-1107-418C-91D8-33F8B5D5F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871099"/>
            <a:ext cx="6155141" cy="51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0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BBAEF0-F0D0-4AD8-A278-8BBA47D5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4" y="437746"/>
            <a:ext cx="4231532" cy="622569"/>
          </a:xfrm>
        </p:spPr>
        <p:txBody>
          <a:bodyPr>
            <a:normAutofit fontScale="90000"/>
          </a:bodyPr>
          <a:lstStyle/>
          <a:p>
            <a:r>
              <a:rPr lang="fi-FI" sz="3700" b="1" dirty="0"/>
              <a:t>Saksa rikkoo Versaillesin sopimusta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05E12D-B554-4608-A019-9F24CCCB9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43" y="1381328"/>
            <a:ext cx="3998782" cy="4842491"/>
          </a:xfrm>
        </p:spPr>
        <p:txBody>
          <a:bodyPr>
            <a:normAutofit/>
          </a:bodyPr>
          <a:lstStyle/>
          <a:p>
            <a:r>
              <a:rPr lang="fi-FI" altLang="fi-FI" sz="2000" dirty="0"/>
              <a:t>Saksa rikkoi Versaillesin rauhansopimuksen ehtoja natsien noustua valtaan -&gt; Heikentyneet länsivallat (I-B ja Ranska) harjoittivat </a:t>
            </a:r>
            <a:r>
              <a:rPr lang="fi-FI" altLang="fi-FI" sz="2000" i="1" dirty="0"/>
              <a:t>myöntyväisyyspolitiikkaa</a:t>
            </a:r>
            <a:r>
              <a:rPr lang="fi-FI" altLang="fi-FI" sz="2000" dirty="0"/>
              <a:t> estääkseen uuden </a:t>
            </a:r>
            <a:r>
              <a:rPr lang="fi-FI" altLang="fi-FI" sz="2000" dirty="0">
                <a:hlinkClick r:id="rId2"/>
              </a:rPr>
              <a:t>suursodan</a:t>
            </a:r>
            <a:r>
              <a:rPr lang="fi-FI" altLang="fi-FI" sz="2000" dirty="0"/>
              <a:t> Euroopassa</a:t>
            </a:r>
          </a:p>
          <a:p>
            <a:pPr lvl="1"/>
            <a:r>
              <a:rPr lang="fi-FI" altLang="fi-FI" sz="2000" dirty="0"/>
              <a:t>Armeijan laajennus (yleinen asevelvollisuus, meri- ja ilmavoimat)</a:t>
            </a:r>
          </a:p>
          <a:p>
            <a:pPr lvl="1"/>
            <a:r>
              <a:rPr lang="fi-FI" altLang="fi-FI" sz="2000" i="1" dirty="0"/>
              <a:t>Demilitarisoidun</a:t>
            </a:r>
            <a:r>
              <a:rPr lang="fi-FI" altLang="fi-FI" sz="2000" dirty="0"/>
              <a:t> Reininmaan aseistaminen 1936</a:t>
            </a:r>
          </a:p>
          <a:p>
            <a:r>
              <a:rPr lang="fi-FI" altLang="fi-FI" sz="2000" dirty="0"/>
              <a:t>Itävallan painostaminen ja liittäminen </a:t>
            </a:r>
            <a:r>
              <a:rPr lang="fi-FI" altLang="fi-FI" sz="2000" i="1" dirty="0"/>
              <a:t>kolmanteen valtakuntaan </a:t>
            </a:r>
            <a:r>
              <a:rPr lang="fi-FI" altLang="fi-FI" sz="2000" dirty="0"/>
              <a:t>1938</a:t>
            </a:r>
          </a:p>
          <a:p>
            <a:endParaRPr lang="fi-FI" sz="1600" dirty="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ulko, rakennus, henkilöt&#10;&#10;Kuvaus luotu automaattisesti">
            <a:extLst>
              <a:ext uri="{FF2B5EF4-FFF2-40B4-BE49-F238E27FC236}">
                <a16:creationId xmlns:a16="http://schemas.microsoft.com/office/drawing/2014/main" id="{33E6667A-9B1D-485E-8C2E-65AFD9042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55" y="437746"/>
            <a:ext cx="7552944" cy="6060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336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E7788-7E6A-4AEC-B92A-EC1EAE40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F97BDC96-3DD9-4699-AB3D-D8F65DECB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69" y="91357"/>
            <a:ext cx="10066506" cy="6675286"/>
          </a:xfrm>
        </p:spPr>
      </p:pic>
    </p:spTree>
    <p:extLst>
      <p:ext uri="{BB962C8B-B14F-4D97-AF65-F5344CB8AC3E}">
        <p14:creationId xmlns:p14="http://schemas.microsoft.com/office/powerpoint/2010/main" val="351240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henkilö, mies, seisominen, ulko&#10;&#10;Kuvaus luotu automaattisesti">
            <a:extLst>
              <a:ext uri="{FF2B5EF4-FFF2-40B4-BE49-F238E27FC236}">
                <a16:creationId xmlns:a16="http://schemas.microsoft.com/office/drawing/2014/main" id="{DF75F9BB-81F6-4952-A016-7C6E5619D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5" r="-2" b="-2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5" name="Kuva 4" descr="Kuva, joka sisältää kohteen henkilö, seinä, poseeraaminen, seisominen&#10;&#10;Kuvaus luotu automaattisesti">
            <a:extLst>
              <a:ext uri="{FF2B5EF4-FFF2-40B4-BE49-F238E27FC236}">
                <a16:creationId xmlns:a16="http://schemas.microsoft.com/office/drawing/2014/main" id="{7B4AA0A4-942D-4790-B26B-C2829D1EAC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8362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38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4F76D4-5B47-4CB9-A8E8-A3DE38269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0" y="68095"/>
            <a:ext cx="5223753" cy="1108952"/>
          </a:xfrm>
        </p:spPr>
        <p:txBody>
          <a:bodyPr>
            <a:normAutofit/>
          </a:bodyPr>
          <a:lstStyle/>
          <a:p>
            <a:r>
              <a:rPr lang="fi-FI" dirty="0"/>
              <a:t>Sudeettikriisi 1938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480A4B-E09A-4484-A54B-524C3F45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10" y="1245619"/>
            <a:ext cx="4532162" cy="5456737"/>
          </a:xfrm>
        </p:spPr>
        <p:txBody>
          <a:bodyPr>
            <a:normAutofit/>
          </a:bodyPr>
          <a:lstStyle/>
          <a:p>
            <a:r>
              <a:rPr lang="fi-FI" altLang="fi-FI" sz="2200" dirty="0"/>
              <a:t>Hitler vaati </a:t>
            </a:r>
            <a:r>
              <a:rPr lang="fi-FI" altLang="fi-FI" sz="2200" dirty="0" err="1"/>
              <a:t>Tsekkoslovakian</a:t>
            </a:r>
            <a:r>
              <a:rPr lang="fi-FI" altLang="fi-FI" sz="2200" dirty="0"/>
              <a:t> sudeettisaksalaisten ”parempaa” kohtelua -&gt; Sodan uhka pelotti </a:t>
            </a:r>
            <a:r>
              <a:rPr lang="fi-FI" altLang="fi-FI" sz="2200" i="1" dirty="0"/>
              <a:t>myöntyväisyyspolitiikkaa</a:t>
            </a:r>
            <a:r>
              <a:rPr lang="fi-FI" altLang="fi-FI" sz="2200" dirty="0"/>
              <a:t> harjoittavia länsivaltoja</a:t>
            </a:r>
          </a:p>
          <a:p>
            <a:r>
              <a:rPr lang="fi-FI" altLang="fi-FI" sz="2200" dirty="0" err="1"/>
              <a:t>Tsekkoslovakia</a:t>
            </a:r>
            <a:r>
              <a:rPr lang="fi-FI" altLang="fi-FI" sz="2200" dirty="0"/>
              <a:t> painostettiin I-B:n ja Ranskan toimesta ns. </a:t>
            </a:r>
            <a:r>
              <a:rPr lang="fi-FI" altLang="fi-FI" sz="2200" i="1" dirty="0"/>
              <a:t>Münchenin kokouksessa </a:t>
            </a:r>
            <a:r>
              <a:rPr lang="fi-FI" altLang="fi-FI" sz="2200" dirty="0"/>
              <a:t>luovuttamaan sudeettialueet Saksalle, kun Hitler lupasi, ettei uusia aluevaatimuksia enää olisi</a:t>
            </a:r>
          </a:p>
          <a:p>
            <a:r>
              <a:rPr lang="fi-FI" altLang="fi-FI" sz="2200" dirty="0" err="1"/>
              <a:t>Tsekkoslovakian</a:t>
            </a:r>
            <a:r>
              <a:rPr lang="fi-FI" altLang="fi-FI" sz="2200" dirty="0"/>
              <a:t> tai NL:n edustajia ei kutsuttu kokoukseen -&gt; Epäluulo lisääntyi länsivaltojen ja NL:n välillä</a:t>
            </a: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415300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9B2178A-7115-445B-BC00-1ECBFD33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fi-FI" sz="3400" b="1" dirty="0">
                <a:solidFill>
                  <a:schemeClr val="bg1"/>
                </a:solidFill>
              </a:rPr>
              <a:t>Myöntyväisyyspolitiikka epäonnistuu</a:t>
            </a:r>
          </a:p>
        </p:txBody>
      </p:sp>
      <p:pic>
        <p:nvPicPr>
          <p:cNvPr id="7" name="Kuva 6" descr="Kuva, joka sisältää kohteen teksti, ulko, musta, henkilöt&#10;&#10;Kuvaus luotu automaattisesti">
            <a:extLst>
              <a:ext uri="{FF2B5EF4-FFF2-40B4-BE49-F238E27FC236}">
                <a16:creationId xmlns:a16="http://schemas.microsoft.com/office/drawing/2014/main" id="{6E763B98-1F5E-4A48-9AC3-AD8653574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" r="1" b="4139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5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D25422E8-746B-4A3C-AA1B-07B93C99C1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5" r="1" b="13587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7DDE21-E47B-4899-A13A-F87333068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030" y="4756827"/>
            <a:ext cx="6284068" cy="1673156"/>
          </a:xfrm>
        </p:spPr>
        <p:txBody>
          <a:bodyPr>
            <a:normAutofit/>
          </a:bodyPr>
          <a:lstStyle/>
          <a:p>
            <a:r>
              <a:rPr lang="fi-FI" altLang="fi-FI" sz="2000" dirty="0">
                <a:solidFill>
                  <a:schemeClr val="bg1">
                    <a:alpha val="80000"/>
                  </a:schemeClr>
                </a:solidFill>
              </a:rPr>
              <a:t>tynkä-</a:t>
            </a:r>
            <a:r>
              <a:rPr lang="fi-FI" altLang="fi-FI" sz="2000" dirty="0" err="1">
                <a:solidFill>
                  <a:schemeClr val="bg1">
                    <a:alpha val="80000"/>
                  </a:schemeClr>
                </a:solidFill>
              </a:rPr>
              <a:t>Tsekkoslovakian</a:t>
            </a:r>
            <a:r>
              <a:rPr lang="fi-FI" altLang="fi-FI" sz="2000" dirty="0">
                <a:solidFill>
                  <a:schemeClr val="bg1">
                    <a:alpha val="80000"/>
                  </a:schemeClr>
                </a:solidFill>
              </a:rPr>
              <a:t> (Böömi ja Määri) miehitys keväällä 1939 osoitti myöntyväisyyspolitiikan epäonnistuneen -&gt; Länsivallat takasivat Puolan koskemattomuuden Hitlerin vaadittua vapaakaupunki </a:t>
            </a:r>
            <a:r>
              <a:rPr lang="fi-FI" altLang="fi-FI" sz="2000" dirty="0" err="1">
                <a:solidFill>
                  <a:schemeClr val="bg1">
                    <a:alpha val="80000"/>
                  </a:schemeClr>
                </a:solidFill>
              </a:rPr>
              <a:t>Danzigia</a:t>
            </a:r>
            <a:r>
              <a:rPr lang="fi-FI" altLang="fi-FI" sz="2000" dirty="0">
                <a:solidFill>
                  <a:schemeClr val="bg1">
                    <a:alpha val="80000"/>
                  </a:schemeClr>
                </a:solidFill>
              </a:rPr>
              <a:t> ja ns. </a:t>
            </a:r>
            <a:r>
              <a:rPr lang="fi-FI" altLang="fi-FI" sz="2000" i="1" dirty="0">
                <a:solidFill>
                  <a:schemeClr val="bg1">
                    <a:alpha val="80000"/>
                  </a:schemeClr>
                </a:solidFill>
              </a:rPr>
              <a:t>Puolan käytävän </a:t>
            </a:r>
            <a:r>
              <a:rPr lang="fi-FI" altLang="fi-FI" sz="2000" dirty="0">
                <a:solidFill>
                  <a:schemeClr val="bg1">
                    <a:alpha val="80000"/>
                  </a:schemeClr>
                </a:solidFill>
              </a:rPr>
              <a:t>kauttakulkuoikeutta</a:t>
            </a:r>
          </a:p>
          <a:p>
            <a:endParaRPr lang="fi-FI" sz="20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B7B1C5-639A-435E-8DCE-8A221359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fi-FI" sz="5000" b="1" dirty="0"/>
              <a:t>Sopimus, joka mahdollisti maailmansodan</a:t>
            </a:r>
          </a:p>
        </p:txBody>
      </p:sp>
      <p:pic>
        <p:nvPicPr>
          <p:cNvPr id="5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F8369BE4-27C4-457A-9EFD-8F5640D3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5" b="10876"/>
          <a:stretch/>
        </p:blipFill>
        <p:spPr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2939DAB4-8B9D-448E-9A11-1EE11A0247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6" r="3" b="14706"/>
          <a:stretch/>
        </p:blipFill>
        <p:spPr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E6201A-837B-428D-B26D-3058D1316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fi-FI" altLang="fi-FI" sz="2000" dirty="0"/>
              <a:t>Saksan ja NL:n yllättävä hyökkäämättömyyssopimus (ns. </a:t>
            </a:r>
            <a:r>
              <a:rPr lang="fi-FI" altLang="fi-FI" sz="2000" i="1" dirty="0"/>
              <a:t>Molotov-</a:t>
            </a:r>
            <a:r>
              <a:rPr lang="fi-FI" altLang="fi-FI" sz="2000" i="1" dirty="0" err="1"/>
              <a:t>Ribbentrop</a:t>
            </a:r>
            <a:r>
              <a:rPr lang="fi-FI" altLang="fi-FI" sz="2000" i="1" dirty="0"/>
              <a:t> - sopimus</a:t>
            </a:r>
            <a:r>
              <a:rPr lang="fi-FI" altLang="fi-FI" sz="2000" dirty="0"/>
              <a:t>) viikkoa ennen maailmansotaa</a:t>
            </a:r>
          </a:p>
          <a:p>
            <a:pPr marL="800100" lvl="1" indent="-342900">
              <a:buFontTx/>
              <a:buChar char="-"/>
            </a:pPr>
            <a:endParaRPr lang="fi-FI" altLang="fi-FI" sz="2000" dirty="0"/>
          </a:p>
          <a:p>
            <a:pPr lvl="2"/>
            <a:r>
              <a:rPr lang="fi-FI" altLang="fi-FI" dirty="0"/>
              <a:t>auttoi </a:t>
            </a:r>
            <a:r>
              <a:rPr lang="fi-FI" altLang="fi-FI" dirty="0" err="1"/>
              <a:t>NL:oa</a:t>
            </a:r>
            <a:r>
              <a:rPr lang="fi-FI" altLang="fi-FI" dirty="0"/>
              <a:t> saamaan aikaa varustautumiseen</a:t>
            </a:r>
          </a:p>
          <a:p>
            <a:pPr lvl="2"/>
            <a:r>
              <a:rPr lang="fi-FI" altLang="fi-FI" dirty="0"/>
              <a:t>auttoi Saksaa välttämään kahden rintaman sodan</a:t>
            </a:r>
          </a:p>
          <a:p>
            <a:pPr lvl="2"/>
            <a:r>
              <a:rPr lang="fi-FI" altLang="fi-FI" dirty="0"/>
              <a:t>sisälsi </a:t>
            </a:r>
            <a:r>
              <a:rPr lang="fi-FI" altLang="fi-FI" i="1" dirty="0"/>
              <a:t>salaisen lisäpöytäkirjan</a:t>
            </a:r>
            <a:r>
              <a:rPr lang="fi-FI" altLang="fi-FI" dirty="0"/>
              <a:t>, jossa Itä-Eurooppa jaettiin </a:t>
            </a:r>
            <a:r>
              <a:rPr lang="fi-FI" altLang="fi-FI" i="1" dirty="0"/>
              <a:t>etupiireihin</a:t>
            </a:r>
            <a:r>
              <a:rPr lang="fi-FI" altLang="fi-FI" dirty="0"/>
              <a:t> -&gt; Saksa saisi Puolan länsiosat</a:t>
            </a:r>
            <a:r>
              <a:rPr lang="fi-FI" altLang="fi-FI"/>
              <a:t>, NL puolestaan </a:t>
            </a:r>
            <a:r>
              <a:rPr lang="fi-FI" altLang="fi-FI" dirty="0"/>
              <a:t>Puolan itäosien ohella vapaat kädet Baltian maissa ja Suomessa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7462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252</Words>
  <Application>Microsoft Office PowerPoint</Application>
  <PresentationFormat>Laajakuva</PresentationFormat>
  <Paragraphs>22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Tie toiseen maailmansotaan</vt:lpstr>
      <vt:lpstr>Voimapolitiikan esiinmarssi</vt:lpstr>
      <vt:lpstr>Saksa rikkoo Versaillesin sopimusta</vt:lpstr>
      <vt:lpstr>PowerPoint-esitys</vt:lpstr>
      <vt:lpstr>Sudeettikriisi 1938</vt:lpstr>
      <vt:lpstr>Myöntyväisyyspolitiikka epäonnistuu</vt:lpstr>
      <vt:lpstr>Sopimus, joka mahdollisti maailmansodan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 toiseen maailmansotaan</dc:title>
  <dc:creator>Niemi Mikko Samuli</dc:creator>
  <cp:lastModifiedBy>Niemi Mikko Samuli</cp:lastModifiedBy>
  <cp:revision>1</cp:revision>
  <dcterms:created xsi:type="dcterms:W3CDTF">2022-03-11T06:32:11Z</dcterms:created>
  <dcterms:modified xsi:type="dcterms:W3CDTF">2022-03-11T07:07:54Z</dcterms:modified>
</cp:coreProperties>
</file>