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AF266A-03CA-453F-AEC4-F308B3D98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DDE46C8-F600-4902-9234-8F04F0A16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FF9CF2-4E77-4CA2-89A8-D1939223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89C1-0740-494E-A443-59D5AB0E375E}" type="datetimeFigureOut">
              <a:rPr lang="fi-FI" smtClean="0"/>
              <a:t>9.2.2022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316776-272E-4407-B470-A63FFC16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3A53C3-598F-4DD6-9407-DF3E4A02C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B0BB-B492-4C97-85A4-08B6CF6E12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8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5D3947-2231-45E3-A27B-1F2752CA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9EF770-E85B-49AF-A9D5-FE7F45BE9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3DAB2B-351C-4EFD-A656-6F25A616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89C1-0740-494E-A443-59D5AB0E375E}" type="datetimeFigureOut">
              <a:rPr lang="fi-FI" smtClean="0"/>
              <a:t>9.2.2022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BD709A-A93C-4C67-BDD2-69FB7A54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C31AFF-3A85-4BC1-9B4B-75EE002D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B0BB-B492-4C97-85A4-08B6CF6E12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78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AD3F7E3-91FE-4C90-AC2A-EBAAB5317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39D681B-1494-490D-9CA3-97E090653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B4C3D8-80E8-46D4-ADA9-73512A39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89C1-0740-494E-A443-59D5AB0E375E}" type="datetimeFigureOut">
              <a:rPr lang="fi-FI" smtClean="0"/>
              <a:t>9.2.2022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44F5CA-090F-4F90-9AFA-FC58D63D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07F757-1481-4249-918D-DA3920F6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B0BB-B492-4C97-85A4-08B6CF6E12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1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B42B8-4673-4FCB-8D3A-D9C304A1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844226-0EF5-4CE8-86DA-D292D26C1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EA9FBE-6BE2-4DC2-AB8C-B1926247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89C1-0740-494E-A443-59D5AB0E375E}" type="datetimeFigureOut">
              <a:rPr lang="fi-FI" smtClean="0"/>
              <a:t>9.2.2022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08F1AE-6E11-4042-B47F-D88CDE2E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01AC49-00FD-4EAD-B1F1-09CAFFB6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B0BB-B492-4C97-85A4-08B6CF6E12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63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8CE209-064B-4884-BF05-49A7D5D6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42BD2C-52BC-455E-B285-C1926A5FF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24086B-4696-4365-8D33-1E1B506CE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89C1-0740-494E-A443-59D5AB0E375E}" type="datetimeFigureOut">
              <a:rPr lang="fi-FI" smtClean="0"/>
              <a:t>9.2.2022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E0ED17-CBF9-41CA-BB9A-8CD11D75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57C069-0DCA-4ED7-9CB0-1B3AA82F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B0BB-B492-4C97-85A4-08B6CF6E12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811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EE4255-0A4A-451D-90A8-35DA9DC5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8AA6DB-D618-4E8B-B080-CE3B3BDE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EC494E-374C-470E-A9D6-FE342716B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B93AC-3B64-4E66-A42A-1CE8A249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89C1-0740-494E-A443-59D5AB0E375E}" type="datetimeFigureOut">
              <a:rPr lang="fi-FI" smtClean="0"/>
              <a:t>9.2.2022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5B579E-D2B2-427A-B0F5-8435B9E8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854F6E-6394-49D0-A567-4B5D4235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B0BB-B492-4C97-85A4-08B6CF6E12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802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E9E084-7F54-40B2-ACA4-F3C276D6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D3F96EA-8211-4EDD-8E10-90AEBA54B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186838-532F-46B9-9565-B3A0436E5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13524C1-80E1-451F-87B1-67398E270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52C6F44-32C7-4763-8F8F-6CB55FEA2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3D2C3E9-F00C-4EA9-8366-9A5ECF55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89C1-0740-494E-A443-59D5AB0E375E}" type="datetimeFigureOut">
              <a:rPr lang="fi-FI" smtClean="0"/>
              <a:t>9.2.2022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E4DC962-4123-4DA7-8DFF-9B40ECC7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568C319-65B5-4634-8512-8E3A66D8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B0BB-B492-4C97-85A4-08B6CF6E12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11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289B08-67C2-4DFC-BD7A-DED28E4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E374F8B-2DB5-4DBA-AF1F-1D355822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89C1-0740-494E-A443-59D5AB0E375E}" type="datetimeFigureOut">
              <a:rPr lang="fi-FI" smtClean="0"/>
              <a:t>9.2.2022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D501E33-A356-44E6-8EA9-DA3A9730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37A3CBC-D8A8-4D2A-833F-FD2A08CC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B0BB-B492-4C97-85A4-08B6CF6E12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783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6224BF3-ED2E-4486-BA75-912273D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89C1-0740-494E-A443-59D5AB0E375E}" type="datetimeFigureOut">
              <a:rPr lang="fi-FI" smtClean="0"/>
              <a:t>9.2.2022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0E8551C-BCE8-4F33-B447-2A7983F7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BF43AE-2DCC-4924-BB02-B71BA002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B0BB-B492-4C97-85A4-08B6CF6E12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2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52779F-3C5C-4910-A56C-AE8B0570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B32D15-A190-4513-BB55-20E0C84C7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917FA8A-3B5C-41C7-B719-893FAD7BF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393CF5-FB79-41B4-A75C-A9374543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89C1-0740-494E-A443-59D5AB0E375E}" type="datetimeFigureOut">
              <a:rPr lang="fi-FI" smtClean="0"/>
              <a:t>9.2.2022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1009736-0964-42D3-9D00-905517D0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0EEE1B3-142B-4D06-AF58-E6ECAABB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B0BB-B492-4C97-85A4-08B6CF6E12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144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AD5C4-1D2F-4574-9EAC-C62B6DB9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697534B-B9D2-49D7-AABD-ECC7D10C3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0BC9DB-B315-4F0A-A33D-15DE77DB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66FBD7F-BB2B-474F-95D1-2E5C9F20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89C1-0740-494E-A443-59D5AB0E375E}" type="datetimeFigureOut">
              <a:rPr lang="fi-FI" smtClean="0"/>
              <a:t>9.2.2022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422AB6F-1621-412A-9968-8A286824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4032ECA-7A2D-4282-9B5F-0E86640F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B0BB-B492-4C97-85A4-08B6CF6E12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65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36CDF95-4827-48B8-89EA-1776528D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E1999B-4BAF-4CCC-BA55-7867F764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C45EBB-D539-497F-95CF-2DB0046FE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889C1-0740-494E-A443-59D5AB0E375E}" type="datetimeFigureOut">
              <a:rPr lang="fi-FI" smtClean="0"/>
              <a:t>9.2.2022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4542F6-2D7B-45E6-8879-261AF6877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012AEA-3C32-44C7-91A9-05EE71B73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B0BB-B492-4C97-85A4-08B6CF6E12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58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learningfromlyrics.org/white_mans_burden%5b1%5d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users.humboldt.edu/ogayle/hist111/Colonies1900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D1189F-9598-4281-8056-2845388D4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E04E1-D74F-4ED6-972C-035F4FEC4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1A97D9-C694-4307-818B-0C5BBF413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A0232E-E3B8-4125-A457-D278A8A7F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6765" y="1495956"/>
            <a:ext cx="6418471" cy="2692050"/>
          </a:xfrm>
        </p:spPr>
        <p:txBody>
          <a:bodyPr>
            <a:normAutofit/>
          </a:bodyPr>
          <a:lstStyle/>
          <a:p>
            <a:r>
              <a:rPr lang="fi-FI" sz="5400" b="1">
                <a:solidFill>
                  <a:schemeClr val="bg1"/>
                </a:solidFill>
              </a:rPr>
              <a:t>Imperialismi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E00FA01-6261-45F2-A77B-24208880B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017915"/>
          </a:xfrm>
        </p:spPr>
        <p:txBody>
          <a:bodyPr>
            <a:normAutofit/>
          </a:bodyPr>
          <a:lstStyle/>
          <a:p>
            <a:r>
              <a:rPr lang="fi-FI" sz="2000" b="1">
                <a:solidFill>
                  <a:schemeClr val="bg1"/>
                </a:solidFill>
              </a:rPr>
              <a:t>Kpl 3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7769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5EC6B544-8C84-47A6-885D-A4F09EF5C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67504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C95C5C-6FBD-47FF-9CA6-066193539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885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A57A723-DF8B-4B15-8A9C-92558660E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05" y="-292892"/>
            <a:ext cx="6002110" cy="1495425"/>
          </a:xfrm>
        </p:spPr>
        <p:txBody>
          <a:bodyPr>
            <a:normAutofit/>
          </a:bodyPr>
          <a:lstStyle/>
          <a:p>
            <a:r>
              <a:rPr lang="fi-FI" sz="4000" b="1" dirty="0"/>
              <a:t>Imperialismin taustat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E4DE8E-E1A7-41B7-A06A-F807050C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5" y="886660"/>
            <a:ext cx="6979554" cy="5749032"/>
          </a:xfrm>
        </p:spPr>
        <p:txBody>
          <a:bodyPr>
            <a:normAutofit/>
          </a:bodyPr>
          <a:lstStyle/>
          <a:p>
            <a:pPr lvl="1"/>
            <a:r>
              <a:rPr lang="fi-FI" altLang="fi-FI" sz="2000" i="1" dirty="0"/>
              <a:t>Imperialismi</a:t>
            </a:r>
            <a:r>
              <a:rPr lang="fi-FI" altLang="fi-FI" sz="2000" dirty="0"/>
              <a:t>= siirtomaiden taloudellista, sotilaallista ja poliittista alistamista</a:t>
            </a:r>
          </a:p>
          <a:p>
            <a:pPr lvl="1">
              <a:buFontTx/>
              <a:buChar char="-"/>
            </a:pPr>
            <a:endParaRPr lang="fi-FI" altLang="fi-FI" sz="2000" dirty="0"/>
          </a:p>
          <a:p>
            <a:pPr lvl="1"/>
            <a:r>
              <a:rPr lang="fi-FI" altLang="fi-FI" sz="2000" dirty="0"/>
              <a:t>Syitä imperialismille:</a:t>
            </a:r>
          </a:p>
          <a:p>
            <a:pPr lvl="1">
              <a:buFontTx/>
              <a:buChar char="-"/>
            </a:pPr>
            <a:endParaRPr lang="fi-FI" altLang="fi-FI" sz="2000" dirty="0"/>
          </a:p>
          <a:p>
            <a:pPr lvl="2"/>
            <a:r>
              <a:rPr lang="fi-FI" altLang="fi-FI" dirty="0"/>
              <a:t>Raaka-aineita teollisuuden tarpeisiin ja markkinoita jalostetuille tuotteille</a:t>
            </a:r>
          </a:p>
          <a:p>
            <a:pPr lvl="2"/>
            <a:r>
              <a:rPr lang="fi-FI" altLang="fi-FI" dirty="0"/>
              <a:t>Sotilaallisen mahdin ulottamista eri puolille maailmaa -&gt; Siirtomaiden katsottiin korostavan maan poliittista valta-asemaa muihin suurvaltoihin nähden (vrt. I-B:n, Ranskan ja Saksan </a:t>
            </a:r>
            <a:r>
              <a:rPr lang="fi-FI" altLang="fi-FI" i="1" dirty="0"/>
              <a:t>siirtomaakilpailu</a:t>
            </a:r>
            <a:r>
              <a:rPr lang="fi-FI" altLang="fi-FI" dirty="0"/>
              <a:t>)</a:t>
            </a:r>
          </a:p>
          <a:p>
            <a:pPr lvl="2"/>
            <a:r>
              <a:rPr lang="fi-FI" altLang="fi-FI" dirty="0"/>
              <a:t>Halu yhdistää kansoja oman valtakunnan osaksi (vrt. </a:t>
            </a:r>
            <a:r>
              <a:rPr lang="fi-FI" altLang="fi-FI" i="1" dirty="0"/>
              <a:t>nationalismi</a:t>
            </a:r>
            <a:r>
              <a:rPr lang="fi-FI" altLang="fi-FI" dirty="0"/>
              <a:t>)</a:t>
            </a:r>
          </a:p>
          <a:p>
            <a:pPr lvl="2"/>
            <a:r>
              <a:rPr lang="fi-FI" altLang="fi-FI" i="1" dirty="0"/>
              <a:t>Kulttuuridarvinismin</a:t>
            </a:r>
            <a:r>
              <a:rPr lang="fi-FI" altLang="fi-FI" dirty="0"/>
              <a:t> suoma ”oikeus” ”heikompien” kansojen alistamiseen -&gt; </a:t>
            </a:r>
            <a:r>
              <a:rPr lang="fi-FI" altLang="fi-FI" dirty="0">
                <a:hlinkClick r:id="rId2"/>
              </a:rPr>
              <a:t>”</a:t>
            </a:r>
            <a:r>
              <a:rPr lang="fi-FI" altLang="fi-FI" i="1" dirty="0">
                <a:hlinkClick r:id="rId2"/>
              </a:rPr>
              <a:t>Valkoisen miehen taakkana</a:t>
            </a:r>
            <a:r>
              <a:rPr lang="fi-FI" altLang="fi-FI" dirty="0">
                <a:hlinkClick r:id="rId2"/>
              </a:rPr>
              <a:t>” </a:t>
            </a:r>
            <a:r>
              <a:rPr lang="fi-FI" altLang="fi-FI" dirty="0"/>
              <a:t>sivistää ”alempiarvoisia kansoja”</a:t>
            </a:r>
          </a:p>
          <a:p>
            <a:pPr lvl="2"/>
            <a:r>
              <a:rPr lang="fi-FI" altLang="fi-FI" dirty="0"/>
              <a:t>Yhtenäisten valtioiden puuttuminen teki muista maanosista ”vapaata riistaa”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230A9FE-AD4C-472E-99C5-16B8418ADF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6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205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7A524E38-A61D-4618-A2B0-5B297ED6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1" y="151925"/>
            <a:ext cx="2323289" cy="401216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pic>
        <p:nvPicPr>
          <p:cNvPr id="5" name="Sisällön paikkamerkki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CF20DD32-BD83-4729-8683-9CDFBD90A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65" y="151925"/>
            <a:ext cx="5847127" cy="6578018"/>
          </a:xfr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09B80A6-9A30-436E-B3C9-90DF10191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273" y="553141"/>
            <a:ext cx="3748989" cy="1633756"/>
          </a:xfrm>
        </p:spPr>
        <p:txBody>
          <a:bodyPr>
            <a:normAutofit fontScale="85000" lnSpcReduction="10000"/>
          </a:bodyPr>
          <a:lstStyle/>
          <a:p>
            <a:r>
              <a:rPr lang="fi-FI" altLang="fi-FI" sz="3200" b="1" dirty="0"/>
              <a:t>TEHTÄVÄ: Miten imperialismia toteutettiin Afrikassa ja Aasiassa 1800-luvulla?</a:t>
            </a:r>
          </a:p>
          <a:p>
            <a:endParaRPr lang="fi-FI" dirty="0"/>
          </a:p>
        </p:txBody>
      </p:sp>
      <p:pic>
        <p:nvPicPr>
          <p:cNvPr id="9" name="Kuva 8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8A529244-B0AD-4710-ADD3-A98BECFBF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2" y="1925640"/>
            <a:ext cx="3635990" cy="48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0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C1464-8E10-4D2D-BB85-634B11AE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Sisällön paikkamerkki 10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D2533AB-A2CE-4593-9C60-77737752F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6" y="749394"/>
            <a:ext cx="7968575" cy="5113524"/>
          </a:xfrm>
        </p:spPr>
      </p:pic>
      <p:pic>
        <p:nvPicPr>
          <p:cNvPr id="13" name="Kuva 12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847B3701-5BD7-43F6-905A-09B49E423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70" y="1690688"/>
            <a:ext cx="3359923" cy="45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2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EF8187-E51E-44A0-A71F-42302F08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73" y="-143848"/>
            <a:ext cx="6002110" cy="1495425"/>
          </a:xfrm>
        </p:spPr>
        <p:txBody>
          <a:bodyPr>
            <a:normAutofit/>
          </a:bodyPr>
          <a:lstStyle/>
          <a:p>
            <a:r>
              <a:rPr lang="fi-FI" sz="4000" b="1" dirty="0"/>
              <a:t>Imperialismin vaikutukset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38D71D-09E1-413A-AC26-FDD65E86C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138336"/>
            <a:ext cx="6474896" cy="4995766"/>
          </a:xfrm>
        </p:spPr>
        <p:txBody>
          <a:bodyPr>
            <a:normAutofit/>
          </a:bodyPr>
          <a:lstStyle/>
          <a:p>
            <a:r>
              <a:rPr lang="fi-FI" sz="2000" dirty="0"/>
              <a:t>Eurooppalaisten hallussa </a:t>
            </a:r>
            <a:r>
              <a:rPr lang="fi-FI" sz="2000" dirty="0">
                <a:hlinkClick r:id="rId2"/>
              </a:rPr>
              <a:t>2/3 maapallon pinta-alasta </a:t>
            </a:r>
            <a:r>
              <a:rPr lang="fi-FI" sz="2000" dirty="0"/>
              <a:t>v. 1914</a:t>
            </a:r>
          </a:p>
          <a:p>
            <a:r>
              <a:rPr lang="fi-FI" sz="2000" dirty="0"/>
              <a:t>Siirtomaakilpailu muutti valtioiden välisiä voimasuhteita ja kiristi suurvaltojen välejä Berliinin konferenssista (1884) huolimatta -&gt; Sotilaallinen varustautuminen ja asevarustelu kiihtyi</a:t>
            </a:r>
          </a:p>
          <a:p>
            <a:r>
              <a:rPr lang="fi-FI" sz="2000" dirty="0"/>
              <a:t>Kilpailu ja </a:t>
            </a:r>
            <a:r>
              <a:rPr lang="fi-FI" sz="2000" i="1" dirty="0"/>
              <a:t>hegemonian</a:t>
            </a:r>
            <a:r>
              <a:rPr lang="fi-FI" sz="2000" dirty="0"/>
              <a:t> tavoittelu/ylläpito tuli kalliiksi</a:t>
            </a:r>
          </a:p>
          <a:p>
            <a:r>
              <a:rPr lang="fi-FI" sz="2000" dirty="0"/>
              <a:t>Siirtomaat hyötyivät -&gt; koulutus, tietotaito, infrastruktuuri</a:t>
            </a:r>
          </a:p>
          <a:p>
            <a:r>
              <a:rPr lang="fi-FI" sz="2000" dirty="0"/>
              <a:t>Siirtomaissa</a:t>
            </a:r>
          </a:p>
          <a:p>
            <a:pPr lvl="1"/>
            <a:r>
              <a:rPr lang="fi-FI" sz="2000" dirty="0"/>
              <a:t>menetettiin omat kulttuuripiirteet (esim. kieli ja uskonto)</a:t>
            </a:r>
          </a:p>
          <a:p>
            <a:pPr lvl="1"/>
            <a:r>
              <a:rPr lang="fi-FI" sz="2000" dirty="0"/>
              <a:t>talous yksipuolistui (</a:t>
            </a:r>
            <a:r>
              <a:rPr lang="fi-FI" sz="2000" i="1" dirty="0"/>
              <a:t>monokulttuurit</a:t>
            </a:r>
            <a:r>
              <a:rPr lang="fi-FI" sz="2000" dirty="0"/>
              <a:t>)</a:t>
            </a:r>
          </a:p>
          <a:p>
            <a:pPr lvl="1"/>
            <a:r>
              <a:rPr lang="fi-FI" sz="2000" dirty="0"/>
              <a:t>heimorajoista ei välitetty -&gt; konfliktit ja sisällissodat 1900-luvulla</a:t>
            </a:r>
          </a:p>
          <a:p>
            <a:endParaRPr lang="fi-FI" sz="1700" dirty="0"/>
          </a:p>
        </p:txBody>
      </p:sp>
      <p:pic>
        <p:nvPicPr>
          <p:cNvPr id="5" name="Kuva 4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3AA4C055-04EB-4D1D-87BC-25E3FB56FB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r="4070"/>
          <a:stretch/>
        </p:blipFill>
        <p:spPr>
          <a:xfrm>
            <a:off x="7202684" y="4466"/>
            <a:ext cx="4989315" cy="68535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870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175</Words>
  <Application>Microsoft Office PowerPoint</Application>
  <PresentationFormat>Laajakuva</PresentationFormat>
  <Paragraphs>22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Imperialismi</vt:lpstr>
      <vt:lpstr>Imperialismin taustat</vt:lpstr>
      <vt:lpstr>PowerPoint-esitys</vt:lpstr>
      <vt:lpstr>PowerPoint-esitys</vt:lpstr>
      <vt:lpstr>Imperialismin vaikutukset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Imperialismi</dc:title>
  <dc:creator>Niemi Mikko Samuli</dc:creator>
  <cp:lastModifiedBy>Niemi Mikko Samuli</cp:lastModifiedBy>
  <cp:revision>2</cp:revision>
  <dcterms:created xsi:type="dcterms:W3CDTF">2022-02-09T14:52:54Z</dcterms:created>
  <dcterms:modified xsi:type="dcterms:W3CDTF">2022-02-09T15:33:22Z</dcterms:modified>
</cp:coreProperties>
</file>