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7" r:id="rId4"/>
    <p:sldId id="258" r:id="rId5"/>
    <p:sldId id="259" r:id="rId6"/>
    <p:sldId id="260" r:id="rId7"/>
    <p:sldId id="261" r:id="rId8"/>
    <p:sldId id="262" r:id="rId9"/>
    <p:sldId id="263" r:id="rId10"/>
    <p:sldId id="278" r:id="rId11"/>
    <p:sldId id="264" r:id="rId12"/>
    <p:sldId id="276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1" r:id="rId21"/>
    <p:sldId id="273" r:id="rId22"/>
    <p:sldId id="275" r:id="rId23"/>
    <p:sldId id="274" r:id="rId2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07"/>
  </p:normalViewPr>
  <p:slideViewPr>
    <p:cSldViewPr>
      <p:cViewPr varScale="1">
        <p:scale>
          <a:sx n="106" d="100"/>
          <a:sy n="106" d="100"/>
        </p:scale>
        <p:origin x="60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2BDB7F-4CAC-78A2-171B-44E1B434B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21275F1-F992-2BD6-9BF9-CAED618500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138CB0E-39FB-553C-8BA6-7B53A7C8C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B389-E3F4-4512-8149-4D121CFD2B65}" type="datetimeFigureOut">
              <a:rPr lang="fi-FI" smtClean="0"/>
              <a:pPr/>
              <a:t>22.1.2024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5F8751D-93A6-321A-C5AF-D946FB28D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B95BD17-E412-D6A6-D671-78B72DAA2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AEDC-AD83-4C7B-8113-BDC74EF41F2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866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2E2E3B-3C0F-5FA2-570E-9F9AB71B7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AE80F5B-BF06-6C2B-0899-97C78E22A4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D7C1243-D3F1-5A3E-29BC-EB80C3D33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B389-E3F4-4512-8149-4D121CFD2B65}" type="datetimeFigureOut">
              <a:rPr lang="fi-FI" smtClean="0"/>
              <a:pPr/>
              <a:t>22.1.2024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29D1812-9860-7FBC-673B-415E8A3EE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926DBCB-38BA-66AF-82D1-B5E4256F9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AEDC-AD83-4C7B-8113-BDC74EF41F2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3197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5E5B10D1-0C18-5E0A-5BF1-BE44B8901A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8EBA0F5-2DE7-EBBC-4EE0-C8118974B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EB89FBD-C31B-D0BD-D387-55D7F7482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B389-E3F4-4512-8149-4D121CFD2B65}" type="datetimeFigureOut">
              <a:rPr lang="fi-FI" smtClean="0"/>
              <a:pPr/>
              <a:t>22.1.2024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5009AD0-E6D5-97AF-1D00-CAD8CF21A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A1E30DF-43BC-5D1C-6388-A716330D5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AEDC-AD83-4C7B-8113-BDC74EF41F2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0190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1FB7F9-6765-DECE-4E84-212BCF97F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5B5474C-94B7-BC20-5B57-6A165BD56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018CEFF-DDC7-57BF-C438-9ACD07853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B389-E3F4-4512-8149-4D121CFD2B65}" type="datetimeFigureOut">
              <a:rPr lang="fi-FI" smtClean="0"/>
              <a:pPr/>
              <a:t>22.1.2024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BB8DEB5-91BF-AE24-C9CE-E5A5CA1BF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E573472-0CEB-38B3-C4C9-0F5ACBCC3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AEDC-AD83-4C7B-8113-BDC74EF41F2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9553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5FC6F4-6B81-2CF5-75C7-80915DAF0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75EE98-3128-7FC6-CC68-680C9DAE6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AAF08C0-1F01-AA29-73AB-F2A3D6FCE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B389-E3F4-4512-8149-4D121CFD2B65}" type="datetimeFigureOut">
              <a:rPr lang="fi-FI" smtClean="0"/>
              <a:pPr/>
              <a:t>22.1.2024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53D3E6D-D292-BA03-3E3D-FC697AB8E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9DA5C1-2E79-6265-EB83-7C7616847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AEDC-AD83-4C7B-8113-BDC74EF41F2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564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7A19B6-1649-266B-FE3A-20961E310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BDAB9E-4E65-8982-722C-0F6CCBA2F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F9D8B0B-53FE-7F4F-6F88-237C868AC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7E01BEA-CF88-B3EB-AAC0-4E6D3E5D7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B389-E3F4-4512-8149-4D121CFD2B65}" type="datetimeFigureOut">
              <a:rPr lang="fi-FI" smtClean="0"/>
              <a:pPr/>
              <a:t>22.1.2024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825F8E9-7EBE-178C-BBAE-8EB79EDF5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D7638E7-EBC6-A269-6C11-A94E5DE32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AEDC-AD83-4C7B-8113-BDC74EF41F2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643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163878-A96C-38C1-89A1-27A689C77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F74721-987C-2908-84D3-8E202A74B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78C8629-3C9F-B178-A2D9-1067934BF9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011D23B-FD5A-F147-45A6-BCB3A186F0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6022E9B-3370-C6D4-D531-1D2E5483F6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83A5BC7-322A-94AE-E82C-018F523CD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B389-E3F4-4512-8149-4D121CFD2B65}" type="datetimeFigureOut">
              <a:rPr lang="fi-FI" smtClean="0"/>
              <a:pPr/>
              <a:t>22.1.2024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30AB872-3EF8-DC74-E9A5-ED35DA5CA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714B51B-B798-B017-1039-70276ACA0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AEDC-AD83-4C7B-8113-BDC74EF41F2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110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B5458F-510F-115E-E8BA-E24C9A6D4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2753080-6956-D860-D786-36AC989D1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B389-E3F4-4512-8149-4D121CFD2B65}" type="datetimeFigureOut">
              <a:rPr lang="fi-FI" smtClean="0"/>
              <a:pPr/>
              <a:t>22.1.2024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B429CC8-4DDF-EE83-DEAE-3EC234F96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40FE26E-F15C-8739-576C-664183127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AEDC-AD83-4C7B-8113-BDC74EF41F2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9838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E375F65-DF5E-5525-8DBD-B47107EB0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B389-E3F4-4512-8149-4D121CFD2B65}" type="datetimeFigureOut">
              <a:rPr lang="fi-FI" smtClean="0"/>
              <a:pPr/>
              <a:t>22.1.2024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9D5F33D-FF54-3BDF-C17B-BFC1E5C17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D6091E1-CAC3-5F23-03FD-C5E9632E3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AEDC-AD83-4C7B-8113-BDC74EF41F2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753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9BA29B-AE1E-59F1-5365-365E718D5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5DE8A6-7497-5E3D-A621-080797A16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A718244-A9DC-76E7-25B6-C71A1E211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F1FF038-79B6-BC4D-F6CC-1A2BFC5C1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B389-E3F4-4512-8149-4D121CFD2B65}" type="datetimeFigureOut">
              <a:rPr lang="fi-FI" smtClean="0"/>
              <a:pPr/>
              <a:t>22.1.2024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9CA71B3-FDE7-C91B-7F02-68900F10E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FF6EDDD-AFC6-E2F1-2C77-5943E1674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AEDC-AD83-4C7B-8113-BDC74EF41F2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607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41D5EC-6597-C8BE-3859-64292D57E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BF3CD06-B639-481F-A392-42CA734746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EBC0F68-1921-8030-CDA6-928577BF0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395FD1D-E51F-4ECD-0150-813D85E95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B389-E3F4-4512-8149-4D121CFD2B65}" type="datetimeFigureOut">
              <a:rPr lang="fi-FI" smtClean="0"/>
              <a:pPr/>
              <a:t>22.1.2024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8846E6B-9C6B-94A8-E7EC-948BF5350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C664AD-247F-BA4F-CBB0-E7965D3EB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AEDC-AD83-4C7B-8113-BDC74EF41F2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8635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3328EB1-0FC3-B914-E9B3-CFD0ABC15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B968049-FEE9-7D09-E70B-0545462B7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55BFD1B-2569-AFD4-2BED-669DF0DF22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AB389-E3F4-4512-8149-4D121CFD2B65}" type="datetimeFigureOut">
              <a:rPr lang="fi-FI" smtClean="0"/>
              <a:pPr/>
              <a:t>22.1.2024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B410329-36FB-0406-924F-D07C8178A8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60398E-441E-6E06-262F-2EAC3AB1C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9AEDC-AD83-4C7B-8113-BDC74EF41F2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203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7551" y="3985"/>
            <a:ext cx="7329573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411796" y="1764407"/>
            <a:ext cx="4320635" cy="2310312"/>
          </a:xfrm>
        </p:spPr>
        <p:txBody>
          <a:bodyPr>
            <a:normAutofit/>
          </a:bodyPr>
          <a:lstStyle/>
          <a:p>
            <a:r>
              <a:rPr lang="fi-FI">
                <a:solidFill>
                  <a:schemeClr val="tx2"/>
                </a:solidFill>
              </a:rPr>
              <a:t>Amerikan intiaanikulttuurit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411796" y="4165152"/>
            <a:ext cx="4320635" cy="682079"/>
          </a:xfrm>
        </p:spPr>
        <p:txBody>
          <a:bodyPr>
            <a:normAutofit/>
          </a:bodyPr>
          <a:lstStyle/>
          <a:p>
            <a:endParaRPr lang="fi-FI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946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Tenochtitlan - Simple English Wikipedia, the free encyclopedia">
            <a:extLst>
              <a:ext uri="{FF2B5EF4-FFF2-40B4-BE49-F238E27FC236}">
                <a16:creationId xmlns:a16="http://schemas.microsoft.com/office/drawing/2014/main" id="{D163808D-003B-1D0F-0181-3F207FF678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3" r="-2" b="-2"/>
          <a:stretch/>
        </p:blipFill>
        <p:spPr bwMode="auto">
          <a:xfrm>
            <a:off x="3662268" y="10"/>
            <a:ext cx="5481732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enochtitlan - Wikipedia">
            <a:extLst>
              <a:ext uri="{FF2B5EF4-FFF2-40B4-BE49-F238E27FC236}">
                <a16:creationId xmlns:a16="http://schemas.microsoft.com/office/drawing/2014/main" id="{706512E5-5837-356B-4567-EC953FC7B3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r="6190" b="-3"/>
          <a:stretch/>
        </p:blipFill>
        <p:spPr bwMode="auto">
          <a:xfrm>
            <a:off x="3662268" y="3493008"/>
            <a:ext cx="5481732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37" name="Freeform: Shape 1036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39" name="Freeform: Shape 1038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E3869BE-E33C-7028-1FC6-895D9856E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42" y="859536"/>
            <a:ext cx="3624601" cy="1243584"/>
          </a:xfrm>
        </p:spPr>
        <p:txBody>
          <a:bodyPr>
            <a:normAutofit/>
          </a:bodyPr>
          <a:lstStyle/>
          <a:p>
            <a:r>
              <a:rPr lang="fi-FI" sz="3000" dirty="0" err="1"/>
              <a:t>Tenochtitlan</a:t>
            </a:r>
            <a:endParaRPr lang="fi-FI" sz="3000" dirty="0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043" name="Rectangle 1042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2" name="Content Placeholder 1031">
            <a:extLst>
              <a:ext uri="{FF2B5EF4-FFF2-40B4-BE49-F238E27FC236}">
                <a16:creationId xmlns:a16="http://schemas.microsoft.com/office/drawing/2014/main" id="{389F3731-0594-9F38-CA85-387CA1D66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42" y="2512611"/>
            <a:ext cx="3624602" cy="3664351"/>
          </a:xfrm>
        </p:spPr>
        <p:txBody>
          <a:bodyPr>
            <a:normAutofit/>
          </a:bodyPr>
          <a:lstStyle/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1666302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339850"/>
            <a:ext cx="2609850" cy="3060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Spanish conquest of Mexico: Dig at Mexican ruins reveals the ritual  sacrifice of a Spanish expedition | Spain | EL PAÍS English">
            <a:extLst>
              <a:ext uri="{FF2B5EF4-FFF2-40B4-BE49-F238E27FC236}">
                <a16:creationId xmlns:a16="http://schemas.microsoft.com/office/drawing/2014/main" id="{5F65D082-1B62-6FC0-2D24-9D2D1BC3CB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1339850"/>
            <a:ext cx="5492750" cy="3060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50" y="5358141"/>
            <a:ext cx="7886700" cy="942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Hernan Cortes ja </a:t>
            </a:r>
            <a:r>
              <a:rPr lang="en-US" sz="4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atsteekit</a:t>
            </a:r>
            <a:endParaRPr lang="en-US" sz="45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95275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Cortes</a:t>
            </a:r>
            <a:r>
              <a:rPr lang="fi-FI" dirty="0"/>
              <a:t>-dokumentti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Millainen oli espanjalaisten ja atsteekkien ensimmäinen kohtaaminen?</a:t>
            </a:r>
          </a:p>
          <a:p>
            <a:r>
              <a:rPr lang="fi-FI" dirty="0"/>
              <a:t>Miksi välit huononivat/katkesivat?</a:t>
            </a:r>
          </a:p>
          <a:p>
            <a:r>
              <a:rPr lang="fi-FI" dirty="0"/>
              <a:t>Miksi </a:t>
            </a:r>
            <a:r>
              <a:rPr lang="fi-FI" dirty="0" err="1"/>
              <a:t>Moctezuma</a:t>
            </a:r>
            <a:r>
              <a:rPr lang="fi-FI" dirty="0"/>
              <a:t> vangittiin?</a:t>
            </a:r>
          </a:p>
          <a:p>
            <a:r>
              <a:rPr lang="fi-FI" dirty="0"/>
              <a:t>Mitä motiiveja </a:t>
            </a:r>
            <a:r>
              <a:rPr lang="fi-FI" dirty="0" err="1"/>
              <a:t>Cortesilla</a:t>
            </a:r>
            <a:r>
              <a:rPr lang="fi-FI" dirty="0"/>
              <a:t> oli intiaanien suhteen?</a:t>
            </a:r>
          </a:p>
        </p:txBody>
      </p:sp>
    </p:spTree>
    <p:extLst>
      <p:ext uri="{BB962C8B-B14F-4D97-AF65-F5344CB8AC3E}">
        <p14:creationId xmlns:p14="http://schemas.microsoft.com/office/powerpoint/2010/main" val="274280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fi-FI" sz="4700"/>
              <a:t>Inkat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  <a:gd name="connsiteX0" fmla="*/ 0 w 8140446"/>
              <a:gd name="connsiteY0" fmla="*/ 0 h 18288"/>
              <a:gd name="connsiteX1" fmla="*/ 596966 w 8140446"/>
              <a:gd name="connsiteY1" fmla="*/ 0 h 18288"/>
              <a:gd name="connsiteX2" fmla="*/ 1031123 w 8140446"/>
              <a:gd name="connsiteY2" fmla="*/ 0 h 18288"/>
              <a:gd name="connsiteX3" fmla="*/ 1872303 w 8140446"/>
              <a:gd name="connsiteY3" fmla="*/ 0 h 18288"/>
              <a:gd name="connsiteX4" fmla="*/ 2469269 w 8140446"/>
              <a:gd name="connsiteY4" fmla="*/ 0 h 18288"/>
              <a:gd name="connsiteX5" fmla="*/ 3066235 w 8140446"/>
              <a:gd name="connsiteY5" fmla="*/ 0 h 18288"/>
              <a:gd name="connsiteX6" fmla="*/ 3907414 w 8140446"/>
              <a:gd name="connsiteY6" fmla="*/ 0 h 18288"/>
              <a:gd name="connsiteX7" fmla="*/ 4422976 w 8140446"/>
              <a:gd name="connsiteY7" fmla="*/ 0 h 18288"/>
              <a:gd name="connsiteX8" fmla="*/ 5264155 w 8140446"/>
              <a:gd name="connsiteY8" fmla="*/ 0 h 18288"/>
              <a:gd name="connsiteX9" fmla="*/ 6105335 w 8140446"/>
              <a:gd name="connsiteY9" fmla="*/ 0 h 18288"/>
              <a:gd name="connsiteX10" fmla="*/ 6783705 w 8140446"/>
              <a:gd name="connsiteY10" fmla="*/ 0 h 18288"/>
              <a:gd name="connsiteX11" fmla="*/ 8140446 w 8140446"/>
              <a:gd name="connsiteY11" fmla="*/ 0 h 18288"/>
              <a:gd name="connsiteX12" fmla="*/ 8140446 w 8140446"/>
              <a:gd name="connsiteY12" fmla="*/ 18288 h 18288"/>
              <a:gd name="connsiteX13" fmla="*/ 7706289 w 8140446"/>
              <a:gd name="connsiteY13" fmla="*/ 18288 h 18288"/>
              <a:gd name="connsiteX14" fmla="*/ 6865109 w 8140446"/>
              <a:gd name="connsiteY14" fmla="*/ 18288 h 18288"/>
              <a:gd name="connsiteX15" fmla="*/ 6349548 w 8140446"/>
              <a:gd name="connsiteY15" fmla="*/ 18288 h 18288"/>
              <a:gd name="connsiteX16" fmla="*/ 5671177 w 8140446"/>
              <a:gd name="connsiteY16" fmla="*/ 18288 h 18288"/>
              <a:gd name="connsiteX17" fmla="*/ 4829998 w 8140446"/>
              <a:gd name="connsiteY17" fmla="*/ 18288 h 18288"/>
              <a:gd name="connsiteX18" fmla="*/ 4151627 w 8140446"/>
              <a:gd name="connsiteY18" fmla="*/ 18288 h 18288"/>
              <a:gd name="connsiteX19" fmla="*/ 3717470 w 8140446"/>
              <a:gd name="connsiteY19" fmla="*/ 18288 h 18288"/>
              <a:gd name="connsiteX20" fmla="*/ 3201909 w 8140446"/>
              <a:gd name="connsiteY20" fmla="*/ 18288 h 18288"/>
              <a:gd name="connsiteX21" fmla="*/ 2360729 w 8140446"/>
              <a:gd name="connsiteY21" fmla="*/ 18288 h 18288"/>
              <a:gd name="connsiteX22" fmla="*/ 1682359 w 8140446"/>
              <a:gd name="connsiteY22" fmla="*/ 18288 h 18288"/>
              <a:gd name="connsiteX23" fmla="*/ 1166797 w 8140446"/>
              <a:gd name="connsiteY23" fmla="*/ 18288 h 18288"/>
              <a:gd name="connsiteX24" fmla="*/ 0 w 8140446"/>
              <a:gd name="connsiteY24" fmla="*/ 18288 h 18288"/>
              <a:gd name="connsiteX25" fmla="*/ 0 w 8140446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878" y="7862"/>
                  <a:pt x="8140227" y="13269"/>
                  <a:pt x="8140446" y="18288"/>
                </a:cubicBezTo>
                <a:cubicBezTo>
                  <a:pt x="7908069" y="-20636"/>
                  <a:pt x="7683037" y="21977"/>
                  <a:pt x="7543480" y="18288"/>
                </a:cubicBezTo>
                <a:cubicBezTo>
                  <a:pt x="7393752" y="10050"/>
                  <a:pt x="7221032" y="-3229"/>
                  <a:pt x="7109323" y="18288"/>
                </a:cubicBezTo>
                <a:cubicBezTo>
                  <a:pt x="7015297" y="22483"/>
                  <a:pt x="6599332" y="40899"/>
                  <a:pt x="6430952" y="18288"/>
                </a:cubicBezTo>
                <a:cubicBezTo>
                  <a:pt x="6292915" y="-34150"/>
                  <a:pt x="6142305" y="21507"/>
                  <a:pt x="5915391" y="18288"/>
                </a:cubicBezTo>
                <a:cubicBezTo>
                  <a:pt x="5682725" y="47843"/>
                  <a:pt x="5440566" y="31420"/>
                  <a:pt x="5237020" y="18288"/>
                </a:cubicBezTo>
                <a:cubicBezTo>
                  <a:pt x="5046456" y="10577"/>
                  <a:pt x="4706449" y="51976"/>
                  <a:pt x="4558650" y="18288"/>
                </a:cubicBezTo>
                <a:cubicBezTo>
                  <a:pt x="4361396" y="-987"/>
                  <a:pt x="4145362" y="-22303"/>
                  <a:pt x="3880279" y="18288"/>
                </a:cubicBezTo>
                <a:cubicBezTo>
                  <a:pt x="3610716" y="25411"/>
                  <a:pt x="3472690" y="4008"/>
                  <a:pt x="3201909" y="18288"/>
                </a:cubicBezTo>
                <a:cubicBezTo>
                  <a:pt x="2913595" y="35097"/>
                  <a:pt x="2753317" y="-1149"/>
                  <a:pt x="2604943" y="18288"/>
                </a:cubicBezTo>
                <a:cubicBezTo>
                  <a:pt x="2450130" y="36989"/>
                  <a:pt x="1974183" y="40159"/>
                  <a:pt x="1845168" y="18288"/>
                </a:cubicBezTo>
                <a:cubicBezTo>
                  <a:pt x="1677929" y="220"/>
                  <a:pt x="1378098" y="-772"/>
                  <a:pt x="1166797" y="18288"/>
                </a:cubicBezTo>
                <a:cubicBezTo>
                  <a:pt x="921150" y="53277"/>
                  <a:pt x="327457" y="47297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40452" y="8597"/>
                  <a:pt x="8141122" y="9732"/>
                  <a:pt x="8140446" y="18288"/>
                </a:cubicBezTo>
                <a:cubicBezTo>
                  <a:pt x="7961834" y="8406"/>
                  <a:pt x="7874097" y="10350"/>
                  <a:pt x="7706289" y="18288"/>
                </a:cubicBezTo>
                <a:cubicBezTo>
                  <a:pt x="7582508" y="-14920"/>
                  <a:pt x="7179551" y="-33111"/>
                  <a:pt x="6865109" y="18288"/>
                </a:cubicBezTo>
                <a:cubicBezTo>
                  <a:pt x="6583382" y="24117"/>
                  <a:pt x="6525821" y="36696"/>
                  <a:pt x="6349548" y="18288"/>
                </a:cubicBezTo>
                <a:cubicBezTo>
                  <a:pt x="6209953" y="10881"/>
                  <a:pt x="5959707" y="-47828"/>
                  <a:pt x="5671177" y="18288"/>
                </a:cubicBezTo>
                <a:cubicBezTo>
                  <a:pt x="5387744" y="29809"/>
                  <a:pt x="5228514" y="101507"/>
                  <a:pt x="4829998" y="18288"/>
                </a:cubicBezTo>
                <a:cubicBezTo>
                  <a:pt x="4415646" y="-28596"/>
                  <a:pt x="4343809" y="28954"/>
                  <a:pt x="4151627" y="18288"/>
                </a:cubicBezTo>
                <a:cubicBezTo>
                  <a:pt x="3950673" y="-9796"/>
                  <a:pt x="3879947" y="41143"/>
                  <a:pt x="3717470" y="18288"/>
                </a:cubicBezTo>
                <a:cubicBezTo>
                  <a:pt x="3558660" y="10110"/>
                  <a:pt x="3468854" y="29375"/>
                  <a:pt x="3201909" y="18288"/>
                </a:cubicBezTo>
                <a:cubicBezTo>
                  <a:pt x="2965673" y="10505"/>
                  <a:pt x="2568327" y="22116"/>
                  <a:pt x="2360729" y="18288"/>
                </a:cubicBezTo>
                <a:cubicBezTo>
                  <a:pt x="2171885" y="49144"/>
                  <a:pt x="1923258" y="16020"/>
                  <a:pt x="1682359" y="18288"/>
                </a:cubicBezTo>
                <a:cubicBezTo>
                  <a:pt x="1430698" y="-2378"/>
                  <a:pt x="1324229" y="-1751"/>
                  <a:pt x="1166797" y="18288"/>
                </a:cubicBezTo>
                <a:cubicBezTo>
                  <a:pt x="1001390" y="41795"/>
                  <a:pt x="324313" y="57964"/>
                  <a:pt x="0" y="18288"/>
                </a:cubicBezTo>
                <a:cubicBezTo>
                  <a:pt x="285" y="13135"/>
                  <a:pt x="532" y="5956"/>
                  <a:pt x="0" y="0"/>
                </a:cubicBezTo>
                <a:close/>
              </a:path>
              <a:path w="8140446" h="18288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031" y="7748"/>
                  <a:pt x="8139515" y="13015"/>
                  <a:pt x="8140446" y="18288"/>
                </a:cubicBezTo>
                <a:cubicBezTo>
                  <a:pt x="7892673" y="-4012"/>
                  <a:pt x="7668025" y="650"/>
                  <a:pt x="7543480" y="18288"/>
                </a:cubicBezTo>
                <a:cubicBezTo>
                  <a:pt x="7406710" y="-3467"/>
                  <a:pt x="7207646" y="8893"/>
                  <a:pt x="7109323" y="18288"/>
                </a:cubicBezTo>
                <a:cubicBezTo>
                  <a:pt x="6993037" y="49011"/>
                  <a:pt x="6598723" y="59405"/>
                  <a:pt x="6430952" y="18288"/>
                </a:cubicBezTo>
                <a:cubicBezTo>
                  <a:pt x="6284771" y="15315"/>
                  <a:pt x="6162730" y="20350"/>
                  <a:pt x="5915391" y="18288"/>
                </a:cubicBezTo>
                <a:cubicBezTo>
                  <a:pt x="5684668" y="13603"/>
                  <a:pt x="5422852" y="53618"/>
                  <a:pt x="5237020" y="18288"/>
                </a:cubicBezTo>
                <a:cubicBezTo>
                  <a:pt x="5035482" y="26296"/>
                  <a:pt x="4719808" y="55145"/>
                  <a:pt x="4558650" y="18288"/>
                </a:cubicBezTo>
                <a:cubicBezTo>
                  <a:pt x="4375169" y="-35587"/>
                  <a:pt x="4137553" y="12086"/>
                  <a:pt x="3880279" y="18288"/>
                </a:cubicBezTo>
                <a:cubicBezTo>
                  <a:pt x="3624533" y="32648"/>
                  <a:pt x="3467387" y="6480"/>
                  <a:pt x="3201909" y="18288"/>
                </a:cubicBezTo>
                <a:cubicBezTo>
                  <a:pt x="2918126" y="73342"/>
                  <a:pt x="2717830" y="-17156"/>
                  <a:pt x="2604943" y="18288"/>
                </a:cubicBezTo>
                <a:cubicBezTo>
                  <a:pt x="2496133" y="44525"/>
                  <a:pt x="2003915" y="18254"/>
                  <a:pt x="1845168" y="18288"/>
                </a:cubicBezTo>
                <a:cubicBezTo>
                  <a:pt x="1694518" y="14989"/>
                  <a:pt x="1344959" y="44188"/>
                  <a:pt x="1166797" y="18288"/>
                </a:cubicBezTo>
                <a:cubicBezTo>
                  <a:pt x="935925" y="69451"/>
                  <a:pt x="319712" y="-63972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>
            <a:normAutofit/>
          </a:bodyPr>
          <a:lstStyle/>
          <a:p>
            <a:r>
              <a:rPr lang="fi-FI" sz="1900"/>
              <a:t>N. 1200-1533</a:t>
            </a:r>
          </a:p>
          <a:p>
            <a:r>
              <a:rPr lang="fi-FI" sz="1900"/>
              <a:t>Pääkaupunki Cuzco: suuret uskonnolliset juhlat, vain vähän ihmisuhreja</a:t>
            </a:r>
          </a:p>
          <a:p>
            <a:r>
              <a:rPr lang="fi-FI" sz="1900"/>
              <a:t>Laajeni 1400-luvulla hyvän hallinnon ja sotilaallisen voiman myötä</a:t>
            </a:r>
          </a:p>
          <a:p>
            <a:r>
              <a:rPr lang="fi-FI" sz="1900"/>
              <a:t>Kattava tieverkosto vuoristoisella alueella (n. 40 000 km)</a:t>
            </a:r>
          </a:p>
          <a:p>
            <a:r>
              <a:rPr lang="fi-FI" sz="1900"/>
              <a:t>Maatalous vuoristoterasseilla, rannikon kalastus, laamojen kasvatus</a:t>
            </a:r>
          </a:p>
          <a:p>
            <a:r>
              <a:rPr lang="fi-FI" sz="1900"/>
              <a:t>Tuhoutui espanjalaisten konkistadorien hyökkäykseen: Pizarron joukot vangitsivat ja lopulta surmasivat inkahallitsija Atahuallpan</a:t>
            </a:r>
          </a:p>
          <a:p>
            <a:r>
              <a:rPr lang="fi-FI" sz="1900"/>
              <a:t>Inkat orjuutettiin ja kuolivat eurooppalaisten tauteihin</a:t>
            </a:r>
          </a:p>
          <a:p>
            <a:endParaRPr lang="fi-FI" sz="1900"/>
          </a:p>
        </p:txBody>
      </p:sp>
    </p:spTree>
    <p:extLst>
      <p:ext uri="{BB962C8B-B14F-4D97-AF65-F5344CB8AC3E}">
        <p14:creationId xmlns:p14="http://schemas.microsoft.com/office/powerpoint/2010/main" val="360488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7" name="Rectangle 615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59" name="Freeform: Shape 615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030" y="2767106"/>
            <a:ext cx="2160621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Inkavaltio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7109" y="467208"/>
            <a:ext cx="3198735" cy="59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821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Pizarro, the conqueror who defeated 40,000 Inca soldiers with 200 Spaniards">
            <a:extLst>
              <a:ext uri="{FF2B5EF4-FFF2-40B4-BE49-F238E27FC236}">
                <a16:creationId xmlns:a16="http://schemas.microsoft.com/office/drawing/2014/main" id="{38D31ACF-033F-4E36-F79F-B8992A4E65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944563"/>
            <a:ext cx="5156200" cy="38512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3" y="944563"/>
            <a:ext cx="2946400" cy="38512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50" y="5358141"/>
            <a:ext cx="7886700" cy="942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Francisco Pizarro ja </a:t>
            </a:r>
            <a:r>
              <a:rPr lang="en-US" sz="4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inkat</a:t>
            </a:r>
            <a:endParaRPr lang="en-US" sz="45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28299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fi-FI" sz="3200">
                <a:solidFill>
                  <a:srgbClr val="FFFFFF"/>
                </a:solidFill>
              </a:rPr>
              <a:t>Latinalaisen amerikan itsenäistyminen ja nykypäivä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28699" y="2318197"/>
            <a:ext cx="7293023" cy="3683358"/>
          </a:xfrm>
        </p:spPr>
        <p:txBody>
          <a:bodyPr anchor="ctr">
            <a:normAutofit/>
          </a:bodyPr>
          <a:lstStyle/>
          <a:p>
            <a:r>
              <a:rPr lang="fi-FI" sz="1700"/>
              <a:t>Väli- ja Etelä-Amerikka jaettiin 1500-luvulla Portugalin ja Espanjan kesken</a:t>
            </a:r>
          </a:p>
          <a:p>
            <a:r>
              <a:rPr lang="fi-FI" sz="1700"/>
              <a:t>Siirtomaa-aika kesti 1800-luvulle</a:t>
            </a:r>
          </a:p>
          <a:p>
            <a:r>
              <a:rPr lang="fi-FI" sz="1700"/>
              <a:t>Espanjalaiset hallitsivat kovin ottein siirtomaiden viljelyksiä ja kaivoksia: mm. merkantilistinen talouspolitiikka</a:t>
            </a:r>
          </a:p>
          <a:p>
            <a:r>
              <a:rPr lang="fi-FI" sz="1700"/>
              <a:t>Siirtomaissa syntyneet valkoiset, kreolit, nousivat kapinaan isäntiään vastaan</a:t>
            </a:r>
          </a:p>
          <a:p>
            <a:r>
              <a:rPr lang="fi-FI" sz="1700"/>
              <a:t>Valistusfilosofia, Espanjan ja Portugalin heikkeneminen sekä USA:n itsenäistyminen toimivat esimerkkinä siirtomaille</a:t>
            </a:r>
          </a:p>
        </p:txBody>
      </p:sp>
    </p:spTree>
    <p:extLst>
      <p:ext uri="{BB962C8B-B14F-4D97-AF65-F5344CB8AC3E}">
        <p14:creationId xmlns:p14="http://schemas.microsoft.com/office/powerpoint/2010/main" val="103983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20122" y="618681"/>
            <a:ext cx="1960404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2600" dirty="0">
                <a:solidFill>
                  <a:srgbClr val="FFFFFF"/>
                </a:solidFill>
              </a:rPr>
              <a:t>Simon Bolivar (1783-1830) </a:t>
            </a:r>
            <a:r>
              <a:rPr lang="en-US" sz="2600" dirty="0" err="1">
                <a:solidFill>
                  <a:srgbClr val="FFFFFF"/>
                </a:solidFill>
              </a:rPr>
              <a:t>johti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vallankumouksia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Venezuelassa</a:t>
            </a:r>
            <a:r>
              <a:rPr lang="en-US" sz="2600" dirty="0">
                <a:solidFill>
                  <a:srgbClr val="FFFFFF"/>
                </a:solidFill>
              </a:rPr>
              <a:t>, </a:t>
            </a:r>
            <a:r>
              <a:rPr lang="en-US" sz="2600" dirty="0" err="1">
                <a:solidFill>
                  <a:srgbClr val="FFFFFF"/>
                </a:solidFill>
              </a:rPr>
              <a:t>Boliviassa</a:t>
            </a:r>
            <a:r>
              <a:rPr lang="en-US" sz="2600" dirty="0">
                <a:solidFill>
                  <a:srgbClr val="FFFFFF"/>
                </a:solidFill>
              </a:rPr>
              <a:t>, </a:t>
            </a:r>
            <a:r>
              <a:rPr lang="en-US" sz="2600" dirty="0" err="1">
                <a:solidFill>
                  <a:srgbClr val="FFFFFF"/>
                </a:solidFill>
              </a:rPr>
              <a:t>Kolumbiassa</a:t>
            </a:r>
            <a:r>
              <a:rPr lang="en-US" sz="2600" dirty="0">
                <a:solidFill>
                  <a:srgbClr val="FFFFFF"/>
                </a:solidFill>
              </a:rPr>
              <a:t>, </a:t>
            </a:r>
            <a:r>
              <a:rPr lang="en-US" sz="2600" dirty="0" err="1">
                <a:solidFill>
                  <a:srgbClr val="FFFFFF"/>
                </a:solidFill>
              </a:rPr>
              <a:t>Ecuadorissa</a:t>
            </a:r>
            <a:r>
              <a:rPr lang="en-US" sz="2600" dirty="0">
                <a:solidFill>
                  <a:srgbClr val="FFFFFF"/>
                </a:solidFill>
              </a:rPr>
              <a:t> ja </a:t>
            </a:r>
            <a:r>
              <a:rPr lang="en-US" sz="2600" dirty="0" err="1">
                <a:solidFill>
                  <a:srgbClr val="FFFFFF"/>
                </a:solidFill>
              </a:rPr>
              <a:t>Perussa</a:t>
            </a:r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103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0015" y="484632"/>
            <a:ext cx="6096762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4" r="2" b="28620"/>
          <a:stretch/>
        </p:blipFill>
        <p:spPr bwMode="auto">
          <a:xfrm>
            <a:off x="732188" y="942538"/>
            <a:ext cx="5372416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940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C6B158B5-50B5-4927-A367-7C9F3AFE5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236368" y="1367673"/>
            <a:ext cx="3281363" cy="26655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/>
            <a:r>
              <a:rPr lang="en-US" sz="3500" dirty="0">
                <a:solidFill>
                  <a:schemeClr val="bg1"/>
                </a:solidFill>
              </a:rPr>
              <a:t>Jose San Martin: </a:t>
            </a:r>
            <a:r>
              <a:rPr lang="en-US" sz="3500" dirty="0" err="1">
                <a:solidFill>
                  <a:schemeClr val="bg1"/>
                </a:solidFill>
              </a:rPr>
              <a:t>vapaustaistelija</a:t>
            </a:r>
            <a:r>
              <a:rPr lang="en-US" sz="3500" dirty="0">
                <a:solidFill>
                  <a:schemeClr val="bg1"/>
                </a:solidFill>
              </a:rPr>
              <a:t> </a:t>
            </a:r>
            <a:r>
              <a:rPr lang="en-US" sz="3500" dirty="0" err="1">
                <a:solidFill>
                  <a:schemeClr val="bg1"/>
                </a:solidFill>
              </a:rPr>
              <a:t>Argentiinassa</a:t>
            </a:r>
            <a:r>
              <a:rPr lang="en-US" sz="3500" dirty="0">
                <a:solidFill>
                  <a:schemeClr val="bg1"/>
                </a:solidFill>
              </a:rPr>
              <a:t>, </a:t>
            </a:r>
            <a:r>
              <a:rPr lang="en-US" sz="3500" dirty="0" err="1">
                <a:solidFill>
                  <a:schemeClr val="bg1"/>
                </a:solidFill>
              </a:rPr>
              <a:t>Chilessä</a:t>
            </a:r>
            <a:r>
              <a:rPr lang="en-US" sz="3500" dirty="0">
                <a:solidFill>
                  <a:schemeClr val="bg1"/>
                </a:solidFill>
              </a:rPr>
              <a:t> ja </a:t>
            </a:r>
            <a:r>
              <a:rPr lang="en-US" sz="3500" dirty="0" err="1">
                <a:solidFill>
                  <a:schemeClr val="bg1"/>
                </a:solidFill>
              </a:rPr>
              <a:t>Perussa</a:t>
            </a:r>
            <a:endParaRPr lang="en-US" sz="35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r="4447" b="-1"/>
          <a:stretch/>
        </p:blipFill>
        <p:spPr bwMode="auto">
          <a:xfrm>
            <a:off x="20" y="2"/>
            <a:ext cx="4686958" cy="6857998"/>
          </a:xfrm>
          <a:custGeom>
            <a:avLst/>
            <a:gdLst/>
            <a:ahLst/>
            <a:cxnLst/>
            <a:rect l="l" t="t" r="r" b="b"/>
            <a:pathLst>
              <a:path w="6249303" h="6857998">
                <a:moveTo>
                  <a:pt x="5497146" y="6118149"/>
                </a:moveTo>
                <a:cubicBezTo>
                  <a:pt x="5503695" y="6124102"/>
                  <a:pt x="5511317" y="6129341"/>
                  <a:pt x="5518366" y="6133723"/>
                </a:cubicBezTo>
                <a:cubicBezTo>
                  <a:pt x="5525509" y="6138152"/>
                  <a:pt x="5530855" y="6143474"/>
                  <a:pt x="5534525" y="6149380"/>
                </a:cubicBezTo>
                <a:lnTo>
                  <a:pt x="5540000" y="6166562"/>
                </a:lnTo>
                <a:lnTo>
                  <a:pt x="5534525" y="6149379"/>
                </a:lnTo>
                <a:cubicBezTo>
                  <a:pt x="5530855" y="6143474"/>
                  <a:pt x="5525509" y="6138152"/>
                  <a:pt x="5518366" y="6133722"/>
                </a:cubicBezTo>
                <a:cubicBezTo>
                  <a:pt x="5511317" y="6129341"/>
                  <a:pt x="5503695" y="6124102"/>
                  <a:pt x="5497146" y="6118149"/>
                </a:cubicBezTo>
                <a:close/>
                <a:moveTo>
                  <a:pt x="5405304" y="4941372"/>
                </a:moveTo>
                <a:lnTo>
                  <a:pt x="5408634" y="4950869"/>
                </a:lnTo>
                <a:lnTo>
                  <a:pt x="5418318" y="4991382"/>
                </a:lnTo>
                <a:lnTo>
                  <a:pt x="5408634" y="4950868"/>
                </a:lnTo>
                <a:close/>
                <a:moveTo>
                  <a:pt x="5409242" y="4749807"/>
                </a:moveTo>
                <a:cubicBezTo>
                  <a:pt x="5397106" y="4762826"/>
                  <a:pt x="5396249" y="4781365"/>
                  <a:pt x="5394535" y="4799797"/>
                </a:cubicBezTo>
                <a:cubicBezTo>
                  <a:pt x="5396249" y="4781365"/>
                  <a:pt x="5397106" y="4762827"/>
                  <a:pt x="5409242" y="4749807"/>
                </a:cubicBezTo>
                <a:close/>
                <a:moveTo>
                  <a:pt x="5427041" y="4543185"/>
                </a:moveTo>
                <a:cubicBezTo>
                  <a:pt x="5428019" y="4548281"/>
                  <a:pt x="5430065" y="4553662"/>
                  <a:pt x="5432447" y="4557092"/>
                </a:cubicBezTo>
                <a:cubicBezTo>
                  <a:pt x="5444067" y="4573618"/>
                  <a:pt x="5452855" y="4588275"/>
                  <a:pt x="5458810" y="4602021"/>
                </a:cubicBezTo>
                <a:cubicBezTo>
                  <a:pt x="5452855" y="4588275"/>
                  <a:pt x="5444067" y="4573618"/>
                  <a:pt x="5432447" y="4557091"/>
                </a:cubicBezTo>
                <a:close/>
                <a:moveTo>
                  <a:pt x="5893259" y="2819253"/>
                </a:moveTo>
                <a:lnTo>
                  <a:pt x="5904902" y="2827484"/>
                </a:lnTo>
                <a:lnTo>
                  <a:pt x="5904904" y="2827486"/>
                </a:lnTo>
                <a:lnTo>
                  <a:pt x="5933407" y="2861156"/>
                </a:lnTo>
                <a:lnTo>
                  <a:pt x="5923753" y="2842392"/>
                </a:lnTo>
                <a:lnTo>
                  <a:pt x="5904904" y="2827486"/>
                </a:lnTo>
                <a:lnTo>
                  <a:pt x="5904902" y="2827483"/>
                </a:lnTo>
                <a:close/>
                <a:moveTo>
                  <a:pt x="5823604" y="1974015"/>
                </a:moveTo>
                <a:lnTo>
                  <a:pt x="5817090" y="1999763"/>
                </a:lnTo>
                <a:cubicBezTo>
                  <a:pt x="5813281" y="2008056"/>
                  <a:pt x="5807601" y="2016020"/>
                  <a:pt x="5799362" y="2023547"/>
                </a:cubicBezTo>
                <a:cubicBezTo>
                  <a:pt x="5815841" y="2008497"/>
                  <a:pt x="5822079" y="1991685"/>
                  <a:pt x="5823604" y="1974015"/>
                </a:cubicBezTo>
                <a:close/>
                <a:moveTo>
                  <a:pt x="5806410" y="1768838"/>
                </a:moveTo>
                <a:cubicBezTo>
                  <a:pt x="5802029" y="1774411"/>
                  <a:pt x="5799266" y="1779948"/>
                  <a:pt x="5797809" y="1785412"/>
                </a:cubicBezTo>
                <a:lnTo>
                  <a:pt x="5797028" y="1801558"/>
                </a:lnTo>
                <a:cubicBezTo>
                  <a:pt x="5795361" y="1790986"/>
                  <a:pt x="5797647" y="1779981"/>
                  <a:pt x="5806410" y="1768838"/>
                </a:cubicBezTo>
                <a:close/>
                <a:moveTo>
                  <a:pt x="5915999" y="520953"/>
                </a:moveTo>
                <a:lnTo>
                  <a:pt x="5909271" y="549926"/>
                </a:lnTo>
                <a:lnTo>
                  <a:pt x="5903017" y="566616"/>
                </a:lnTo>
                <a:lnTo>
                  <a:pt x="5897067" y="581804"/>
                </a:lnTo>
                <a:lnTo>
                  <a:pt x="5896649" y="583595"/>
                </a:lnTo>
                <a:lnTo>
                  <a:pt x="5894474" y="589388"/>
                </a:lnTo>
                <a:cubicBezTo>
                  <a:pt x="5892074" y="597005"/>
                  <a:pt x="5890316" y="604728"/>
                  <a:pt x="5889851" y="612658"/>
                </a:cubicBezTo>
                <a:lnTo>
                  <a:pt x="5896649" y="583595"/>
                </a:lnTo>
                <a:lnTo>
                  <a:pt x="5902965" y="566754"/>
                </a:lnTo>
                <a:lnTo>
                  <a:pt x="5903017" y="566616"/>
                </a:lnTo>
                <a:lnTo>
                  <a:pt x="5908855" y="551717"/>
                </a:lnTo>
                <a:lnTo>
                  <a:pt x="5909271" y="549926"/>
                </a:lnTo>
                <a:lnTo>
                  <a:pt x="5911436" y="544146"/>
                </a:lnTo>
                <a:cubicBezTo>
                  <a:pt x="5913823" y="536547"/>
                  <a:pt x="5915561" y="528850"/>
                  <a:pt x="5915999" y="520953"/>
                </a:cubicBezTo>
                <a:close/>
                <a:moveTo>
                  <a:pt x="5864896" y="268794"/>
                </a:moveTo>
                <a:cubicBezTo>
                  <a:pt x="5862371" y="279176"/>
                  <a:pt x="5860668" y="289296"/>
                  <a:pt x="5860021" y="299164"/>
                </a:cubicBezTo>
                <a:cubicBezTo>
                  <a:pt x="5859371" y="309031"/>
                  <a:pt x="5859776" y="318646"/>
                  <a:pt x="5861466" y="328017"/>
                </a:cubicBezTo>
                <a:close/>
                <a:moveTo>
                  <a:pt x="0" y="0"/>
                </a:moveTo>
                <a:lnTo>
                  <a:pt x="6182312" y="0"/>
                </a:lnTo>
                <a:lnTo>
                  <a:pt x="6178097" y="24480"/>
                </a:lnTo>
                <a:cubicBezTo>
                  <a:pt x="6175612" y="32636"/>
                  <a:pt x="6171850" y="40471"/>
                  <a:pt x="6166086" y="47806"/>
                </a:cubicBezTo>
                <a:cubicBezTo>
                  <a:pt x="6151226" y="66857"/>
                  <a:pt x="6154655" y="85336"/>
                  <a:pt x="6156942" y="105718"/>
                </a:cubicBezTo>
                <a:cubicBezTo>
                  <a:pt x="6158656" y="121150"/>
                  <a:pt x="6158085" y="136963"/>
                  <a:pt x="6158277" y="152584"/>
                </a:cubicBezTo>
                <a:cubicBezTo>
                  <a:pt x="6158846" y="180017"/>
                  <a:pt x="6159037" y="207450"/>
                  <a:pt x="6159990" y="234883"/>
                </a:cubicBezTo>
                <a:cubicBezTo>
                  <a:pt x="6160370" y="243648"/>
                  <a:pt x="6165135" y="252600"/>
                  <a:pt x="6164373" y="261173"/>
                </a:cubicBezTo>
                <a:cubicBezTo>
                  <a:pt x="6160752" y="300800"/>
                  <a:pt x="6155037" y="340425"/>
                  <a:pt x="6151798" y="380050"/>
                </a:cubicBezTo>
                <a:cubicBezTo>
                  <a:pt x="6149894" y="402529"/>
                  <a:pt x="6153511" y="425581"/>
                  <a:pt x="6150846" y="447870"/>
                </a:cubicBezTo>
                <a:cubicBezTo>
                  <a:pt x="6147798" y="473587"/>
                  <a:pt x="6139988" y="498733"/>
                  <a:pt x="6135223" y="524262"/>
                </a:cubicBezTo>
                <a:cubicBezTo>
                  <a:pt x="6133891" y="531310"/>
                  <a:pt x="6135606" y="539121"/>
                  <a:pt x="6135985" y="546552"/>
                </a:cubicBezTo>
                <a:cubicBezTo>
                  <a:pt x="6136367" y="554933"/>
                  <a:pt x="6137129" y="563125"/>
                  <a:pt x="6137320" y="571508"/>
                </a:cubicBezTo>
                <a:cubicBezTo>
                  <a:pt x="6137702" y="597037"/>
                  <a:pt x="6137129" y="622564"/>
                  <a:pt x="6138464" y="648092"/>
                </a:cubicBezTo>
                <a:cubicBezTo>
                  <a:pt x="6139225" y="663713"/>
                  <a:pt x="6147035" y="680096"/>
                  <a:pt x="6144177" y="694576"/>
                </a:cubicBezTo>
                <a:cubicBezTo>
                  <a:pt x="6138654" y="724104"/>
                  <a:pt x="6151036" y="753633"/>
                  <a:pt x="6140750" y="783158"/>
                </a:cubicBezTo>
                <a:cubicBezTo>
                  <a:pt x="6137702" y="792306"/>
                  <a:pt x="6145322" y="804877"/>
                  <a:pt x="6145702" y="815929"/>
                </a:cubicBezTo>
                <a:cubicBezTo>
                  <a:pt x="6146654" y="843552"/>
                  <a:pt x="6146464" y="871173"/>
                  <a:pt x="6146274" y="898797"/>
                </a:cubicBezTo>
                <a:cubicBezTo>
                  <a:pt x="6146084" y="923562"/>
                  <a:pt x="6148750" y="949281"/>
                  <a:pt x="6143416" y="973095"/>
                </a:cubicBezTo>
                <a:cubicBezTo>
                  <a:pt x="6137702" y="998052"/>
                  <a:pt x="6138464" y="1020529"/>
                  <a:pt x="6144940" y="1044725"/>
                </a:cubicBezTo>
                <a:cubicBezTo>
                  <a:pt x="6149322" y="1061298"/>
                  <a:pt x="6149894" y="1078826"/>
                  <a:pt x="6151226" y="1095972"/>
                </a:cubicBezTo>
                <a:cubicBezTo>
                  <a:pt x="6152750" y="1114449"/>
                  <a:pt x="6148750" y="1134834"/>
                  <a:pt x="6155037" y="1151600"/>
                </a:cubicBezTo>
                <a:cubicBezTo>
                  <a:pt x="6173706" y="1201512"/>
                  <a:pt x="6177706" y="1252757"/>
                  <a:pt x="6177706" y="1304955"/>
                </a:cubicBezTo>
                <a:cubicBezTo>
                  <a:pt x="6177706" y="1314483"/>
                  <a:pt x="6175041" y="1324198"/>
                  <a:pt x="6172183" y="1333341"/>
                </a:cubicBezTo>
                <a:cubicBezTo>
                  <a:pt x="6155037" y="1386684"/>
                  <a:pt x="6156560" y="1440216"/>
                  <a:pt x="6167039" y="1494509"/>
                </a:cubicBezTo>
                <a:cubicBezTo>
                  <a:pt x="6169325" y="1505751"/>
                  <a:pt x="6169706" y="1518324"/>
                  <a:pt x="6167421" y="1529563"/>
                </a:cubicBezTo>
                <a:cubicBezTo>
                  <a:pt x="6160752" y="1561189"/>
                  <a:pt x="6149702" y="1591859"/>
                  <a:pt x="6144940" y="1623675"/>
                </a:cubicBezTo>
                <a:cubicBezTo>
                  <a:pt x="6137129" y="1676253"/>
                  <a:pt x="6163417" y="1721785"/>
                  <a:pt x="6180565" y="1768838"/>
                </a:cubicBezTo>
                <a:cubicBezTo>
                  <a:pt x="6196758" y="1813610"/>
                  <a:pt x="6233335" y="1851709"/>
                  <a:pt x="6225142" y="1904673"/>
                </a:cubicBezTo>
                <a:cubicBezTo>
                  <a:pt x="6224381" y="1910004"/>
                  <a:pt x="6229524" y="1915912"/>
                  <a:pt x="6230858" y="1921817"/>
                </a:cubicBezTo>
                <a:cubicBezTo>
                  <a:pt x="6234479" y="1938009"/>
                  <a:pt x="6238857" y="1954202"/>
                  <a:pt x="6240574" y="1970586"/>
                </a:cubicBezTo>
                <a:cubicBezTo>
                  <a:pt x="6242861" y="1990589"/>
                  <a:pt x="6242100" y="2010974"/>
                  <a:pt x="6244004" y="2030977"/>
                </a:cubicBezTo>
                <a:cubicBezTo>
                  <a:pt x="6245147" y="2043835"/>
                  <a:pt x="6247242" y="2056600"/>
                  <a:pt x="6249052" y="2069340"/>
                </a:cubicBezTo>
                <a:lnTo>
                  <a:pt x="6249303" y="2072225"/>
                </a:lnTo>
                <a:lnTo>
                  <a:pt x="6249303" y="2131532"/>
                </a:lnTo>
                <a:lnTo>
                  <a:pt x="6248432" y="2138304"/>
                </a:lnTo>
                <a:cubicBezTo>
                  <a:pt x="6246241" y="2148519"/>
                  <a:pt x="6243623" y="2158712"/>
                  <a:pt x="6241908" y="2168903"/>
                </a:cubicBezTo>
                <a:cubicBezTo>
                  <a:pt x="6237145" y="2197670"/>
                  <a:pt x="6238479" y="2229296"/>
                  <a:pt x="6226286" y="2254633"/>
                </a:cubicBezTo>
                <a:cubicBezTo>
                  <a:pt x="6213332" y="2281683"/>
                  <a:pt x="6207426" y="2307402"/>
                  <a:pt x="6211426" y="2335405"/>
                </a:cubicBezTo>
                <a:cubicBezTo>
                  <a:pt x="6212760" y="2344741"/>
                  <a:pt x="6220762" y="2356744"/>
                  <a:pt x="6228952" y="2360933"/>
                </a:cubicBezTo>
                <a:cubicBezTo>
                  <a:pt x="6247241" y="2370270"/>
                  <a:pt x="6250481" y="2383032"/>
                  <a:pt x="6244193" y="2400369"/>
                </a:cubicBezTo>
                <a:cubicBezTo>
                  <a:pt x="6238857" y="2415420"/>
                  <a:pt x="6236192" y="2433897"/>
                  <a:pt x="6225904" y="2444184"/>
                </a:cubicBezTo>
                <a:cubicBezTo>
                  <a:pt x="6196758" y="2473333"/>
                  <a:pt x="6195806" y="2510483"/>
                  <a:pt x="6187996" y="2546678"/>
                </a:cubicBezTo>
                <a:cubicBezTo>
                  <a:pt x="6183231" y="2568774"/>
                  <a:pt x="6183041" y="2589352"/>
                  <a:pt x="6186279" y="2611450"/>
                </a:cubicBezTo>
                <a:cubicBezTo>
                  <a:pt x="6193518" y="2659455"/>
                  <a:pt x="6183231" y="2706131"/>
                  <a:pt x="6170087" y="2752235"/>
                </a:cubicBezTo>
                <a:cubicBezTo>
                  <a:pt x="6161325" y="2782716"/>
                  <a:pt x="6155990" y="2813958"/>
                  <a:pt x="6147035" y="2844248"/>
                </a:cubicBezTo>
                <a:cubicBezTo>
                  <a:pt x="6140177" y="2866918"/>
                  <a:pt x="6131985" y="2889587"/>
                  <a:pt x="6120937" y="2910353"/>
                </a:cubicBezTo>
                <a:cubicBezTo>
                  <a:pt x="6104743" y="2940455"/>
                  <a:pt x="6080358" y="2966742"/>
                  <a:pt x="6086835" y="3005035"/>
                </a:cubicBezTo>
                <a:cubicBezTo>
                  <a:pt x="6092550" y="3038756"/>
                  <a:pt x="6080550" y="3069235"/>
                  <a:pt x="6069119" y="3100099"/>
                </a:cubicBezTo>
                <a:cubicBezTo>
                  <a:pt x="6060737" y="3122770"/>
                  <a:pt x="6052162" y="3145436"/>
                  <a:pt x="6046828" y="3168870"/>
                </a:cubicBezTo>
                <a:cubicBezTo>
                  <a:pt x="6040542" y="3196686"/>
                  <a:pt x="6043210" y="3228119"/>
                  <a:pt x="6031589" y="3252885"/>
                </a:cubicBezTo>
                <a:cubicBezTo>
                  <a:pt x="6019396" y="3278795"/>
                  <a:pt x="6027588" y="3300319"/>
                  <a:pt x="6031017" y="3323372"/>
                </a:cubicBezTo>
                <a:cubicBezTo>
                  <a:pt x="6036353" y="3360139"/>
                  <a:pt x="6046258" y="3396719"/>
                  <a:pt x="6033685" y="3433866"/>
                </a:cubicBezTo>
                <a:cubicBezTo>
                  <a:pt x="6018444" y="3479015"/>
                  <a:pt x="6002060" y="3523785"/>
                  <a:pt x="5987583" y="3569124"/>
                </a:cubicBezTo>
                <a:cubicBezTo>
                  <a:pt x="5982056" y="3586653"/>
                  <a:pt x="5979770" y="3605509"/>
                  <a:pt x="5977295" y="3623799"/>
                </a:cubicBezTo>
                <a:cubicBezTo>
                  <a:pt x="5975197" y="3641134"/>
                  <a:pt x="5980533" y="3661899"/>
                  <a:pt x="5972533" y="3675238"/>
                </a:cubicBezTo>
                <a:cubicBezTo>
                  <a:pt x="5951958" y="3709529"/>
                  <a:pt x="5941860" y="3744770"/>
                  <a:pt x="5941860" y="3784397"/>
                </a:cubicBezTo>
                <a:cubicBezTo>
                  <a:pt x="5941860" y="3799258"/>
                  <a:pt x="5933287" y="3813737"/>
                  <a:pt x="5931762" y="3828785"/>
                </a:cubicBezTo>
                <a:cubicBezTo>
                  <a:pt x="5929858" y="3849362"/>
                  <a:pt x="5924714" y="3872985"/>
                  <a:pt x="5931955" y="3890891"/>
                </a:cubicBezTo>
                <a:cubicBezTo>
                  <a:pt x="5949100" y="3932993"/>
                  <a:pt x="5934810" y="3967091"/>
                  <a:pt x="5917857" y="4003861"/>
                </a:cubicBezTo>
                <a:cubicBezTo>
                  <a:pt x="5901092" y="4040058"/>
                  <a:pt x="5887757" y="4078159"/>
                  <a:pt x="5876707" y="4116641"/>
                </a:cubicBezTo>
                <a:cubicBezTo>
                  <a:pt x="5872706" y="4131119"/>
                  <a:pt x="5879375" y="4148453"/>
                  <a:pt x="5880708" y="4164458"/>
                </a:cubicBezTo>
                <a:cubicBezTo>
                  <a:pt x="5881089" y="4170174"/>
                  <a:pt x="5881661" y="4176461"/>
                  <a:pt x="5879756" y="4181603"/>
                </a:cubicBezTo>
                <a:cubicBezTo>
                  <a:pt x="5861466" y="4231324"/>
                  <a:pt x="5847560" y="4281810"/>
                  <a:pt x="5857085" y="4335722"/>
                </a:cubicBezTo>
                <a:cubicBezTo>
                  <a:pt x="5858038" y="4340674"/>
                  <a:pt x="5855942" y="4346201"/>
                  <a:pt x="5854608" y="4351154"/>
                </a:cubicBezTo>
                <a:cubicBezTo>
                  <a:pt x="5847751" y="4375349"/>
                  <a:pt x="5836892" y="4398972"/>
                  <a:pt x="5834415" y="4423545"/>
                </a:cubicBezTo>
                <a:cubicBezTo>
                  <a:pt x="5828319" y="4484127"/>
                  <a:pt x="5825841" y="4545086"/>
                  <a:pt x="5821841" y="4606053"/>
                </a:cubicBezTo>
                <a:cubicBezTo>
                  <a:pt x="5821653" y="4609863"/>
                  <a:pt x="5821653" y="4613864"/>
                  <a:pt x="5820317" y="4617291"/>
                </a:cubicBezTo>
                <a:cubicBezTo>
                  <a:pt x="5812125" y="4639772"/>
                  <a:pt x="5814794" y="4659393"/>
                  <a:pt x="5830414" y="4678445"/>
                </a:cubicBezTo>
                <a:cubicBezTo>
                  <a:pt x="5837273" y="4686828"/>
                  <a:pt x="5840892" y="4698258"/>
                  <a:pt x="5844703" y="4708734"/>
                </a:cubicBezTo>
                <a:cubicBezTo>
                  <a:pt x="5850418" y="4724167"/>
                  <a:pt x="5855942" y="4739978"/>
                  <a:pt x="5859562" y="4755980"/>
                </a:cubicBezTo>
                <a:cubicBezTo>
                  <a:pt x="5862991" y="4771793"/>
                  <a:pt x="5867753" y="4788747"/>
                  <a:pt x="5865088" y="4803988"/>
                </a:cubicBezTo>
                <a:cubicBezTo>
                  <a:pt x="5860326" y="4831420"/>
                  <a:pt x="5849657" y="4857522"/>
                  <a:pt x="5842606" y="4884572"/>
                </a:cubicBezTo>
                <a:cubicBezTo>
                  <a:pt x="5840129" y="4893907"/>
                  <a:pt x="5840512" y="4904195"/>
                  <a:pt x="5840321" y="4913909"/>
                </a:cubicBezTo>
                <a:cubicBezTo>
                  <a:pt x="5839750" y="4936201"/>
                  <a:pt x="5845274" y="4959061"/>
                  <a:pt x="5829462" y="4979253"/>
                </a:cubicBezTo>
                <a:cubicBezTo>
                  <a:pt x="5814602" y="4997922"/>
                  <a:pt x="5818983" y="5016785"/>
                  <a:pt x="5830223" y="5036405"/>
                </a:cubicBezTo>
                <a:cubicBezTo>
                  <a:pt x="5838225" y="5050504"/>
                  <a:pt x="5844513" y="5066505"/>
                  <a:pt x="5847560" y="5082317"/>
                </a:cubicBezTo>
                <a:cubicBezTo>
                  <a:pt x="5851752" y="5104036"/>
                  <a:pt x="5853466" y="5125562"/>
                  <a:pt x="5850988" y="5148995"/>
                </a:cubicBezTo>
                <a:cubicBezTo>
                  <a:pt x="5849275" y="5165570"/>
                  <a:pt x="5848512" y="5179097"/>
                  <a:pt x="5838416" y="5192051"/>
                </a:cubicBezTo>
                <a:cubicBezTo>
                  <a:pt x="5836892" y="5194145"/>
                  <a:pt x="5836510" y="5197955"/>
                  <a:pt x="5836703" y="5200813"/>
                </a:cubicBezTo>
                <a:cubicBezTo>
                  <a:pt x="5839941" y="5238343"/>
                  <a:pt x="5838225" y="5275491"/>
                  <a:pt x="5835937" y="5313403"/>
                </a:cubicBezTo>
                <a:cubicBezTo>
                  <a:pt x="5832892" y="5361598"/>
                  <a:pt x="5841844" y="5412276"/>
                  <a:pt x="5873849" y="5453995"/>
                </a:cubicBezTo>
                <a:cubicBezTo>
                  <a:pt x="5878613" y="5460092"/>
                  <a:pt x="5880708" y="5469236"/>
                  <a:pt x="5881852" y="5477239"/>
                </a:cubicBezTo>
                <a:cubicBezTo>
                  <a:pt x="5886804" y="5514957"/>
                  <a:pt x="5890233" y="5552869"/>
                  <a:pt x="5895758" y="5590590"/>
                </a:cubicBezTo>
                <a:cubicBezTo>
                  <a:pt x="5898806" y="5611164"/>
                  <a:pt x="5901474" y="5632691"/>
                  <a:pt x="5909856" y="5651360"/>
                </a:cubicBezTo>
                <a:cubicBezTo>
                  <a:pt x="5918047" y="5669647"/>
                  <a:pt x="5927762" y="5684320"/>
                  <a:pt x="5910618" y="5695178"/>
                </a:cubicBezTo>
                <a:cubicBezTo>
                  <a:pt x="5919762" y="5714607"/>
                  <a:pt x="5927383" y="5731564"/>
                  <a:pt x="5935573" y="5748136"/>
                </a:cubicBezTo>
                <a:cubicBezTo>
                  <a:pt x="5938620" y="5754234"/>
                  <a:pt x="5943575" y="5759378"/>
                  <a:pt x="5946433" y="5765474"/>
                </a:cubicBezTo>
                <a:cubicBezTo>
                  <a:pt x="5949481" y="5771953"/>
                  <a:pt x="5951385" y="5779191"/>
                  <a:pt x="5952911" y="5786239"/>
                </a:cubicBezTo>
                <a:cubicBezTo>
                  <a:pt x="5959768" y="5817674"/>
                  <a:pt x="5966054" y="5849107"/>
                  <a:pt x="5973485" y="5880348"/>
                </a:cubicBezTo>
                <a:cubicBezTo>
                  <a:pt x="5975008" y="5886447"/>
                  <a:pt x="5981104" y="5891590"/>
                  <a:pt x="5985103" y="5897114"/>
                </a:cubicBezTo>
                <a:cubicBezTo>
                  <a:pt x="5987772" y="5900735"/>
                  <a:pt x="5991773" y="5904353"/>
                  <a:pt x="5992345" y="5908355"/>
                </a:cubicBezTo>
                <a:cubicBezTo>
                  <a:pt x="5996917" y="5938836"/>
                  <a:pt x="6002252" y="5969124"/>
                  <a:pt x="6004537" y="5999796"/>
                </a:cubicBezTo>
                <a:cubicBezTo>
                  <a:pt x="6006440" y="6025515"/>
                  <a:pt x="6005871" y="6050282"/>
                  <a:pt x="6039018" y="6056948"/>
                </a:cubicBezTo>
                <a:cubicBezTo>
                  <a:pt x="6044734" y="6058092"/>
                  <a:pt x="6050831" y="6066284"/>
                  <a:pt x="6053687" y="6072569"/>
                </a:cubicBezTo>
                <a:cubicBezTo>
                  <a:pt x="6061879" y="6090477"/>
                  <a:pt x="6067404" y="6109530"/>
                  <a:pt x="6075785" y="6127247"/>
                </a:cubicBezTo>
                <a:cubicBezTo>
                  <a:pt x="6103790" y="6185351"/>
                  <a:pt x="6121508" y="6246121"/>
                  <a:pt x="6118269" y="6311084"/>
                </a:cubicBezTo>
                <a:cubicBezTo>
                  <a:pt x="6117317" y="6331277"/>
                  <a:pt x="6107028" y="6350899"/>
                  <a:pt x="6103217" y="6363664"/>
                </a:cubicBezTo>
                <a:cubicBezTo>
                  <a:pt x="6118269" y="6400429"/>
                  <a:pt x="6132747" y="6431292"/>
                  <a:pt x="6143606" y="6463490"/>
                </a:cubicBezTo>
                <a:cubicBezTo>
                  <a:pt x="6153322" y="6491874"/>
                  <a:pt x="6159418" y="6521593"/>
                  <a:pt x="6166466" y="6550742"/>
                </a:cubicBezTo>
                <a:cubicBezTo>
                  <a:pt x="6169135" y="6561411"/>
                  <a:pt x="6170658" y="6572269"/>
                  <a:pt x="6171993" y="6583128"/>
                </a:cubicBezTo>
                <a:cubicBezTo>
                  <a:pt x="6176183" y="6617036"/>
                  <a:pt x="6166086" y="6652472"/>
                  <a:pt x="6182089" y="6685617"/>
                </a:cubicBezTo>
                <a:cubicBezTo>
                  <a:pt x="6190471" y="6702955"/>
                  <a:pt x="6200567" y="6720103"/>
                  <a:pt x="6204949" y="6738388"/>
                </a:cubicBezTo>
                <a:cubicBezTo>
                  <a:pt x="6209712" y="6758011"/>
                  <a:pt x="6217142" y="6777207"/>
                  <a:pt x="6222453" y="6796804"/>
                </a:cubicBezTo>
                <a:lnTo>
                  <a:pt x="6227224" y="6857457"/>
                </a:lnTo>
                <a:lnTo>
                  <a:pt x="6099985" y="6857457"/>
                </a:lnTo>
                <a:lnTo>
                  <a:pt x="6099985" y="6857998"/>
                </a:lnTo>
                <a:lnTo>
                  <a:pt x="0" y="6857998"/>
                </a:lnTo>
                <a:close/>
              </a:path>
            </a:pathLst>
          </a:custGeom>
          <a:noFill/>
          <a:effectLst>
            <a:outerShdw blurRad="381000" dist="1524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B01367A3-F670-4BD9-9972-F7E97FC22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45818" y="3100710"/>
            <a:ext cx="6857455" cy="656037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38C3DB02-606C-40EC-8381-7A29A1ADF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45817" y="3100710"/>
            <a:ext cx="6857455" cy="656037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43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7" name="Freeform: Shape 308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030" y="2767106"/>
            <a:ext cx="2160621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1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Itsenäistymiskaudet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1167" y="467208"/>
            <a:ext cx="4990619" cy="59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208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r>
              <a:rPr lang="fi-FI" sz="3500"/>
              <a:t>Ensimmäiset korkeakulttuurit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9513" y="2743200"/>
            <a:ext cx="3877018" cy="3854152"/>
          </a:xfrm>
        </p:spPr>
        <p:txBody>
          <a:bodyPr anchor="ctr">
            <a:normAutofit/>
          </a:bodyPr>
          <a:lstStyle/>
          <a:p>
            <a:r>
              <a:rPr lang="fi-FI" sz="1700" dirty="0"/>
              <a:t>Ihminen on vaeltanut Amerikkaan Aasiasta n. 60 000 sitten</a:t>
            </a:r>
          </a:p>
          <a:p>
            <a:r>
              <a:rPr lang="fi-FI" sz="1700" dirty="0"/>
              <a:t>Maanviljelyn keksiminen muutti asutuksen kiinteäksi ja syntyivät ensimmäiset korkeakulttuurit (ammatit eriytyivät, tieteet, kirjoitustaito ym.)</a:t>
            </a:r>
          </a:p>
          <a:p>
            <a:r>
              <a:rPr lang="fi-FI" sz="1700" dirty="0"/>
              <a:t>Väli-Amerikan merkittävimpiä kulttuureja </a:t>
            </a:r>
            <a:r>
              <a:rPr lang="fi-FI" sz="1700" b="1" dirty="0"/>
              <a:t>mayat</a:t>
            </a:r>
            <a:r>
              <a:rPr lang="fi-FI" sz="1700" dirty="0"/>
              <a:t> (n. 250- 900) ja </a:t>
            </a:r>
            <a:r>
              <a:rPr lang="fi-FI" sz="1700" b="1" dirty="0"/>
              <a:t>atsteekit</a:t>
            </a:r>
            <a:r>
              <a:rPr lang="fi-FI" sz="1700" dirty="0"/>
              <a:t> (n. 1200-1521), etelässä </a:t>
            </a:r>
            <a:r>
              <a:rPr lang="fi-FI" sz="1700" b="1" dirty="0"/>
              <a:t>inkat</a:t>
            </a:r>
            <a:r>
              <a:rPr lang="fi-FI" sz="1700" dirty="0"/>
              <a:t> (n. 1200-1533)</a:t>
            </a:r>
          </a:p>
        </p:txBody>
      </p:sp>
      <p:pic>
        <p:nvPicPr>
          <p:cNvPr id="5" name="Picture 4" descr="Majesteettisen kaupunkirakennuksen etuosan askelmat ja pylväät">
            <a:extLst>
              <a:ext uri="{FF2B5EF4-FFF2-40B4-BE49-F238E27FC236}">
                <a16:creationId xmlns:a16="http://schemas.microsoft.com/office/drawing/2014/main" id="{B4AF9177-0D87-AAE7-91AB-FCD74BB850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50" r="28899" b="-2"/>
          <a:stretch/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45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01417" y="1138036"/>
            <a:ext cx="4083287" cy="1402470"/>
          </a:xfrm>
        </p:spPr>
        <p:txBody>
          <a:bodyPr anchor="t">
            <a:normAutofit/>
          </a:bodyPr>
          <a:lstStyle/>
          <a:p>
            <a:r>
              <a:rPr lang="fi-FI" sz="2800"/>
              <a:t>Haciendat, dollari-imperialismi ja vallankumoukset</a:t>
            </a:r>
          </a:p>
        </p:txBody>
      </p:sp>
      <p:pic>
        <p:nvPicPr>
          <p:cNvPr id="5" name="Picture 4" descr="Multi-värillinen konfetti">
            <a:extLst>
              <a:ext uri="{FF2B5EF4-FFF2-40B4-BE49-F238E27FC236}">
                <a16:creationId xmlns:a16="http://schemas.microsoft.com/office/drawing/2014/main" id="{65E58121-624E-F6D7-60D4-119CBCFD5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52" r="17145" b="-1"/>
          <a:stretch/>
        </p:blipFill>
        <p:spPr>
          <a:xfrm>
            <a:off x="20" y="10"/>
            <a:ext cx="3863363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78772" y="871146"/>
            <a:ext cx="552705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01417" y="2551176"/>
            <a:ext cx="4083287" cy="3591207"/>
          </a:xfrm>
        </p:spPr>
        <p:txBody>
          <a:bodyPr>
            <a:normAutofit/>
          </a:bodyPr>
          <a:lstStyle/>
          <a:p>
            <a:r>
              <a:rPr lang="fi-FI" sz="1600"/>
              <a:t>1800-luvun itsenäistymisaalto ei poistanut kuitenkaan suurtiloja (haciendat), joita johtivat kreolit</a:t>
            </a:r>
          </a:p>
          <a:p>
            <a:r>
              <a:rPr lang="fi-FI" sz="1600"/>
              <a:t>Monissa maissa tapahtui myös sotilasvallankaappauksia ja valtaan tuli yksinvaltiaita caudilloja </a:t>
            </a:r>
          </a:p>
          <a:p>
            <a:r>
              <a:rPr lang="fi-FI" sz="1600"/>
              <a:t>Myös USA harjoitti ns. dollari-imperialismia: raaka-aineet amerikkalaisten yritysten valtaan</a:t>
            </a:r>
          </a:p>
          <a:p>
            <a:r>
              <a:rPr lang="fi-FI" sz="1600"/>
              <a:t>Sosialismi sai kannatusta köyhien keskuudessa ja Meksikossa toteutettiin vallankumous 1910 ja maareformi, joka jakoi maita köyhille ja kansallisti ulkomaisten yritysten omistuksia</a:t>
            </a:r>
          </a:p>
        </p:txBody>
      </p:sp>
    </p:spTree>
    <p:extLst>
      <p:ext uri="{BB962C8B-B14F-4D97-AF65-F5344CB8AC3E}">
        <p14:creationId xmlns:p14="http://schemas.microsoft.com/office/powerpoint/2010/main" val="29496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fi-FI" sz="2500">
                <a:solidFill>
                  <a:srgbClr val="FFFFFF"/>
                </a:solidFill>
              </a:rPr>
              <a:t>Sotilasdiktatuurit ja vallankumoukset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r>
              <a:rPr lang="fi-FI" sz="1700"/>
              <a:t>Sosialismi alkoi levitä NL:n tukemana erityisesti 1950-luvulla ja esim. Kuuba onnistui vallankumouksessa 1959</a:t>
            </a:r>
          </a:p>
          <a:p>
            <a:r>
              <a:rPr lang="fi-FI" sz="1700"/>
              <a:t>USA tuki sotilasdiktaattoreita sosialisteja vastaan ja esim. Chilessä 1973 vallankaappauksessa sosialistipresidentti murhattiin ja USA:n tukema kenraali Pinochet nousi valtaan</a:t>
            </a:r>
          </a:p>
          <a:p>
            <a:r>
              <a:rPr lang="fi-FI" sz="1700"/>
              <a:t>Monet maat ajautuivat vähitellen myös velkakierteeseen USA:lle</a:t>
            </a:r>
          </a:p>
        </p:txBody>
      </p:sp>
    </p:spTree>
    <p:extLst>
      <p:ext uri="{BB962C8B-B14F-4D97-AF65-F5344CB8AC3E}">
        <p14:creationId xmlns:p14="http://schemas.microsoft.com/office/powerpoint/2010/main" val="239799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35" name="Freeform: Shape 5134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030" y="2767106"/>
            <a:ext cx="2160621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Ernesto Che Guevara presidentti Manuel Urrutian seurassa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6821" y="1566112"/>
            <a:ext cx="5419311" cy="372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077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11" name="Freeform: Shape 411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030" y="2767106"/>
            <a:ext cx="2160621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Augusto Pinochet, Chilen diktaattori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76042" y="467208"/>
            <a:ext cx="3420869" cy="59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415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 descr="Kuva, joka sisältää kohteen teksti, kuitti, Fontti, kuvakaappaus&#10;&#10;Kuvaus luotu automaattisesti">
            <a:extLst>
              <a:ext uri="{FF2B5EF4-FFF2-40B4-BE49-F238E27FC236}">
                <a16:creationId xmlns:a16="http://schemas.microsoft.com/office/drawing/2014/main" id="{41D98819-1F18-4293-B843-D56FDCDC41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731900"/>
            <a:ext cx="8178799" cy="339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310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1350" y="762001"/>
            <a:ext cx="4000647" cy="866799"/>
          </a:xfrm>
        </p:spPr>
        <p:txBody>
          <a:bodyPr anchor="ctr">
            <a:normAutofit/>
          </a:bodyPr>
          <a:lstStyle/>
          <a:p>
            <a:r>
              <a:rPr lang="fi-FI" sz="3500" dirty="0"/>
              <a:t>Mayat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1639686"/>
            <a:ext cx="4248469" cy="4600393"/>
          </a:xfrm>
        </p:spPr>
        <p:txBody>
          <a:bodyPr anchor="ctr">
            <a:normAutofit/>
          </a:bodyPr>
          <a:lstStyle/>
          <a:p>
            <a:r>
              <a:rPr lang="fi-FI" sz="1700" dirty="0"/>
              <a:t>Elivät Jukatanin niemimaalla</a:t>
            </a:r>
          </a:p>
          <a:p>
            <a:r>
              <a:rPr lang="fi-FI" sz="1700" dirty="0"/>
              <a:t>Useita kaupunkivaltioita mm. </a:t>
            </a:r>
            <a:r>
              <a:rPr lang="fi-FI" sz="1700" dirty="0" err="1"/>
              <a:t>Tikal</a:t>
            </a:r>
            <a:r>
              <a:rPr lang="fi-FI" sz="1700" dirty="0"/>
              <a:t>, </a:t>
            </a:r>
            <a:r>
              <a:rPr lang="fi-FI" sz="1700" dirty="0" err="1"/>
              <a:t>Copan</a:t>
            </a:r>
            <a:endParaRPr lang="fi-FI" sz="1700" dirty="0"/>
          </a:p>
          <a:p>
            <a:r>
              <a:rPr lang="fi-FI" sz="1700" dirty="0"/>
              <a:t>Viljelivät maissia, kurpitsaa, bataattia..</a:t>
            </a:r>
          </a:p>
          <a:p>
            <a:r>
              <a:rPr lang="fi-FI" sz="1700" dirty="0"/>
              <a:t>Kiinnostuneita tähtitieteestä</a:t>
            </a:r>
          </a:p>
          <a:p>
            <a:r>
              <a:rPr lang="fi-FI" sz="1700" dirty="0"/>
              <a:t>Oma kirjoitustaito, hieroglyfit</a:t>
            </a:r>
          </a:p>
          <a:p>
            <a:r>
              <a:rPr lang="fi-FI" sz="1700" dirty="0"/>
              <a:t>Uskonnollisia uhrauksia temppeleillä</a:t>
            </a:r>
          </a:p>
          <a:p>
            <a:r>
              <a:rPr lang="fi-FI" sz="1700" dirty="0"/>
              <a:t>Kulttuurin tuhoon useita syitä: ympäristö ei kestänyt väestönkasvua (nälänhädät), kaupunkien väliset sodat</a:t>
            </a:r>
          </a:p>
          <a:p>
            <a:endParaRPr lang="fi-FI" sz="1700" dirty="0"/>
          </a:p>
        </p:txBody>
      </p:sp>
      <p:pic>
        <p:nvPicPr>
          <p:cNvPr id="5" name="Picture 4" descr="Useita maissintähkiä">
            <a:extLst>
              <a:ext uri="{FF2B5EF4-FFF2-40B4-BE49-F238E27FC236}">
                <a16:creationId xmlns:a16="http://schemas.microsoft.com/office/drawing/2014/main" id="{926A55DB-5A09-4E58-ECFB-DD72008792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28" r="29789" b="-1"/>
          <a:stretch/>
        </p:blipFill>
        <p:spPr>
          <a:xfrm>
            <a:off x="5143347" y="-10886"/>
            <a:ext cx="4000653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513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C9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20122" y="618681"/>
            <a:ext cx="1960404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2900">
                <a:solidFill>
                  <a:srgbClr val="FFFFFF"/>
                </a:solidFill>
              </a:rPr>
              <a:t>Mayojen asuinalueet</a:t>
            </a:r>
          </a:p>
        </p:txBody>
      </p:sp>
      <p:sp>
        <p:nvSpPr>
          <p:cNvPr id="103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0015" y="484632"/>
            <a:ext cx="6096762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0" r="2" b="2"/>
          <a:stretch/>
        </p:blipFill>
        <p:spPr bwMode="auto">
          <a:xfrm>
            <a:off x="732188" y="942538"/>
            <a:ext cx="5372416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690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Slide Background">
            <a:extLst>
              <a:ext uri="{FF2B5EF4-FFF2-40B4-BE49-F238E27FC236}">
                <a16:creationId xmlns:a16="http://schemas.microsoft.com/office/drawing/2014/main" id="{AA857166-A416-4C5E-8AA9-5D5D1E13D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13A48C6C-3CC4-4EE5-A773-EC1EB7F59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30" y="0"/>
            <a:ext cx="3463118" cy="6858000"/>
          </a:xfrm>
          <a:prstGeom prst="rect">
            <a:avLst/>
          </a:prstGeom>
          <a:ln>
            <a:noFill/>
          </a:ln>
          <a:effectLst>
            <a:outerShdw blurRad="203200" dist="88900" dir="21540000" sx="94000" sy="94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30" y="-1"/>
            <a:ext cx="3463118" cy="5136739"/>
          </a:xfrm>
          <a:prstGeom prst="rect">
            <a:avLst/>
          </a:prstGeom>
          <a:ln>
            <a:noFill/>
          </a:ln>
          <a:effectLst>
            <a:outerShdw blurRad="177800" dist="101600" dir="5400000" sx="97000" sy="97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9665" y="617921"/>
            <a:ext cx="2611531" cy="3988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Maya-pyramidi Tikalissa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1243" y="617921"/>
            <a:ext cx="4283699" cy="571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951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fi-FI" sz="3500">
                <a:solidFill>
                  <a:srgbClr val="FFFFFF"/>
                </a:solidFill>
              </a:rPr>
              <a:t>Atsteekit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03849" y="649480"/>
            <a:ext cx="5472608" cy="5546047"/>
          </a:xfrm>
        </p:spPr>
        <p:txBody>
          <a:bodyPr anchor="ctr">
            <a:normAutofit/>
          </a:bodyPr>
          <a:lstStyle/>
          <a:p>
            <a:r>
              <a:rPr lang="fi-FI" sz="1700" dirty="0"/>
              <a:t>Asuivat Meksikon laaksossa, pääkaupunki </a:t>
            </a:r>
            <a:r>
              <a:rPr lang="fi-FI" sz="1700" dirty="0" err="1"/>
              <a:t>Tenochtitlan</a:t>
            </a:r>
            <a:endParaRPr lang="fi-FI" sz="1700" dirty="0"/>
          </a:p>
          <a:p>
            <a:r>
              <a:rPr lang="fi-FI" sz="1700" dirty="0"/>
              <a:t>Siirtokuntia lähialueilla ja kansojen orjuuttamista</a:t>
            </a:r>
          </a:p>
          <a:p>
            <a:r>
              <a:rPr lang="fi-FI" sz="1700" dirty="0"/>
              <a:t>Tehokas maanviljely takasi vaurauden ja suuren väkiluvun</a:t>
            </a:r>
          </a:p>
          <a:p>
            <a:r>
              <a:rPr lang="fi-FI" sz="1700" dirty="0"/>
              <a:t>Hierarkkinen yhteiskunta</a:t>
            </a:r>
          </a:p>
          <a:p>
            <a:r>
              <a:rPr lang="fi-FI" sz="1700" dirty="0"/>
              <a:t>Sotien avulla hankittiin ihmisuhreja (uhrien määrät kymmeniä tuhansia), joita uhrattiin useiden jumalien kunniaksi</a:t>
            </a:r>
          </a:p>
          <a:p>
            <a:r>
              <a:rPr lang="fi-FI" sz="1700" dirty="0"/>
              <a:t>Espanjalaiset konkistadorit (</a:t>
            </a:r>
            <a:r>
              <a:rPr lang="fi-FI" sz="1700" dirty="0" err="1"/>
              <a:t>Hernan</a:t>
            </a:r>
            <a:r>
              <a:rPr lang="fi-FI" sz="1700" dirty="0"/>
              <a:t> </a:t>
            </a:r>
            <a:r>
              <a:rPr lang="fi-FI" sz="1700" dirty="0" err="1"/>
              <a:t>Cortes</a:t>
            </a:r>
            <a:r>
              <a:rPr lang="fi-FI" sz="1700" dirty="0"/>
              <a:t>) valtasivat </a:t>
            </a:r>
            <a:r>
              <a:rPr lang="fi-FI" sz="1700" dirty="0" err="1"/>
              <a:t>Tenochtitlanin</a:t>
            </a:r>
            <a:r>
              <a:rPr lang="fi-FI" sz="1700" dirty="0"/>
              <a:t> 1519, mutta joutuivat pakenemaan kaupungista </a:t>
            </a:r>
            <a:r>
              <a:rPr lang="fi-FI" sz="1700" dirty="0">
                <a:sym typeface="Wingdings" pitchFamily="2" charset="2"/>
              </a:rPr>
              <a:t> palasivat 1521 vallaten kaupungin, isorokko auttoi intiaanien kukistamisessa</a:t>
            </a:r>
            <a:endParaRPr lang="fi-FI" sz="1700" dirty="0"/>
          </a:p>
          <a:p>
            <a:endParaRPr lang="fi-FI" sz="1700" dirty="0"/>
          </a:p>
        </p:txBody>
      </p:sp>
    </p:spTree>
    <p:extLst>
      <p:ext uri="{BB962C8B-B14F-4D97-AF65-F5344CB8AC3E}">
        <p14:creationId xmlns:p14="http://schemas.microsoft.com/office/powerpoint/2010/main" val="134515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7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79161" y="639193"/>
            <a:ext cx="2678858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Ihmisuhraus</a:t>
            </a:r>
          </a:p>
        </p:txBody>
      </p:sp>
      <p:sp>
        <p:nvSpPr>
          <p:cNvPr id="308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4409267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23008 w 2441321"/>
              <a:gd name="connsiteY2" fmla="*/ 0 h 18288"/>
              <a:gd name="connsiteX3" fmla="*/ 1782164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79817 w 2441321"/>
              <a:gd name="connsiteY6" fmla="*/ 18288 h 18288"/>
              <a:gd name="connsiteX7" fmla="*/ 1318313 w 2441321"/>
              <a:gd name="connsiteY7" fmla="*/ 18288 h 18288"/>
              <a:gd name="connsiteX8" fmla="*/ 659157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6697" y="640080"/>
            <a:ext cx="5259011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336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05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20122" y="618681"/>
            <a:ext cx="1960404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1700">
                <a:solidFill>
                  <a:srgbClr val="FFFFFF"/>
                </a:solidFill>
              </a:rPr>
              <a:t>Atsteekkivaltakunta</a:t>
            </a:r>
          </a:p>
        </p:txBody>
      </p:sp>
      <p:sp>
        <p:nvSpPr>
          <p:cNvPr id="4105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0015" y="484632"/>
            <a:ext cx="6096762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1" r="4584" b="2"/>
          <a:stretch/>
        </p:blipFill>
        <p:spPr bwMode="auto">
          <a:xfrm>
            <a:off x="732188" y="942538"/>
            <a:ext cx="5372416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93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</TotalTime>
  <Words>463</Words>
  <Application>Microsoft Macintosh PowerPoint</Application>
  <PresentationFormat>Näytössä katseltava diaesitys (4:3)</PresentationFormat>
  <Paragraphs>61</Paragraphs>
  <Slides>23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Office-teema</vt:lpstr>
      <vt:lpstr>Amerikan intiaanikulttuurit</vt:lpstr>
      <vt:lpstr>Ensimmäiset korkeakulttuurit</vt:lpstr>
      <vt:lpstr>PowerPoint-esitys</vt:lpstr>
      <vt:lpstr>Mayat</vt:lpstr>
      <vt:lpstr>Mayojen asuinalueet</vt:lpstr>
      <vt:lpstr>Maya-pyramidi Tikalissa</vt:lpstr>
      <vt:lpstr>Atsteekit</vt:lpstr>
      <vt:lpstr>Ihmisuhraus</vt:lpstr>
      <vt:lpstr>Atsteekkivaltakunta</vt:lpstr>
      <vt:lpstr>Tenochtitlan</vt:lpstr>
      <vt:lpstr>Hernan Cortes ja atsteekit</vt:lpstr>
      <vt:lpstr>Cortes-dokumentti</vt:lpstr>
      <vt:lpstr>Inkat</vt:lpstr>
      <vt:lpstr>Inkavaltio</vt:lpstr>
      <vt:lpstr>Francisco Pizarro ja inkat</vt:lpstr>
      <vt:lpstr>Latinalaisen amerikan itsenäistyminen ja nykypäivä</vt:lpstr>
      <vt:lpstr>Simon Bolivar (1783-1830) johti vallankumouksia Venezuelassa, Boliviassa, Kolumbiassa, Ecuadorissa ja Perussa</vt:lpstr>
      <vt:lpstr>Jose San Martin: vapaustaistelija Argentiinassa, Chilessä ja Perussa</vt:lpstr>
      <vt:lpstr>Itsenäistymiskaudet</vt:lpstr>
      <vt:lpstr>Haciendat, dollari-imperialismi ja vallankumoukset</vt:lpstr>
      <vt:lpstr>Sotilasdiktatuurit ja vallankumoukset</vt:lpstr>
      <vt:lpstr>Ernesto Che Guevara presidentti Manuel Urrutian seurassa</vt:lpstr>
      <vt:lpstr>Augusto Pinochet, Chilen diktaattori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Amerikan intiaanikulttuurit</dc:title>
  <dc:creator>Anttila</dc:creator>
  <cp:lastModifiedBy>Anttila Petri Juha</cp:lastModifiedBy>
  <cp:revision>20</cp:revision>
  <dcterms:created xsi:type="dcterms:W3CDTF">2011-01-21T03:58:26Z</dcterms:created>
  <dcterms:modified xsi:type="dcterms:W3CDTF">2024-01-22T06:56:45Z</dcterms:modified>
</cp:coreProperties>
</file>