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00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47CF6BF-E871-4625-8383-1F836EE1169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2ACF108-01ED-45BB-BA04-8B2A851E1E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517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F6BF-E871-4625-8383-1F836EE1169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108-01ED-45BB-BA04-8B2A851E1E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741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F6BF-E871-4625-8383-1F836EE1169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108-01ED-45BB-BA04-8B2A851E1E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893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F6BF-E871-4625-8383-1F836EE1169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108-01ED-45BB-BA04-8B2A851E1E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545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47CF6BF-E871-4625-8383-1F836EE1169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F2ACF108-01ED-45BB-BA04-8B2A851E1E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605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F6BF-E871-4625-8383-1F836EE1169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108-01ED-45BB-BA04-8B2A851E1E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51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F6BF-E871-4625-8383-1F836EE1169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108-01ED-45BB-BA04-8B2A851E1E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573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F6BF-E871-4625-8383-1F836EE1169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108-01ED-45BB-BA04-8B2A851E1E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56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F6BF-E871-4625-8383-1F836EE1169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108-01ED-45BB-BA04-8B2A851E1E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060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F6BF-E871-4625-8383-1F836EE1169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fi-FI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ACF108-01ED-45BB-BA04-8B2A851E1E76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895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47CF6BF-E871-4625-8383-1F836EE1169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ACF108-01ED-45BB-BA04-8B2A851E1E7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598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7CF6BF-E871-4625-8383-1F836EE1169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2ACF108-01ED-45BB-BA04-8B2A851E1E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32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Maailma kylässä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kpl 5.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1204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McDonaldisaatio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05517" y="1757238"/>
            <a:ext cx="10719683" cy="4277802"/>
          </a:xfrm>
        </p:spPr>
        <p:txBody>
          <a:bodyPr>
            <a:noAutofit/>
          </a:bodyPr>
          <a:lstStyle/>
          <a:p>
            <a:r>
              <a:rPr lang="fi-FI" sz="2000" dirty="0"/>
              <a:t>Globalisaatio eli </a:t>
            </a:r>
            <a:r>
              <a:rPr lang="fi-FI" sz="2000" i="1" dirty="0"/>
              <a:t>viestintätekniikan, kansainvälisen kaupan ja matkustamisen kehitys </a:t>
            </a:r>
            <a:r>
              <a:rPr lang="fi-FI" sz="2000" dirty="0"/>
              <a:t>on kutistanut maailmaa (= </a:t>
            </a:r>
            <a:r>
              <a:rPr lang="fi-FI" sz="2000" b="1" i="1" dirty="0"/>
              <a:t>maailmankylä</a:t>
            </a:r>
            <a:r>
              <a:rPr lang="fi-FI" sz="2000" dirty="0"/>
              <a:t>)</a:t>
            </a:r>
          </a:p>
          <a:p>
            <a:r>
              <a:rPr lang="fi-FI" sz="2000" dirty="0">
                <a:sym typeface="Wingdings" panose="05000000000000000000" pitchFamily="2" charset="2"/>
              </a:rPr>
              <a:t> samalla kulttuurit ovat </a:t>
            </a:r>
            <a:r>
              <a:rPr lang="fi-FI" sz="2000" i="1" dirty="0">
                <a:sym typeface="Wingdings" panose="05000000000000000000" pitchFamily="2" charset="2"/>
              </a:rPr>
              <a:t>yhdenmukaistuneet</a:t>
            </a:r>
            <a:r>
              <a:rPr lang="fi-FI" sz="2000" dirty="0">
                <a:sym typeface="Wingdings" panose="05000000000000000000" pitchFamily="2" charset="2"/>
              </a:rPr>
              <a:t> ja erityisesti </a:t>
            </a:r>
            <a:r>
              <a:rPr lang="fi-FI" sz="2000" i="1" dirty="0">
                <a:sym typeface="Wingdings" panose="05000000000000000000" pitchFamily="2" charset="2"/>
              </a:rPr>
              <a:t>länsimainen ja amerikkalainen kulttuuri </a:t>
            </a:r>
            <a:r>
              <a:rPr lang="fi-FI" sz="2000" dirty="0">
                <a:sym typeface="Wingdings" panose="05000000000000000000" pitchFamily="2" charset="2"/>
              </a:rPr>
              <a:t>on levinnyt kaikkialle (= </a:t>
            </a:r>
            <a:r>
              <a:rPr lang="fi-FI" sz="2000" b="1" i="1" dirty="0" err="1">
                <a:sym typeface="Wingdings" panose="05000000000000000000" pitchFamily="2" charset="2"/>
              </a:rPr>
              <a:t>McDonaldisaatio</a:t>
            </a:r>
            <a:r>
              <a:rPr lang="fi-FI" sz="2000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fi-FI" sz="2000" dirty="0">
                <a:sym typeface="Wingdings" panose="05000000000000000000" pitchFamily="2" charset="2"/>
              </a:rPr>
              <a:t>englannin kielen valta-asema</a:t>
            </a:r>
          </a:p>
          <a:p>
            <a:pPr lvl="1"/>
            <a:r>
              <a:rPr lang="fi-FI" sz="2000" dirty="0">
                <a:sym typeface="Wingdings" panose="05000000000000000000" pitchFamily="2" charset="2"/>
              </a:rPr>
              <a:t>Samanlaiset teolliset tuotteet (Apple, Ikea ym.) </a:t>
            </a:r>
          </a:p>
          <a:p>
            <a:pPr lvl="1"/>
            <a:r>
              <a:rPr lang="fi-FI" sz="2000" dirty="0">
                <a:sym typeface="Wingdings" panose="05000000000000000000" pitchFamily="2" charset="2"/>
              </a:rPr>
              <a:t>viihdeformaatit (Haluatko miljonääriksi, Netflix ym.)</a:t>
            </a:r>
          </a:p>
          <a:p>
            <a:pPr lvl="1"/>
            <a:r>
              <a:rPr lang="fi-FI" sz="2000" dirty="0">
                <a:sym typeface="Wingdings" panose="05000000000000000000" pitchFamily="2" charset="2"/>
              </a:rPr>
              <a:t>lelut ja lastenohjelmat (Barbie, Disney ym.)</a:t>
            </a:r>
          </a:p>
          <a:p>
            <a:pPr lvl="1"/>
            <a:r>
              <a:rPr lang="fi-FI" sz="2000" dirty="0">
                <a:sym typeface="Wingdings" panose="05000000000000000000" pitchFamily="2" charset="2"/>
              </a:rPr>
              <a:t>urheilu (NBA, F1, jalkapallo)</a:t>
            </a:r>
          </a:p>
          <a:p>
            <a:pPr lvl="1"/>
            <a:r>
              <a:rPr lang="fi-FI" sz="2000" dirty="0">
                <a:sym typeface="Wingdings" panose="05000000000000000000" pitchFamily="2" charset="2"/>
              </a:rPr>
              <a:t>Turismin samankaltaisuus kaikkialla (Barcelona, New York, Bangkok)</a:t>
            </a:r>
          </a:p>
          <a:p>
            <a:pPr lvl="2"/>
            <a:r>
              <a:rPr lang="fi-FI" sz="1800" dirty="0">
                <a:sym typeface="Wingdings" panose="05000000000000000000" pitchFamily="2" charset="2"/>
              </a:rPr>
              <a:t>Turismiin liittyy usein </a:t>
            </a:r>
            <a:r>
              <a:rPr lang="fi-FI" sz="1800" i="1" dirty="0">
                <a:sym typeface="Wingdings" panose="05000000000000000000" pitchFamily="2" charset="2"/>
              </a:rPr>
              <a:t>kulttuurinen omiminen</a:t>
            </a:r>
          </a:p>
          <a:p>
            <a:pPr lvl="1"/>
            <a:r>
              <a:rPr lang="fi-FI" sz="2000" dirty="0">
                <a:sym typeface="Wingdings" panose="05000000000000000000" pitchFamily="2" charset="2"/>
              </a:rPr>
              <a:t>pukeutuminen (länsimaiset brändit)</a:t>
            </a:r>
          </a:p>
          <a:p>
            <a:pPr lvl="1"/>
            <a:r>
              <a:rPr lang="fi-FI" sz="2000" dirty="0">
                <a:sym typeface="Wingdings" panose="05000000000000000000" pitchFamily="2" charset="2"/>
              </a:rPr>
              <a:t>Ruoka (esim. </a:t>
            </a:r>
            <a:r>
              <a:rPr lang="fi-FI" sz="2000" dirty="0" err="1">
                <a:sym typeface="Wingdings" panose="05000000000000000000" pitchFamily="2" charset="2"/>
              </a:rPr>
              <a:t>Mc´Donalds</a:t>
            </a:r>
            <a:r>
              <a:rPr lang="fi-FI" sz="2000" dirty="0">
                <a:sym typeface="Wingdings" panose="05000000000000000000" pitchFamily="2" charset="2"/>
              </a:rPr>
              <a:t>)</a:t>
            </a:r>
          </a:p>
          <a:p>
            <a:pPr lvl="1"/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72775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Lokalisaatio ja kulttuurien kohtaamisen mallit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1480" y="2103120"/>
            <a:ext cx="11372850" cy="4434840"/>
          </a:xfrm>
        </p:spPr>
        <p:txBody>
          <a:bodyPr>
            <a:normAutofit/>
          </a:bodyPr>
          <a:lstStyle/>
          <a:p>
            <a:r>
              <a:rPr lang="fi-FI" sz="2400" dirty="0"/>
              <a:t>Kulttuurien yhdenmukaistumisen vastareaktiona on syntynyt </a:t>
            </a:r>
            <a:r>
              <a:rPr lang="fi-FI" sz="2400" b="1" i="1" dirty="0"/>
              <a:t>lokalisaatiota </a:t>
            </a:r>
            <a:r>
              <a:rPr lang="fi-FI" sz="2400" dirty="0"/>
              <a:t>eli paikallisen kulttuurin korostamista</a:t>
            </a:r>
          </a:p>
          <a:p>
            <a:pPr lvl="1"/>
            <a:r>
              <a:rPr lang="fi-FI" sz="2400" dirty="0"/>
              <a:t>esim. perinneruuat, omaa kulttuurin lelut ja leikit…</a:t>
            </a:r>
          </a:p>
          <a:p>
            <a:pPr lvl="1"/>
            <a:endParaRPr lang="fi-FI" sz="2400" dirty="0"/>
          </a:p>
          <a:p>
            <a:r>
              <a:rPr lang="fi-FI" sz="2400" i="1" dirty="0"/>
              <a:t>Kulttuurien kohtaamisen mallit </a:t>
            </a:r>
            <a:r>
              <a:rPr lang="fi-FI" sz="2400" dirty="0"/>
              <a:t>tulevaisuudessa: kolme skenaariota</a:t>
            </a:r>
          </a:p>
          <a:p>
            <a:pPr lvl="1"/>
            <a:r>
              <a:rPr lang="fi-FI" sz="2400" b="1" dirty="0"/>
              <a:t>1.</a:t>
            </a:r>
            <a:r>
              <a:rPr lang="fi-FI" sz="2400" dirty="0"/>
              <a:t> </a:t>
            </a:r>
            <a:r>
              <a:rPr lang="fi-FI" sz="2400" b="1" dirty="0"/>
              <a:t>kulttuurien yhdenmukaistuminen jatkuu</a:t>
            </a:r>
          </a:p>
          <a:p>
            <a:pPr lvl="1"/>
            <a:r>
              <a:rPr lang="fi-FI" sz="2400" b="1" dirty="0"/>
              <a:t>2. hybridisaatio: </a:t>
            </a:r>
            <a:r>
              <a:rPr lang="fi-FI" sz="2400" dirty="0"/>
              <a:t>kulttuurien kohtaamisesta syntyy uusia kulttuureja</a:t>
            </a:r>
          </a:p>
          <a:p>
            <a:pPr lvl="1"/>
            <a:r>
              <a:rPr lang="fi-FI" sz="2400" b="1" dirty="0"/>
              <a:t>3. kulttuurien yhteentörmäys (Samuel Huntington): </a:t>
            </a:r>
            <a:r>
              <a:rPr lang="fi-FI" sz="2400" dirty="0"/>
              <a:t>kulttuurien välille syntyy konflikteja, esim. islam, Kiina haastavat</a:t>
            </a:r>
          </a:p>
        </p:txBody>
      </p:sp>
    </p:spTree>
    <p:extLst>
      <p:ext uri="{BB962C8B-B14F-4D97-AF65-F5344CB8AC3E}">
        <p14:creationId xmlns:p14="http://schemas.microsoft.com/office/powerpoint/2010/main" val="238335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30</TotalTime>
  <Words>169</Words>
  <Application>Microsoft Macintosh PowerPoint</Application>
  <PresentationFormat>Laajakuva</PresentationFormat>
  <Paragraphs>22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Century Gothic</vt:lpstr>
      <vt:lpstr>Garamond</vt:lpstr>
      <vt:lpstr>Savon</vt:lpstr>
      <vt:lpstr>Maailma kylässä</vt:lpstr>
      <vt:lpstr>McDonaldisaatio</vt:lpstr>
      <vt:lpstr>Lokalisaatio ja kulttuurien kohtaamisen mallit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Maailma kylässä</dc:title>
  <dc:creator>Anttila Petri</dc:creator>
  <cp:lastModifiedBy>Anttila Petri Juha</cp:lastModifiedBy>
  <cp:revision>4</cp:revision>
  <dcterms:created xsi:type="dcterms:W3CDTF">2020-08-20T06:13:47Z</dcterms:created>
  <dcterms:modified xsi:type="dcterms:W3CDTF">2023-08-24T09:43:27Z</dcterms:modified>
</cp:coreProperties>
</file>