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915"/>
  </p:normalViewPr>
  <p:slideViewPr>
    <p:cSldViewPr snapToGrid="0" snapToObjects="1">
      <p:cViewPr varScale="1">
        <p:scale>
          <a:sx n="86" d="100"/>
          <a:sy n="86" d="100"/>
        </p:scale>
        <p:origin x="5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C14EF4-7191-9944-80B4-181673F8B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2BE1633-921B-1140-B45F-7029D3EE2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015FE06-6149-554C-BD62-8FD6DBA08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65B8-FB2D-794E-9A8D-442990159D9C}" type="datetimeFigureOut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E05838-732E-6F42-AAAE-7501E5864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C1FD45-4566-B54F-AF77-9F22814A1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D16C-F818-9E4D-8B77-8697B96A7C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207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C79A5F-AB9D-5F4F-B683-376B89C0C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DA2D72C-3420-3B49-BE17-0C913DB14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2090B5-BE3A-1D48-B4E6-B8BA32AFA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65B8-FB2D-794E-9A8D-442990159D9C}" type="datetimeFigureOut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9DB50BC-C13D-0542-AD71-2E5FE2CB6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76D21A-DFA2-9F4B-81CA-BCCBA78B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D16C-F818-9E4D-8B77-8697B96A7C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411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06EB8C0-299A-3145-8835-076D6CE0D0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8EBE9C8-6902-F04D-BBF3-D9D674BF4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F664C7D-80DF-F340-98D4-9722E0C84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65B8-FB2D-794E-9A8D-442990159D9C}" type="datetimeFigureOut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C71DA88-8ADC-7149-93F4-337ADEA4A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E7CF62-6285-4E47-BE61-9EF6C454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D16C-F818-9E4D-8B77-8697B96A7C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035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FB8B10-1FAA-5541-BD12-BA34A3A0A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C1F77E-A99E-0340-8174-7B08DEC11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7E3EC8-87B0-714F-AC11-571F6868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65B8-FB2D-794E-9A8D-442990159D9C}" type="datetimeFigureOut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8F5615B-61AA-F943-B7C6-88B61879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207F897-4BD2-204E-B9A9-123F648D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D16C-F818-9E4D-8B77-8697B96A7C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016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6DE8A8-FE5F-434E-BA1B-6482B5BD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2D9C503-524F-1C4D-8F8A-691E4FB51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FB14F72-23D0-414C-A9D5-376E078B0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65B8-FB2D-794E-9A8D-442990159D9C}" type="datetimeFigureOut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2581562-B57B-2248-AECC-585534F04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45E8D9-C15E-0342-8A9F-2F7A3B9A4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D16C-F818-9E4D-8B77-8697B96A7C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1632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4B54B9-B545-F343-8799-30FB5F2B8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3C1977-785F-864C-951A-A1E0036079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F663C07-0517-2C45-8373-6C3684FC5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A3D0E33-7DE1-0246-A644-646E3010B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65B8-FB2D-794E-9A8D-442990159D9C}" type="datetimeFigureOut">
              <a:rPr lang="fi-FI" smtClean="0"/>
              <a:t>21.11.2023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F94421C-6147-1B44-851C-92C2C7AA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CCA8CAB-1158-5445-B331-1F3806DE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D16C-F818-9E4D-8B77-8697B96A7C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783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EAC08B-A7F8-B44F-83E6-4C777B36F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244B2C-37B9-F149-A0EE-90107220B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8235A3D-171A-3746-8269-03EAB761F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B5CBCCF-575F-E84C-AB16-0302C22E0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33F8000-23D5-5648-8CE9-8E564906D3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612027-6456-BE49-9CEB-D00753FA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65B8-FB2D-794E-9A8D-442990159D9C}" type="datetimeFigureOut">
              <a:rPr lang="fi-FI" smtClean="0"/>
              <a:t>21.11.2023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A33845C-B3A4-B940-8618-9CE934C9C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2BBE1E9-4880-D449-808B-EE65DDC1C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D16C-F818-9E4D-8B77-8697B96A7C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8539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2F143C-E5E1-AF4E-8AE0-55CF5B883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40E2896-A9D8-804B-8712-EAAA63B3A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65B8-FB2D-794E-9A8D-442990159D9C}" type="datetimeFigureOut">
              <a:rPr lang="fi-FI" smtClean="0"/>
              <a:t>21.11.2023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64EE25B-06A1-5345-B101-789C58BCE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3C16CD7-2FE9-3443-94C5-93EFF10B2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D16C-F818-9E4D-8B77-8697B96A7C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239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570AADE-6346-DC40-8FAF-F6E6409FA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65B8-FB2D-794E-9A8D-442990159D9C}" type="datetimeFigureOut">
              <a:rPr lang="fi-FI" smtClean="0"/>
              <a:t>21.11.2023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CE2462A-8B69-8A44-8829-0DC17350E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3A1DEA9-8A7D-A24F-8BFB-8A8F6CF9A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D16C-F818-9E4D-8B77-8697B96A7C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359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31FB90-2416-984B-9FE6-4C30AB7D2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435356-4312-5846-8EBA-9786E7279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3FAAE44-F05B-3E4E-9FA2-54AD736B9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8624FCB-0620-6048-9390-0C63459A8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65B8-FB2D-794E-9A8D-442990159D9C}" type="datetimeFigureOut">
              <a:rPr lang="fi-FI" smtClean="0"/>
              <a:t>21.11.2023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92F2CCB-8F24-3048-AE17-ABA34FDE1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77799FE-7DCA-D54C-8FBD-98F63ABC7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D16C-F818-9E4D-8B77-8697B96A7C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8631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C344A7-20F3-A24D-847F-6EF2CAE39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5115606-C17E-974F-BE3D-D69534ADFB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C9987BC-7D6E-FE48-A226-9988503F0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FE5E4CA-C04D-2C48-9E99-2589CE29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65B8-FB2D-794E-9A8D-442990159D9C}" type="datetimeFigureOut">
              <a:rPr lang="fi-FI" smtClean="0"/>
              <a:t>21.11.2023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C32E4B9-82CC-124C-AB3B-07E2539D1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15BB730-6C3B-A940-B9F8-9D9B181C9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D16C-F818-9E4D-8B77-8697B96A7C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282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00A817A-B736-AC42-9407-B39DBC81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ED84030-D114-CD47-883B-A7AF64E77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131F01-DFF6-A04E-A9E5-B5ACFF2611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565B8-FB2D-794E-9A8D-442990159D9C}" type="datetimeFigureOut">
              <a:rPr lang="fi-FI" smtClean="0"/>
              <a:t>21.11.2023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4670873-9AC1-D949-BFE9-44BB7C660C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9970C79-A644-324B-8B67-248285688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FD16C-F818-9E4D-8B77-8697B96A7C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453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tvuutiset.fi/artikkeli/tasta-videosta-yhdysvaltain-raivokkaat-mellakat-saivat-alkunsa-george-floyd-aneli-armoa-poliisilta-ennen-kuolemaansa-aiti-rakastan-sinua/783411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7DAF09D-2122-B44C-BE3C-C7666968A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fi-FI" sz="5100">
                <a:solidFill>
                  <a:srgbClr val="FFFFFF"/>
                </a:solidFill>
              </a:rPr>
              <a:t>Eurooppalainen katse ja vieraat kulttuurit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06394AB-FE49-134C-921A-D82897290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Kpl 2.</a:t>
            </a:r>
          </a:p>
        </p:txBody>
      </p:sp>
    </p:spTree>
    <p:extLst>
      <p:ext uri="{BB962C8B-B14F-4D97-AF65-F5344CB8AC3E}">
        <p14:creationId xmlns:p14="http://schemas.microsoft.com/office/powerpoint/2010/main" val="2562206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BADBCA-DA20-4279-93C6-011DEF18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3" t="3964" b="3964"/>
          <a:stretch>
            <a:fillRect/>
          </a:stretch>
        </p:blipFill>
        <p:spPr>
          <a:xfrm>
            <a:off x="0" y="1"/>
            <a:ext cx="7554138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7F789DA-990B-A746-B9A5-7DC984352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Eurooppalainen katse ja vieraat kulttuurit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35DC46-5663-471D-AADB-81E00E65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850" y="0"/>
            <a:ext cx="53911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122DFC-4AE7-8341-A35A-919A3AC1B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fi-FI" sz="2200" b="1" dirty="0" err="1">
                <a:solidFill>
                  <a:srgbClr val="000000"/>
                </a:solidFill>
              </a:rPr>
              <a:t>Etnosentrinen</a:t>
            </a:r>
            <a:r>
              <a:rPr lang="fi-FI" sz="2200" dirty="0">
                <a:solidFill>
                  <a:srgbClr val="000000"/>
                </a:solidFill>
              </a:rPr>
              <a:t> eli ylemmyydentuntoinen asenne muita kansoja kohtaan </a:t>
            </a:r>
            <a:endParaRPr lang="fi-FI" sz="2200" dirty="0">
              <a:solidFill>
                <a:srgbClr val="000000"/>
              </a:solidFill>
              <a:sym typeface="Wingdings" pitchFamily="2" charset="2"/>
            </a:endParaRPr>
          </a:p>
          <a:p>
            <a:r>
              <a:rPr lang="fi-FI" sz="2200" dirty="0">
                <a:solidFill>
                  <a:srgbClr val="000000"/>
                </a:solidFill>
                <a:sym typeface="Wingdings" pitchFamily="2" charset="2"/>
              </a:rPr>
              <a:t>Uudella ajalla (1500-l.) löytöretket vahvistivat eurooppalaisten ylemmyydentunnetta (</a:t>
            </a:r>
            <a:r>
              <a:rPr lang="fi-FI" sz="2200" b="1" dirty="0" err="1">
                <a:solidFill>
                  <a:srgbClr val="000000"/>
                </a:solidFill>
                <a:sym typeface="Wingdings" pitchFamily="2" charset="2"/>
              </a:rPr>
              <a:t>eurosentrismi</a:t>
            </a:r>
            <a:r>
              <a:rPr lang="fi-FI" sz="2200" dirty="0">
                <a:solidFill>
                  <a:srgbClr val="000000"/>
                </a:solidFill>
                <a:sym typeface="Wingdings" pitchFamily="2" charset="2"/>
              </a:rPr>
              <a:t>):</a:t>
            </a:r>
          </a:p>
          <a:p>
            <a:pPr lvl="1"/>
            <a:r>
              <a:rPr lang="fi-FI" sz="2200" dirty="0">
                <a:solidFill>
                  <a:srgbClr val="000000"/>
                </a:solidFill>
                <a:sym typeface="Wingdings" pitchFamily="2" charset="2"/>
              </a:rPr>
              <a:t>Orjakaupan myötä syntyi moderni </a:t>
            </a:r>
            <a:r>
              <a:rPr lang="fi-FI" sz="2200" b="1" dirty="0">
                <a:solidFill>
                  <a:srgbClr val="000000"/>
                </a:solidFill>
                <a:sym typeface="Wingdings" pitchFamily="2" charset="2"/>
              </a:rPr>
              <a:t>rasismi </a:t>
            </a:r>
            <a:r>
              <a:rPr lang="fi-FI" sz="2200" dirty="0">
                <a:solidFill>
                  <a:srgbClr val="000000"/>
                </a:solidFill>
                <a:sym typeface="Wingdings" pitchFamily="2" charset="2"/>
              </a:rPr>
              <a:t>(rotusyrjintä)</a:t>
            </a:r>
          </a:p>
          <a:p>
            <a:pPr lvl="1"/>
            <a:r>
              <a:rPr lang="fi-FI" sz="2200" dirty="0">
                <a:solidFill>
                  <a:srgbClr val="000000"/>
                </a:solidFill>
                <a:sym typeface="Wingdings" pitchFamily="2" charset="2"/>
              </a:rPr>
              <a:t>Matkakertomukset ja kirjallisuus loivat </a:t>
            </a:r>
            <a:r>
              <a:rPr lang="fi-FI" sz="2200" b="1" dirty="0">
                <a:solidFill>
                  <a:srgbClr val="000000"/>
                </a:solidFill>
                <a:sym typeface="Wingdings" pitchFamily="2" charset="2"/>
              </a:rPr>
              <a:t>stereotypioita</a:t>
            </a:r>
            <a:r>
              <a:rPr lang="fi-FI" sz="2200" dirty="0">
                <a:solidFill>
                  <a:srgbClr val="000000"/>
                </a:solidFill>
                <a:sym typeface="Wingdings" pitchFamily="2" charset="2"/>
              </a:rPr>
              <a:t> (yleistyksiä) muista kulttuureista</a:t>
            </a:r>
          </a:p>
          <a:p>
            <a:pPr lvl="1"/>
            <a:r>
              <a:rPr lang="fi-FI" sz="2200" dirty="0">
                <a:solidFill>
                  <a:srgbClr val="000000"/>
                </a:solidFill>
                <a:sym typeface="Wingdings" pitchFamily="2" charset="2"/>
              </a:rPr>
              <a:t>Valistusaikana (1700-l.) luonnonkansoja ihailtiin</a:t>
            </a:r>
            <a:r>
              <a:rPr lang="fi-FI" sz="2200" b="1" dirty="0">
                <a:solidFill>
                  <a:srgbClr val="000000"/>
                </a:solidFill>
                <a:sym typeface="Wingdings" pitchFamily="2" charset="2"/>
              </a:rPr>
              <a:t>: ”Jalo villi”-ajattelu</a:t>
            </a:r>
            <a:endParaRPr lang="fi-FI" sz="2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62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12256B0-19B2-9247-A8EB-8B11CA05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fi-FI" sz="4100">
                <a:solidFill>
                  <a:srgbClr val="FFFFFF"/>
                </a:solidFill>
              </a:rPr>
              <a:t>Eurooppalainen katse ja vieraat kulttuurit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E741F3-F686-9747-88BC-4C120B89E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fi-FI" sz="2400" dirty="0">
                <a:solidFill>
                  <a:srgbClr val="000000"/>
                </a:solidFill>
              </a:rPr>
              <a:t>1800-luvulla imperialismi oikeutettiin </a:t>
            </a:r>
            <a:r>
              <a:rPr lang="fi-FI" sz="2400" b="1" dirty="0">
                <a:solidFill>
                  <a:srgbClr val="000000"/>
                </a:solidFill>
              </a:rPr>
              <a:t>valkoisen miehen taakalla</a:t>
            </a:r>
            <a:r>
              <a:rPr lang="fi-FI" sz="2400" dirty="0">
                <a:solidFill>
                  <a:srgbClr val="000000"/>
                </a:solidFill>
              </a:rPr>
              <a:t> (= velvollisuus sivistää värillisiä rotuja)</a:t>
            </a:r>
          </a:p>
          <a:p>
            <a:r>
              <a:rPr lang="fi-FI" sz="2400" dirty="0">
                <a:solidFill>
                  <a:srgbClr val="000000"/>
                </a:solidFill>
              </a:rPr>
              <a:t>Aasian ja Lähi-idän valtaamiseen kytkeytyi </a:t>
            </a:r>
            <a:r>
              <a:rPr lang="fi-FI" sz="2400" b="1" dirty="0" err="1">
                <a:solidFill>
                  <a:srgbClr val="000000"/>
                </a:solidFill>
              </a:rPr>
              <a:t>orientalismi</a:t>
            </a:r>
            <a:r>
              <a:rPr lang="fi-FI" sz="2400" dirty="0">
                <a:solidFill>
                  <a:srgbClr val="000000"/>
                </a:solidFill>
              </a:rPr>
              <a:t> (=eksoottisuus)</a:t>
            </a:r>
          </a:p>
          <a:p>
            <a:r>
              <a:rPr lang="fi-FI" sz="2400" dirty="0">
                <a:solidFill>
                  <a:srgbClr val="000000"/>
                </a:solidFill>
              </a:rPr>
              <a:t>1800-luvulla syntyi </a:t>
            </a:r>
            <a:r>
              <a:rPr lang="fi-FI" sz="2400" b="1" dirty="0">
                <a:solidFill>
                  <a:srgbClr val="000000"/>
                </a:solidFill>
              </a:rPr>
              <a:t>tieteellinen rasismi</a:t>
            </a:r>
            <a:r>
              <a:rPr lang="fi-FI" sz="2400" dirty="0">
                <a:solidFill>
                  <a:srgbClr val="000000"/>
                </a:solidFill>
              </a:rPr>
              <a:t>, jossa jossa rotuja luokiteltiin biologisesti:</a:t>
            </a:r>
          </a:p>
          <a:p>
            <a:pPr lvl="1"/>
            <a:r>
              <a:rPr lang="fi-FI" sz="2000" dirty="0">
                <a:solidFill>
                  <a:srgbClr val="000000"/>
                </a:solidFill>
              </a:rPr>
              <a:t>Esim. kallonmittaukset</a:t>
            </a:r>
          </a:p>
          <a:p>
            <a:pPr lvl="1"/>
            <a:r>
              <a:rPr lang="fi-FI" sz="2000" dirty="0">
                <a:solidFill>
                  <a:srgbClr val="000000"/>
                </a:solidFill>
              </a:rPr>
              <a:t>Kulttuuri- ja </a:t>
            </a:r>
            <a:r>
              <a:rPr lang="fi-FI" sz="2000" dirty="0" err="1">
                <a:solidFill>
                  <a:srgbClr val="000000"/>
                </a:solidFill>
              </a:rPr>
              <a:t>sosiaalidarwinismi</a:t>
            </a:r>
            <a:endParaRPr lang="fi-FI" sz="2000" dirty="0">
              <a:solidFill>
                <a:srgbClr val="000000"/>
              </a:solidFill>
            </a:endParaRPr>
          </a:p>
          <a:p>
            <a:endParaRPr lang="fi-FI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1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99401CB-4AF6-9842-A636-B13FAD43F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rgbClr val="FFFFFF"/>
                </a:solidFill>
              </a:rPr>
              <a:t>Valkoisen miehen taakka (Rudyard Kipling)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BF2D1F-09AC-8D49-BF10-C0F569D8A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i-FI" sz="2400" i="1" dirty="0"/>
              <a:t>”Ota Valkoisen miehen taakka:</a:t>
            </a:r>
            <a:br>
              <a:rPr lang="fi-FI" sz="2400" dirty="0"/>
            </a:br>
            <a:r>
              <a:rPr lang="fi-FI" sz="2400" i="1" dirty="0"/>
              <a:t>Pois poikasi parhaimmat</a:t>
            </a:r>
            <a:br>
              <a:rPr lang="fi-FI" sz="2400" dirty="0"/>
            </a:br>
            <a:r>
              <a:rPr lang="fi-FI" sz="2400" i="1" dirty="0"/>
              <a:t>kotimaastaan laita ja heistä</a:t>
            </a:r>
            <a:br>
              <a:rPr lang="fi-FI" sz="2400" dirty="0"/>
            </a:br>
            <a:r>
              <a:rPr lang="fi-FI" sz="2400" i="1" dirty="0"/>
              <a:t>tee </a:t>
            </a:r>
            <a:r>
              <a:rPr lang="fi-FI" sz="2400" i="1" dirty="0" err="1"/>
              <a:t>vankeisi</a:t>
            </a:r>
            <a:r>
              <a:rPr lang="fi-FI" sz="2400" i="1" dirty="0"/>
              <a:t> palvelijat,</a:t>
            </a:r>
            <a:br>
              <a:rPr lang="fi-FI" sz="2400" dirty="0"/>
            </a:br>
            <a:r>
              <a:rPr lang="fi-FI" sz="2400" i="1" dirty="0"/>
              <a:t>jotka ikeen alla raataa</a:t>
            </a:r>
            <a:br>
              <a:rPr lang="fi-FI" sz="2400" dirty="0"/>
            </a:br>
            <a:r>
              <a:rPr lang="fi-FI" sz="2400" i="1" dirty="0" err="1"/>
              <a:t>eestä</a:t>
            </a:r>
            <a:r>
              <a:rPr lang="fi-FI" sz="2400" i="1" dirty="0"/>
              <a:t> heimojen villien,</a:t>
            </a:r>
            <a:br>
              <a:rPr lang="fi-FI" sz="2400" dirty="0"/>
            </a:br>
            <a:r>
              <a:rPr lang="fi-FI" sz="2400" i="1" dirty="0"/>
              <a:t>väen äsken voitetun, jörön,</a:t>
            </a:r>
            <a:br>
              <a:rPr lang="fi-FI" sz="2400" dirty="0"/>
            </a:br>
            <a:r>
              <a:rPr lang="fi-FI" sz="2400" i="1" dirty="0"/>
              <a:t>puoleksi lasten, puoleksi pirujen.</a:t>
            </a:r>
            <a:r>
              <a:rPr lang="fi-FI" sz="2400" dirty="0"/>
              <a:t> – –”</a:t>
            </a:r>
          </a:p>
        </p:txBody>
      </p:sp>
    </p:spTree>
    <p:extLst>
      <p:ext uri="{BB962C8B-B14F-4D97-AF65-F5344CB8AC3E}">
        <p14:creationId xmlns:p14="http://schemas.microsoft.com/office/powerpoint/2010/main" val="2573005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BB3C44-7337-FB45-9C0A-F13C562A0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Rotuerottelua USA:ssa v. 1939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6D99A9-D81C-A449-9579-0B3360C3AE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5626" y="1825625"/>
            <a:ext cx="6340747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837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A30D5C-10C8-CC45-A6DD-CDADD95AA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Etelä-Afrikan apartheid-</a:t>
            </a:r>
            <a:r>
              <a:rPr lang="fi-FI" dirty="0" err="1"/>
              <a:t>säännksiä</a:t>
            </a:r>
            <a:r>
              <a:rPr lang="fi-FI" dirty="0"/>
              <a:t> 1960luvulta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36161CC-29FD-BC4F-A852-8A217FC865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20895" y="1825625"/>
            <a:ext cx="475021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231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F66A575-7835-4400-BEDE-89F2EF034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584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7471C0A-E519-EF43-BDA0-2D6662AB3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>
                <a:solidFill>
                  <a:srgbClr val="FFFFFF"/>
                </a:solidFill>
              </a:rPr>
              <a:t>Mainos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Suomesta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A3ED07F-2D82-8246-BA8F-17E5ACD38F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5" r="1" b="9981"/>
          <a:stretch/>
        </p:blipFill>
        <p:spPr>
          <a:xfrm>
            <a:off x="6096000" y="640080"/>
            <a:ext cx="5459470" cy="55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771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493117-7D77-A741-8455-20823F31B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Aapiskirja ja Pekka ja pätkä-elokuva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AC7E656-696F-7D49-A849-822A12CBDF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716" y="1911350"/>
            <a:ext cx="5056691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598F54B-D160-5C41-9D43-6DFA38544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54627" y="1601176"/>
            <a:ext cx="3603848" cy="4891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508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E6C472-9C3F-C34F-A8E4-59C12EB4C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George Floydin kuolema ja Black </a:t>
            </a:r>
            <a:r>
              <a:rPr lang="fi-FI" dirty="0" err="1"/>
              <a:t>Lives</a:t>
            </a:r>
            <a:r>
              <a:rPr lang="fi-FI" dirty="0"/>
              <a:t> </a:t>
            </a:r>
            <a:r>
              <a:rPr lang="fi-FI" dirty="0" err="1"/>
              <a:t>Matter</a:t>
            </a:r>
            <a:r>
              <a:rPr lang="fi-FI" dirty="0"/>
              <a:t>-liike</a:t>
            </a:r>
          </a:p>
        </p:txBody>
      </p:sp>
      <p:pic>
        <p:nvPicPr>
          <p:cNvPr id="1026" name="Picture 2" descr="Poliisin toiminnasta rasisminvastaisessa Black Lives Matter ...">
            <a:extLst>
              <a:ext uri="{FF2B5EF4-FFF2-40B4-BE49-F238E27FC236}">
                <a16:creationId xmlns:a16="http://schemas.microsoft.com/office/drawing/2014/main" id="{6FE12D51-EEA6-954E-B85E-0BAF5450ED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7" y="1882775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mpereella on viikonloppuna kaksi eri Black Lives Matter ...">
            <a:extLst>
              <a:ext uri="{FF2B5EF4-FFF2-40B4-BE49-F238E27FC236}">
                <a16:creationId xmlns:a16="http://schemas.microsoft.com/office/drawing/2014/main" id="{5C9615BE-B13E-6B4A-A6D4-DCC140B8D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881" y="2143125"/>
            <a:ext cx="514111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425DD376-4689-D14A-BC0C-3F706E8A6E65}"/>
              </a:ext>
            </a:extLst>
          </p:cNvPr>
          <p:cNvSpPr txBox="1"/>
          <p:nvPr/>
        </p:nvSpPr>
        <p:spPr>
          <a:xfrm>
            <a:off x="6886576" y="5715001"/>
            <a:ext cx="5305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hlinkClick r:id="rId4"/>
              </a:rPr>
              <a:t>https://www.mtvuutiset.fi/artikkeli/tasta-videosta-yhdysvaltain-raivokkaat-mellakat-saivat-alkunsa-george-floyd-aneli-armoa-poliisilta-ennen-kuolemaansa-aiti-rakastan-sinua/7834112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4124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195</Words>
  <Application>Microsoft Office PowerPoint</Application>
  <PresentationFormat>Laajakuva</PresentationFormat>
  <Paragraphs>22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Office-teema</vt:lpstr>
      <vt:lpstr>Eurooppalainen katse ja vieraat kulttuurit </vt:lpstr>
      <vt:lpstr>Eurooppalainen katse ja vieraat kulttuurit</vt:lpstr>
      <vt:lpstr>Eurooppalainen katse ja vieraat kulttuurit</vt:lpstr>
      <vt:lpstr>Valkoisen miehen taakka (Rudyard Kipling)</vt:lpstr>
      <vt:lpstr>Rotuerottelua USA:ssa v. 1939</vt:lpstr>
      <vt:lpstr>Etelä-Afrikan apartheid-säännksiä 1960luvulta</vt:lpstr>
      <vt:lpstr>Mainos Suomesta</vt:lpstr>
      <vt:lpstr>Aapiskirja ja Pekka ja pätkä-elokuva</vt:lpstr>
      <vt:lpstr>George Floydin kuolema ja Black Lives Matter-liike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Eurooppalainen katse ja vieraat kulttuurit</dc:title>
  <dc:creator>Anttila Petri Juha</dc:creator>
  <cp:lastModifiedBy>Anttila Petri Juha</cp:lastModifiedBy>
  <cp:revision>3</cp:revision>
  <dcterms:created xsi:type="dcterms:W3CDTF">2020-08-17T04:23:57Z</dcterms:created>
  <dcterms:modified xsi:type="dcterms:W3CDTF">2023-11-21T09:07:21Z</dcterms:modified>
</cp:coreProperties>
</file>