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re1220spring2012tr3.files.wordpress.com/2013/04/french-propagand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Kulttuuripiirit eurooppalaisten silmin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pPr lvl="1"/>
            <a:r>
              <a:rPr lang="fi-FI" sz="2400" dirty="0" smtClean="0"/>
              <a:t>Käsitykset vieraista kulttuureista erilaisia eri aikakausina</a:t>
            </a:r>
          </a:p>
          <a:p>
            <a:pPr lvl="2"/>
            <a:r>
              <a:rPr lang="fi-FI" sz="2000" i="1" dirty="0" err="1"/>
              <a:t>E</a:t>
            </a:r>
            <a:r>
              <a:rPr lang="fi-FI" sz="2000" i="1" dirty="0" err="1" smtClean="0"/>
              <a:t>tnosentrisyys</a:t>
            </a:r>
            <a:r>
              <a:rPr lang="fi-FI" sz="2000" dirty="0" smtClean="0"/>
              <a:t> vallitseva piirre antiikista (</a:t>
            </a:r>
            <a:r>
              <a:rPr lang="fi-FI" sz="2000" dirty="0" err="1" smtClean="0"/>
              <a:t>vrt.</a:t>
            </a:r>
            <a:r>
              <a:rPr lang="fi-FI" sz="2000" i="1" dirty="0" err="1" smtClean="0"/>
              <a:t>barbaarit</a:t>
            </a:r>
            <a:r>
              <a:rPr lang="fi-FI" sz="2000" dirty="0" smtClean="0"/>
              <a:t>) lähtien -&gt; ylemmyydentunne omaa kulttuuria kohtaan</a:t>
            </a:r>
          </a:p>
          <a:p>
            <a:pPr lvl="2"/>
            <a:r>
              <a:rPr lang="fi-FI" sz="2000" dirty="0" smtClean="0"/>
              <a:t>Löytöretkien myötä kontaktit muihin kulttuurialueisiin lisääntyivät -&gt; </a:t>
            </a:r>
            <a:r>
              <a:rPr lang="fi-FI" sz="2000" dirty="0" err="1" smtClean="0"/>
              <a:t>Transatlanttinen</a:t>
            </a:r>
            <a:r>
              <a:rPr lang="fi-FI" sz="2000" dirty="0" smtClean="0"/>
              <a:t> orjakauppa vahvisti valkoihoisten eurooppalaisten ylemmyydentunnetta ja </a:t>
            </a:r>
            <a:r>
              <a:rPr lang="fi-FI" sz="2000" i="1" dirty="0" err="1" smtClean="0"/>
              <a:t>eurosentrismiä</a:t>
            </a:r>
            <a:endParaRPr lang="fi-FI" sz="2000" i="1" dirty="0" smtClean="0"/>
          </a:p>
          <a:p>
            <a:pPr lvl="2"/>
            <a:r>
              <a:rPr lang="fi-FI" sz="2000" dirty="0" smtClean="0"/>
              <a:t>Valistusajalla (1700-luku) ihmisiä alettiin luokitella ”ylempiin ja alempiin rotuihin”</a:t>
            </a:r>
          </a:p>
          <a:p>
            <a:pPr lvl="3"/>
            <a:r>
              <a:rPr lang="fi-FI" sz="1600" dirty="0" smtClean="0"/>
              <a:t>Alimpana mustat afrikkalaiset orjat, joita pidettiin yleisesti lähinnä esineinä -&gt; Modernin </a:t>
            </a:r>
            <a:r>
              <a:rPr lang="fi-FI" sz="1600" i="1" dirty="0" smtClean="0"/>
              <a:t>rasismin</a:t>
            </a:r>
            <a:r>
              <a:rPr lang="fi-FI" sz="1600" dirty="0" smtClean="0"/>
              <a:t> eli rotusyrjinnän juuret</a:t>
            </a:r>
          </a:p>
          <a:p>
            <a:pPr lvl="3"/>
            <a:r>
              <a:rPr lang="fi-FI" sz="1600" dirty="0" smtClean="0"/>
              <a:t>Toisaalta alempia luonnonkansojen kulttuureja myös ihailtiin joidenkin filosofien keskuudessa -&gt; </a:t>
            </a:r>
            <a:r>
              <a:rPr lang="fi-FI" sz="1600" i="1" dirty="0" err="1" smtClean="0"/>
              <a:t>etnoromantiikan</a:t>
            </a:r>
            <a:r>
              <a:rPr lang="fi-FI" sz="1600" dirty="0" smtClean="0"/>
              <a:t> hengessä luotu käsitys ”</a:t>
            </a:r>
            <a:r>
              <a:rPr lang="fi-FI" sz="1600" i="1" dirty="0" smtClean="0"/>
              <a:t>jalosta villistä</a:t>
            </a:r>
            <a:r>
              <a:rPr lang="fi-FI" sz="1600" dirty="0" smtClean="0"/>
              <a:t>”</a:t>
            </a:r>
            <a:endParaRPr lang="fi-FI" sz="1600" dirty="0"/>
          </a:p>
          <a:p>
            <a:pPr lvl="2"/>
            <a:r>
              <a:rPr lang="fi-FI" sz="2000" dirty="0" smtClean="0"/>
              <a:t>Eurooppalainen populaarikulttuuri loi sekä vahvisti eri kulttuureja koskevia </a:t>
            </a:r>
            <a:r>
              <a:rPr lang="fi-FI" sz="2000" i="1" dirty="0" smtClean="0"/>
              <a:t>stereotypioita</a:t>
            </a:r>
            <a:r>
              <a:rPr lang="fi-FI" sz="2000" dirty="0" smtClean="0"/>
              <a:t> -&gt; matkakertomukset, kirjallisuus ja  myöhemmin elokuvat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Kulttuuripiirit eurooppalaisten silmin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pPr lvl="1"/>
            <a:r>
              <a:rPr lang="fi-FI" sz="2400" i="1" dirty="0" smtClean="0"/>
              <a:t>1800-luvun tieteellinen rasismi </a:t>
            </a:r>
            <a:r>
              <a:rPr lang="fi-FI" sz="2400" dirty="0" smtClean="0"/>
              <a:t>korosti biologian ja evoluutioteorian kautta ”alempien värillisten rotujen” rappeutumista ja vääjäämätöntä tuhoutumista</a:t>
            </a:r>
          </a:p>
          <a:p>
            <a:pPr lvl="1"/>
            <a:r>
              <a:rPr lang="fi-FI" sz="2400" dirty="0" smtClean="0"/>
              <a:t>1800-luvun imperialismia perusteltiin rotuteorioiden ohella</a:t>
            </a:r>
          </a:p>
          <a:p>
            <a:pPr lvl="2"/>
            <a:r>
              <a:rPr lang="fi-FI" sz="2000" dirty="0" smtClean="0"/>
              <a:t>”</a:t>
            </a:r>
            <a:r>
              <a:rPr lang="fi-FI" sz="2000" i="1" dirty="0" smtClean="0"/>
              <a:t>Valkoisen miehen taakalla</a:t>
            </a:r>
            <a:r>
              <a:rPr lang="fi-FI" sz="2000" dirty="0" smtClean="0"/>
              <a:t>” ja kristillisellä </a:t>
            </a:r>
            <a:r>
              <a:rPr lang="fi-FI" sz="2000" dirty="0" smtClean="0">
                <a:hlinkClick r:id="rId2"/>
              </a:rPr>
              <a:t>sivistys- ja lähetystyöllä</a:t>
            </a:r>
            <a:endParaRPr lang="fi-FI" sz="2000" dirty="0" smtClean="0"/>
          </a:p>
          <a:p>
            <a:pPr lvl="2"/>
            <a:r>
              <a:rPr lang="fi-FI" sz="2000" dirty="0" smtClean="0"/>
              <a:t>tarujen ja huhujen värittämällä </a:t>
            </a:r>
            <a:r>
              <a:rPr lang="fi-FI" sz="2000" i="1" dirty="0" err="1"/>
              <a:t>o</a:t>
            </a:r>
            <a:r>
              <a:rPr lang="fi-FI" sz="2000" i="1" dirty="0" err="1" smtClean="0"/>
              <a:t>rientalismilla</a:t>
            </a:r>
            <a:endParaRPr lang="fi-FI" sz="2000" i="1" dirty="0" smtClean="0"/>
          </a:p>
          <a:p>
            <a:pPr lvl="2"/>
            <a:endParaRPr lang="fi-FI" sz="2000" dirty="0" smtClean="0"/>
          </a:p>
          <a:p>
            <a:pPr lvl="2"/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231450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7992888" cy="6858001"/>
          </a:xfrm>
        </p:spPr>
      </p:pic>
    </p:spTree>
    <p:extLst>
      <p:ext uri="{BB962C8B-B14F-4D97-AF65-F5344CB8AC3E}">
        <p14:creationId xmlns:p14="http://schemas.microsoft.com/office/powerpoint/2010/main" val="374881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620</TotalTime>
  <Words>140</Words>
  <Application>Microsoft Office PowerPoint</Application>
  <PresentationFormat>Näytössä katseltava diaesitys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Kulttuuripiirit eurooppalaisten silmin</vt:lpstr>
      <vt:lpstr>Kulttuuripiirit eurooppalaisten silmin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</cp:lastModifiedBy>
  <cp:revision>85</cp:revision>
  <cp:lastPrinted>2017-08-10T09:54:03Z</cp:lastPrinted>
  <dcterms:created xsi:type="dcterms:W3CDTF">2013-07-30T12:06:37Z</dcterms:created>
  <dcterms:modified xsi:type="dcterms:W3CDTF">2019-08-08T10:06:02Z</dcterms:modified>
</cp:coreProperties>
</file>