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15.8.2019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15.8.2019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smtClean="0"/>
              <a:t>Etniset a</a:t>
            </a:r>
            <a:r>
              <a:rPr lang="fi-FI" dirty="0" smtClean="0"/>
              <a:t>lkuperäiskulttuurit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pPr lvl="1"/>
            <a:r>
              <a:rPr lang="fi-FI" sz="2000" dirty="0" smtClean="0"/>
              <a:t>= vanhat, perinteiset ja omaleimaiset kulttuurit -&gt; säilyttäneet perinteisen elämäntapansa ja kielensä kohdatessaan muita kulttuureja / valtakulttuurin (esim. </a:t>
            </a:r>
            <a:r>
              <a:rPr lang="fi-FI" sz="2000" i="1" dirty="0" smtClean="0"/>
              <a:t>aboriginaalit</a:t>
            </a:r>
            <a:r>
              <a:rPr lang="fi-FI" sz="2000" dirty="0" smtClean="0"/>
              <a:t>, </a:t>
            </a:r>
            <a:r>
              <a:rPr lang="fi-FI" sz="2000" i="1" dirty="0" smtClean="0"/>
              <a:t>eskimot</a:t>
            </a:r>
            <a:r>
              <a:rPr lang="fi-FI" sz="2000" dirty="0" smtClean="0"/>
              <a:t>, </a:t>
            </a:r>
            <a:r>
              <a:rPr lang="fi-FI" sz="2000" i="1" dirty="0" smtClean="0"/>
              <a:t>sanit</a:t>
            </a:r>
            <a:r>
              <a:rPr lang="fi-FI" sz="2000" dirty="0" smtClean="0"/>
              <a:t> ja </a:t>
            </a:r>
            <a:r>
              <a:rPr lang="fi-FI" sz="2000" i="1" dirty="0" smtClean="0"/>
              <a:t>saamelaiset</a:t>
            </a:r>
            <a:r>
              <a:rPr lang="fi-FI" sz="2000" dirty="0" smtClean="0"/>
              <a:t>)</a:t>
            </a:r>
          </a:p>
          <a:p>
            <a:pPr lvl="1"/>
            <a:r>
              <a:rPr lang="fi-FI" sz="2000" dirty="0" smtClean="0"/>
              <a:t>Keskeistä eritoten metsästys ja keräily sekä luonnon kunnioitus </a:t>
            </a:r>
          </a:p>
          <a:p>
            <a:pPr lvl="1"/>
            <a:r>
              <a:rPr lang="fi-FI" sz="2000" dirty="0" smtClean="0"/>
              <a:t>Kulttuurien kohtaaminen tuhonnut lukemattomia alkuperäiskulttuureja (vrt. </a:t>
            </a:r>
            <a:r>
              <a:rPr lang="fi-FI" sz="2000" i="1" dirty="0" smtClean="0"/>
              <a:t>tasmanialaiset</a:t>
            </a:r>
            <a:r>
              <a:rPr lang="fi-FI" sz="2000" dirty="0" smtClean="0"/>
              <a:t> 1800-luvulla)</a:t>
            </a:r>
          </a:p>
          <a:p>
            <a:pPr lvl="1"/>
            <a:r>
              <a:rPr lang="fi-FI" sz="2000" dirty="0" smtClean="0"/>
              <a:t>Asemaa (mm. oman kielen ja maanomistuksen suhteen) pyritty turvaamaan </a:t>
            </a:r>
            <a:r>
              <a:rPr lang="fi-FI" sz="2000" dirty="0" err="1" smtClean="0"/>
              <a:t>ILO:n</a:t>
            </a:r>
            <a:r>
              <a:rPr lang="fi-FI" sz="2000" dirty="0" smtClean="0"/>
              <a:t> sopimuksella alkuperäiskansojen suojelemisesta</a:t>
            </a:r>
          </a:p>
          <a:p>
            <a:pPr lvl="1"/>
            <a:r>
              <a:rPr lang="fi-FI" sz="2000" i="1" dirty="0" smtClean="0"/>
              <a:t>Antropologia</a:t>
            </a:r>
            <a:r>
              <a:rPr lang="fi-FI" sz="2000" dirty="0" smtClean="0"/>
              <a:t> tieteenalana </a:t>
            </a:r>
          </a:p>
          <a:p>
            <a:pPr lvl="2"/>
            <a:r>
              <a:rPr lang="fi-FI" sz="1600" dirty="0" smtClean="0"/>
              <a:t>tutkii eri alkuperäiskulttuurien yhteiskuntia ja yhteisöjä sekä niiden jäsenten elintapoja, arvoja ja uskontoja</a:t>
            </a:r>
          </a:p>
          <a:p>
            <a:pPr lvl="2"/>
            <a:r>
              <a:rPr lang="fi-FI" sz="1600" dirty="0" smtClean="0"/>
              <a:t>”jalkautuu” seuraamaan yhteisöjä, esim. koska kirjallisia tuotoksia ei ole</a:t>
            </a:r>
          </a:p>
          <a:p>
            <a:pPr lvl="1"/>
            <a:endParaRPr lang="fi-FI" sz="2000" dirty="0" smtClean="0"/>
          </a:p>
          <a:p>
            <a:pPr lvl="1"/>
            <a:endParaRPr lang="fi-FI" sz="2000" dirty="0" smtClean="0"/>
          </a:p>
          <a:p>
            <a:pPr lvl="1"/>
            <a:endParaRPr lang="fi-FI" sz="1600" dirty="0" smtClean="0"/>
          </a:p>
          <a:p>
            <a:pPr lvl="2"/>
            <a:endParaRPr lang="fi-FI" sz="1600" dirty="0" smtClean="0"/>
          </a:p>
          <a:p>
            <a:pPr lvl="2"/>
            <a:endParaRPr lang="fi-FI" sz="1600" dirty="0" smtClean="0"/>
          </a:p>
          <a:p>
            <a:pPr lvl="1"/>
            <a:endParaRPr lang="fi-FI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605</TotalTime>
  <Words>95</Words>
  <Application>Microsoft Office PowerPoint</Application>
  <PresentationFormat>Näytössä katseltava diaesitys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Etniset alkuperäiskulttuurit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</cp:lastModifiedBy>
  <cp:revision>86</cp:revision>
  <cp:lastPrinted>2019-08-15T06:43:07Z</cp:lastPrinted>
  <dcterms:created xsi:type="dcterms:W3CDTF">2013-07-30T12:06:37Z</dcterms:created>
  <dcterms:modified xsi:type="dcterms:W3CDTF">2019-08-15T06:43:18Z</dcterms:modified>
</cp:coreProperties>
</file>