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1" r:id="rId6"/>
    <p:sldId id="275" r:id="rId7"/>
    <p:sldId id="270" r:id="rId8"/>
    <p:sldId id="266" r:id="rId9"/>
    <p:sldId id="265" r:id="rId10"/>
    <p:sldId id="259" r:id="rId11"/>
    <p:sldId id="260" r:id="rId12"/>
    <p:sldId id="262" r:id="rId13"/>
    <p:sldId id="263" r:id="rId14"/>
    <p:sldId id="269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23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5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2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2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1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7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81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36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92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970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940A-FE78-4B18-809F-8128FF99C001}" type="datetimeFigureOut">
              <a:rPr lang="fi-FI" smtClean="0"/>
              <a:t>20.12.2023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6E0DB-E9C9-404A-97B0-BDB34DC5D6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48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Kiinalainen kulttuuri ja suhteet länsimaihin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s. 54-65</a:t>
            </a:r>
          </a:p>
        </p:txBody>
      </p:sp>
    </p:spTree>
    <p:extLst>
      <p:ext uri="{BB962C8B-B14F-4D97-AF65-F5344CB8AC3E}">
        <p14:creationId xmlns:p14="http://schemas.microsoft.com/office/powerpoint/2010/main" val="67724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000"/>
              <a:t>Varhaiset kanssakäymiset Eurooppaan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i="1" dirty="0"/>
              <a:t>Silkkitie</a:t>
            </a:r>
            <a:r>
              <a:rPr lang="fi-FI" dirty="0"/>
              <a:t> antiikin ajoista 1300-luvulle: mm. silkki, mausteet, paperi</a:t>
            </a:r>
          </a:p>
          <a:p>
            <a:pPr lvl="1"/>
            <a:r>
              <a:rPr lang="fi-FI" sz="2800" dirty="0"/>
              <a:t>Yhteydet jäivät keskiajalla lopulta vähäisiksi</a:t>
            </a:r>
          </a:p>
          <a:p>
            <a:r>
              <a:rPr lang="fi-FI" i="1" dirty="0">
                <a:sym typeface="Wingdings" panose="05000000000000000000" pitchFamily="2" charset="2"/>
              </a:rPr>
              <a:t>Marco Polon</a:t>
            </a:r>
            <a:r>
              <a:rPr lang="fi-FI" dirty="0">
                <a:sym typeface="Wingdings" panose="05000000000000000000" pitchFamily="2" charset="2"/>
              </a:rPr>
              <a:t> matkakertomus innoitti matkustamaan Kiinaan</a:t>
            </a:r>
          </a:p>
          <a:p>
            <a:r>
              <a:rPr lang="fi-FI" i="1" dirty="0">
                <a:sym typeface="Wingdings" panose="05000000000000000000" pitchFamily="2" charset="2"/>
              </a:rPr>
              <a:t>Vasco da Gama </a:t>
            </a:r>
            <a:r>
              <a:rPr lang="fi-FI" dirty="0">
                <a:sym typeface="Wingdings" panose="05000000000000000000" pitchFamily="2" charset="2"/>
              </a:rPr>
              <a:t>löysi meritien Intiaan ja koko Aasiaan</a:t>
            </a:r>
          </a:p>
          <a:p>
            <a:pPr lvl="1"/>
            <a:r>
              <a:rPr lang="fi-FI" sz="2800" dirty="0">
                <a:sym typeface="Wingdings" panose="05000000000000000000" pitchFamily="2" charset="2"/>
              </a:rPr>
              <a:t>lähetystyöntekijät (1. Portugali 2. Hollanti 3. Englanti), erityisesti </a:t>
            </a:r>
            <a:r>
              <a:rPr lang="fi-FI" sz="2800" i="1" dirty="0">
                <a:sym typeface="Wingdings" panose="05000000000000000000" pitchFamily="2" charset="2"/>
              </a:rPr>
              <a:t>jesuiitat</a:t>
            </a:r>
            <a:r>
              <a:rPr lang="fi-FI" sz="2800" dirty="0">
                <a:sym typeface="Wingdings" panose="05000000000000000000" pitchFamily="2" charset="2"/>
              </a:rPr>
              <a:t>, levittivät kristinuskoa 1500-luvulla</a:t>
            </a:r>
          </a:p>
          <a:p>
            <a:r>
              <a:rPr lang="fi-FI" dirty="0">
                <a:sym typeface="Wingdings" panose="05000000000000000000" pitchFamily="2" charset="2"/>
              </a:rPr>
              <a:t>Pääsy manner-Kiinaan epäonnistui ja kristinuskokaan ei levinnyt</a:t>
            </a:r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29673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Silkkitie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Marco Polo n. 1254-1324, venetsialainen kauppias ja tutkimusmatkaaja. Vuonna 1271 mahdollinen nelivuotinen matka Kiinaan </a:t>
            </a:r>
            <a:r>
              <a:rPr lang="fi-FI" dirty="0" err="1"/>
              <a:t>Kublai</a:t>
            </a:r>
            <a:r>
              <a:rPr lang="fi-FI" dirty="0"/>
              <a:t>-Kaanin hoviin.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074" y="2327579"/>
            <a:ext cx="2962275" cy="40005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708579"/>
            <a:ext cx="6019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Vasco da Gaman matka Intiaan 1497-1499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458" y="1445378"/>
            <a:ext cx="6036457" cy="49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4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Suhteet länsimaihin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1800-luvulla imperialistiset suurvallat (erit. britit) pyrkivät Kiinan markkinoille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Kiinassa vaikeuksia, ei ollut teollistunut länsimaiden mukaisesti</a:t>
            </a:r>
            <a:endParaRPr lang="fi-FI" dirty="0"/>
          </a:p>
          <a:p>
            <a:r>
              <a:rPr lang="fi-FI" dirty="0"/>
              <a:t>Kiina ei alistunut siirtomaan asemaan, mutta joutui tekemään myönnytyksiä, mm. satamien avaaminen (</a:t>
            </a:r>
            <a:r>
              <a:rPr lang="fi-FI" i="1" dirty="0"/>
              <a:t>taloudellinen imperialismi</a:t>
            </a:r>
            <a:r>
              <a:rPr lang="fi-FI" dirty="0"/>
              <a:t>)</a:t>
            </a:r>
          </a:p>
          <a:p>
            <a:r>
              <a:rPr lang="fi-FI" dirty="0"/>
              <a:t>Kiina ajautui 1800-luvulla myös useisiin sotiin:</a:t>
            </a:r>
          </a:p>
          <a:p>
            <a:pPr lvl="2"/>
            <a:r>
              <a:rPr lang="fi-FI" sz="2800" i="1" dirty="0"/>
              <a:t>Oopiumsodat 1840-42, 1856-1860</a:t>
            </a:r>
          </a:p>
          <a:p>
            <a:pPr lvl="2"/>
            <a:r>
              <a:rPr lang="fi-FI" sz="2800" i="1" dirty="0" err="1"/>
              <a:t>Taiping</a:t>
            </a:r>
            <a:r>
              <a:rPr lang="fi-FI" sz="2800" i="1" dirty="0"/>
              <a:t>-kapina 1850-64</a:t>
            </a:r>
          </a:p>
          <a:p>
            <a:pPr lvl="2"/>
            <a:r>
              <a:rPr lang="fi-FI" sz="2800" i="1" dirty="0"/>
              <a:t>Boksarikapina 1900 </a:t>
            </a:r>
          </a:p>
          <a:p>
            <a:pPr marL="914400" lvl="2" indent="0">
              <a:buNone/>
            </a:pPr>
            <a:endParaRPr lang="fi-FI" sz="2800" dirty="0"/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22221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67A5186C-3438-4D83-A03D-BD8A5E2D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540DFB4-867C-E2BB-EE93-8ED16E271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9559" y="262028"/>
            <a:ext cx="7015496" cy="11904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Oopiumsodan myötä Hongkong Iso-Britannialle 1842-1997.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8" y="2872193"/>
            <a:ext cx="3339649" cy="2840815"/>
          </a:xfrm>
          <a:prstGeom prst="rect">
            <a:avLst/>
          </a:prstGeom>
        </p:spPr>
      </p:pic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6166" y="3026938"/>
            <a:ext cx="3375099" cy="253132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279" y="3448826"/>
            <a:ext cx="3375099" cy="16875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503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AB9DB43-C86B-4548-AAE2-87E872F1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Oopiumsodat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14E762-916A-2A4E-8E9D-A0603C593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Iso-Britannia vs. Kiina</a:t>
            </a:r>
          </a:p>
          <a:p>
            <a:r>
              <a:rPr lang="fi-FI" i="1" dirty="0"/>
              <a:t>Oopiumin</a:t>
            </a:r>
            <a:r>
              <a:rPr lang="fi-FI" dirty="0"/>
              <a:t> salakuljetus Kiinaan</a:t>
            </a:r>
          </a:p>
          <a:p>
            <a:r>
              <a:rPr lang="fi-FI" dirty="0"/>
              <a:t>Kiina joutui antamaan myönnytyksiä. Mm. lähetystyöntekijöiden toiminta tuli sallia, satamien avaaminen, Hongkong Iso-Britannialle v. 1997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00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47A1F4-629A-1045-853B-7FDE4CD0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Taiping-kapina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17C9D0-65AE-9F42-846E-7F4B6A14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Kiinan valtion ja </a:t>
            </a:r>
            <a:r>
              <a:rPr lang="fi-FI" i="1" dirty="0" err="1"/>
              <a:t>Taiping</a:t>
            </a:r>
            <a:r>
              <a:rPr lang="fi-FI" i="1" dirty="0"/>
              <a:t>-liikkeen</a:t>
            </a:r>
            <a:r>
              <a:rPr lang="fi-FI" dirty="0"/>
              <a:t> välinen sisällissota, johon ulkovallat (Ranska, Iso-Britannia) sekaantuivat</a:t>
            </a:r>
          </a:p>
          <a:p>
            <a:r>
              <a:rPr lang="fi-FI" dirty="0"/>
              <a:t>Aluksi ulkomaat tukivat liikettä, koska kannattivat kristinuskoa</a:t>
            </a:r>
          </a:p>
          <a:p>
            <a:r>
              <a:rPr lang="fi-FI" dirty="0"/>
              <a:t>Lopulta ulkovallat kääntyivät Kiinan valtion puolelle ja </a:t>
            </a:r>
            <a:r>
              <a:rPr lang="fi-FI" dirty="0" err="1"/>
              <a:t>Taiping</a:t>
            </a:r>
            <a:r>
              <a:rPr lang="fi-FI" dirty="0"/>
              <a:t>-liike kukistettiin</a:t>
            </a:r>
          </a:p>
          <a:p>
            <a:r>
              <a:rPr lang="fi-FI" dirty="0"/>
              <a:t>N. 20-30 milj. kuollutta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84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9D5BBB-5298-2447-9645-50D0C943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Boksarikapina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7699CC-C5E7-F448-B46B-A3E57476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i="1" dirty="0" err="1"/>
              <a:t>Boksarit</a:t>
            </a:r>
            <a:r>
              <a:rPr lang="fi-FI" i="1" dirty="0"/>
              <a:t> </a:t>
            </a:r>
            <a:r>
              <a:rPr lang="fi-FI" dirty="0"/>
              <a:t>(nyrkkeilijät) salaseura, joka halusi ajaa ulkovallat pois Kiinasta, vastusti myös ulkovaltoja myötäilevää keisaria</a:t>
            </a:r>
          </a:p>
          <a:p>
            <a:r>
              <a:rPr lang="fi-FI" dirty="0"/>
              <a:t>Lähetyssaarnaajia ja kristittyjä surmattiin</a:t>
            </a:r>
          </a:p>
          <a:p>
            <a:r>
              <a:rPr lang="fi-FI" dirty="0"/>
              <a:t>Länsimaiden retkikunta (USA, Ranska, I-B, Saksa, Italia, Venäjä, Itävalta-Unkari, Japani) kukisti </a:t>
            </a:r>
            <a:r>
              <a:rPr lang="fi-FI" dirty="0" err="1"/>
              <a:t>boksarit</a:t>
            </a:r>
            <a:endParaRPr lang="fi-FI" dirty="0"/>
          </a:p>
          <a:p>
            <a:r>
              <a:rPr lang="fi-FI" dirty="0"/>
              <a:t>Kiina maksoi sotakorvauksia länsimaille ja oli heikkouden tilassa, oli aiheuttamassa keisarikunnan sortumista</a:t>
            </a:r>
          </a:p>
        </p:txBody>
      </p:sp>
    </p:spTree>
    <p:extLst>
      <p:ext uri="{BB962C8B-B14F-4D97-AF65-F5344CB8AC3E}">
        <p14:creationId xmlns:p14="http://schemas.microsoft.com/office/powerpoint/2010/main" val="426229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4B2307-8494-5F17-7068-6B640638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Nyky-Kiina kpl 13.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AC710-ABB7-F0C8-D741-F5BF1E8E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fi-FI" sz="2200"/>
              <a:t>Mao Zedongin kuoltua 1976 Kiinassa alkoi modernisaatio</a:t>
            </a:r>
          </a:p>
          <a:p>
            <a:pPr lvl="1"/>
            <a:r>
              <a:rPr lang="fi-FI" sz="2200" i="1"/>
              <a:t>Sosialistinen markkinatalous</a:t>
            </a:r>
          </a:p>
          <a:p>
            <a:pPr lvl="1"/>
            <a:r>
              <a:rPr lang="fi-FI" sz="2200"/>
              <a:t>Länsimaiset investoinnit</a:t>
            </a:r>
          </a:p>
          <a:p>
            <a:pPr lvl="1"/>
            <a:r>
              <a:rPr lang="fi-FI" sz="2200"/>
              <a:t>”Kiina-Ilmiö”</a:t>
            </a:r>
          </a:p>
          <a:p>
            <a:r>
              <a:rPr lang="fi-FI" sz="2200"/>
              <a:t>Diktatuurihallinto</a:t>
            </a:r>
          </a:p>
          <a:p>
            <a:pPr lvl="1"/>
            <a:r>
              <a:rPr lang="fi-FI" sz="2200"/>
              <a:t>Sensuuri</a:t>
            </a:r>
          </a:p>
          <a:p>
            <a:pPr lvl="1"/>
            <a:r>
              <a:rPr lang="fi-FI" sz="2200"/>
              <a:t>Ihmisoikeusloukkaukset: mm. </a:t>
            </a:r>
            <a:r>
              <a:rPr lang="fi-FI" sz="2200" i="1"/>
              <a:t>uiguurien</a:t>
            </a:r>
            <a:r>
              <a:rPr lang="fi-FI" sz="2200"/>
              <a:t> asema</a:t>
            </a:r>
          </a:p>
          <a:p>
            <a:r>
              <a:rPr lang="fi-FI" sz="2200"/>
              <a:t>Satsaukset koulutukseen, tieteeseen ja teknologiaan</a:t>
            </a:r>
          </a:p>
          <a:p>
            <a:r>
              <a:rPr lang="fi-FI" sz="2200"/>
              <a:t>Väestön ikääntyminen ja vinoutunut sukupuolirakenne</a:t>
            </a:r>
          </a:p>
          <a:p>
            <a:pPr lvl="1"/>
            <a:r>
              <a:rPr lang="fi-FI" sz="2200" i="1"/>
              <a:t>Yhden lapsen politiikka</a:t>
            </a:r>
            <a:r>
              <a:rPr lang="fi-FI" sz="2200"/>
              <a:t> 1970-luvulle asti: paljon poikalapsia</a:t>
            </a:r>
          </a:p>
          <a:p>
            <a:pPr lvl="1"/>
            <a:r>
              <a:rPr lang="fi-FI" sz="2200" i="1"/>
              <a:t>Kahden ja kolmen lapsen politiikka</a:t>
            </a:r>
            <a:r>
              <a:rPr lang="fi-FI" sz="2200"/>
              <a:t>: silti syntyvyys ei ole kasvanut</a:t>
            </a:r>
          </a:p>
        </p:txBody>
      </p:sp>
    </p:spTree>
    <p:extLst>
      <p:ext uri="{BB962C8B-B14F-4D97-AF65-F5344CB8AC3E}">
        <p14:creationId xmlns:p14="http://schemas.microsoft.com/office/powerpoint/2010/main" val="8231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Kiinalainen kulttuuri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6538" y="1809723"/>
            <a:ext cx="10515600" cy="4702396"/>
          </a:xfrm>
        </p:spPr>
        <p:txBody>
          <a:bodyPr>
            <a:normAutofit/>
          </a:bodyPr>
          <a:lstStyle/>
          <a:p>
            <a:r>
              <a:rPr lang="fi-FI" sz="3200" dirty="0"/>
              <a:t>Hyvin kehittynyt kulttuuri, ”</a:t>
            </a:r>
            <a:r>
              <a:rPr lang="fi-FI" sz="3200" i="1" dirty="0"/>
              <a:t>keskuksen valtakunta</a:t>
            </a:r>
            <a:r>
              <a:rPr lang="fi-FI" sz="3200" dirty="0"/>
              <a:t>”: mm. monet keksinnöt, Kiinan muuri</a:t>
            </a:r>
          </a:p>
          <a:p>
            <a:r>
              <a:rPr lang="fi-FI" sz="3200" dirty="0"/>
              <a:t>Suhtautuminen muihin kulttuureihin </a:t>
            </a:r>
            <a:r>
              <a:rPr lang="fi-FI" sz="3200" i="1" dirty="0" err="1"/>
              <a:t>etnosentristä</a:t>
            </a:r>
            <a:endParaRPr lang="fi-FI" sz="3200" i="1" dirty="0"/>
          </a:p>
          <a:p>
            <a:r>
              <a:rPr lang="fi-FI" sz="3200" dirty="0"/>
              <a:t>Maailmankuvaa muokanneet </a:t>
            </a:r>
            <a:r>
              <a:rPr lang="fi-FI" sz="3200" i="1" dirty="0"/>
              <a:t>kungfutselaisuus ja taolaisuus</a:t>
            </a:r>
            <a:r>
              <a:rPr lang="fi-FI" sz="3200" dirty="0"/>
              <a:t>: mm. hierarkiat, tasapaino ja mielenrauha, esi-isien kunnioitus</a:t>
            </a:r>
          </a:p>
          <a:p>
            <a:r>
              <a:rPr lang="fi-FI" sz="3200" dirty="0"/>
              <a:t>Keisarien johtamat </a:t>
            </a:r>
            <a:r>
              <a:rPr lang="fi-FI" sz="3200" i="1" dirty="0"/>
              <a:t>dynastiat</a:t>
            </a:r>
            <a:r>
              <a:rPr lang="fi-FI" sz="3200" dirty="0"/>
              <a:t> aina v. 1912, sittemmin </a:t>
            </a:r>
            <a:r>
              <a:rPr lang="fi-FI" sz="3200" i="1" dirty="0"/>
              <a:t>tasavalta</a:t>
            </a:r>
            <a:r>
              <a:rPr lang="fi-FI" sz="3200" dirty="0"/>
              <a:t> ja </a:t>
            </a:r>
            <a:r>
              <a:rPr lang="fi-FI" sz="3200" i="1" dirty="0"/>
              <a:t>kommunistinen diktatuuri</a:t>
            </a:r>
            <a:r>
              <a:rPr lang="fi-FI" sz="3200" dirty="0"/>
              <a:t> vuodesta 1949 nykypäiviin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6121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Qin</a:t>
            </a:r>
            <a:r>
              <a:rPr lang="fi-FI" dirty="0"/>
              <a:t> </a:t>
            </a:r>
            <a:r>
              <a:rPr lang="fi-FI" dirty="0" err="1"/>
              <a:t>Shihuang</a:t>
            </a:r>
            <a:r>
              <a:rPr lang="fi-FI" dirty="0"/>
              <a:t> (200-l. eKr.) ja terrakotta-sotilailla varustettu hauta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897" y="1795049"/>
            <a:ext cx="3278599" cy="45521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261" y="1948956"/>
            <a:ext cx="6310539" cy="46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1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Qinin</a:t>
            </a:r>
            <a:r>
              <a:rPr lang="fi-FI" dirty="0"/>
              <a:t> kaudella 5000 </a:t>
            </a:r>
            <a:r>
              <a:rPr lang="fi-FI" dirty="0" err="1"/>
              <a:t>kilometria</a:t>
            </a:r>
            <a:r>
              <a:rPr lang="fi-FI" dirty="0"/>
              <a:t> yhtenäistä muuria, muuria jatkettiin </a:t>
            </a:r>
            <a:r>
              <a:rPr lang="fi-FI" dirty="0" err="1"/>
              <a:t>Han</a:t>
            </a:r>
            <a:r>
              <a:rPr lang="fi-FI" dirty="0"/>
              <a:t>-ja  Ming-kaudella, yhteensä jopa 9000km</a:t>
            </a:r>
          </a:p>
        </p:txBody>
      </p:sp>
      <p:pic>
        <p:nvPicPr>
          <p:cNvPr id="1026" name="Picture 2" descr="https://lh3.googleusercontent.com/AgGl71DYisopSDoQns9h8MOj-vktU2hossNqEM4se7J6QAqZt9FU7iKiPYoLgjivef3AEblFpYwDtLwrzSoI4Ffi1lnfomOEy9H7nDqwpOPebN5gBoouuSQ8lKJYck1-XaVvz9C6w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18" y="1467816"/>
            <a:ext cx="5132159" cy="51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9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Kiinalaisia keksintöjä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35534" y="1825625"/>
            <a:ext cx="9318266" cy="4351338"/>
          </a:xfrm>
        </p:spPr>
        <p:txBody>
          <a:bodyPr>
            <a:normAutofit/>
          </a:bodyPr>
          <a:lstStyle/>
          <a:p>
            <a:r>
              <a:rPr lang="fi-FI" sz="4000" dirty="0"/>
              <a:t>Kompassi 900-luku</a:t>
            </a:r>
          </a:p>
          <a:p>
            <a:r>
              <a:rPr lang="fi-FI" sz="4000" dirty="0"/>
              <a:t>Ruuti 900-1000-luku</a:t>
            </a:r>
          </a:p>
          <a:p>
            <a:r>
              <a:rPr lang="fi-FI" sz="4000" dirty="0"/>
              <a:t>Paperi 0-200-luku</a:t>
            </a:r>
          </a:p>
          <a:p>
            <a:r>
              <a:rPr lang="fi-FI" sz="4000" dirty="0"/>
              <a:t>Kirjapaino 1000-luku</a:t>
            </a:r>
          </a:p>
          <a:p>
            <a:r>
              <a:rPr lang="fi-FI" sz="4000" dirty="0"/>
              <a:t>Posliini 200-300 eKr.</a:t>
            </a:r>
          </a:p>
          <a:p>
            <a:r>
              <a:rPr lang="fi-FI" sz="4000" dirty="0"/>
              <a:t>Valurauta 500-100 eKr.</a:t>
            </a:r>
          </a:p>
          <a:p>
            <a:endParaRPr lang="fi-FI" sz="4000" dirty="0"/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96292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Zheng</a:t>
            </a:r>
            <a:r>
              <a:rPr lang="fi-FI" dirty="0"/>
              <a:t> </a:t>
            </a:r>
            <a:r>
              <a:rPr lang="fi-FI" dirty="0" err="1"/>
              <a:t>Hen</a:t>
            </a:r>
            <a:r>
              <a:rPr lang="fi-FI" dirty="0"/>
              <a:t> </a:t>
            </a:r>
            <a:r>
              <a:rPr lang="fi-FI"/>
              <a:t>laivaston matkat 1405-1433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458" y="1690688"/>
            <a:ext cx="6867943" cy="435133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8" y="1690688"/>
            <a:ext cx="3139551" cy="45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Kiinan viimeinen keisari </a:t>
            </a:r>
            <a:r>
              <a:rPr lang="fi-FI" dirty="0" err="1"/>
              <a:t>Pu</a:t>
            </a:r>
            <a:r>
              <a:rPr lang="fi-FI" dirty="0"/>
              <a:t> Yi kruunattiin kaksivuotiaana v. 1908, luopui vallasta 1912.</a:t>
            </a:r>
            <a:br>
              <a:rPr lang="fi-FI" dirty="0"/>
            </a:br>
            <a:endParaRPr lang="fi-FI" dirty="0"/>
          </a:p>
        </p:txBody>
      </p:sp>
      <p:pic>
        <p:nvPicPr>
          <p:cNvPr id="2050" name="Picture 2" descr="https://lh4.googleusercontent.com/c4TaCZgOQplYvP4xZw_E9BBx2Bn_JvwTX1u0dwAIbuhuqnHWbdew8hxC3l1Soaztcz5WfxYoccidVmGbpHRUhRblOp70AFlddUibCKR6NzpBc6y6-b8KHarxu1e0SM0w9tj2SFi6tQ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77" y="1536779"/>
            <a:ext cx="3508451" cy="49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2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Tasavaltalaisten johtaja (ja pitkäaikainen </a:t>
            </a:r>
            <a:r>
              <a:rPr lang="fi-FI" b="1" dirty="0"/>
              <a:t>Taiwanin </a:t>
            </a:r>
            <a:r>
              <a:rPr lang="fi-FI" dirty="0"/>
              <a:t>presidentti) </a:t>
            </a:r>
            <a:r>
              <a:rPr lang="fi-FI" b="1" i="1" dirty="0" err="1"/>
              <a:t>Tsiang</a:t>
            </a:r>
            <a:r>
              <a:rPr lang="fi-FI" b="1" i="1" dirty="0"/>
              <a:t> Kai-</a:t>
            </a:r>
            <a:r>
              <a:rPr lang="fi-FI" b="1" i="1" dirty="0" err="1"/>
              <a:t>sek</a:t>
            </a:r>
            <a:r>
              <a:rPr lang="fi-FI" b="1" i="1" dirty="0"/>
              <a:t> </a:t>
            </a:r>
            <a:r>
              <a:rPr lang="fi-FI" dirty="0"/>
              <a:t>yhdessä pres. Rooseveltin ja pääministeri Churchillin kanssa.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965" y="2227348"/>
            <a:ext cx="4953495" cy="37751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59" y="2227347"/>
            <a:ext cx="6267338" cy="37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1" dirty="0"/>
              <a:t>Mao </a:t>
            </a:r>
            <a:r>
              <a:rPr lang="fi-FI" b="1" i="1" dirty="0" err="1"/>
              <a:t>Zedong</a:t>
            </a:r>
            <a:r>
              <a:rPr lang="fi-FI" dirty="0"/>
              <a:t>, kommunistisen Kiinan diktaattori (1949)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168" y="1027906"/>
            <a:ext cx="3996857" cy="53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0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485</Words>
  <Application>Microsoft Macintosh PowerPoint</Application>
  <PresentationFormat>Laajakuva</PresentationFormat>
  <Paragraphs>65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Office-teema</vt:lpstr>
      <vt:lpstr>Kiinalainen kulttuuri ja suhteet länsimaihin</vt:lpstr>
      <vt:lpstr>Kiinalainen kulttuuri</vt:lpstr>
      <vt:lpstr>Qin Shihuang (200-l. eKr.) ja terrakotta-sotilailla varustettu hauta</vt:lpstr>
      <vt:lpstr>Qinin kaudella 5000 kilometria yhtenäistä muuria, muuria jatkettiin Han-ja  Ming-kaudella, yhteensä jopa 9000km</vt:lpstr>
      <vt:lpstr>Kiinalaisia keksintöjä </vt:lpstr>
      <vt:lpstr>Zheng Hen laivaston matkat 1405-1433</vt:lpstr>
      <vt:lpstr>Kiinan viimeinen keisari Pu Yi kruunattiin kaksivuotiaana v. 1908, luopui vallasta 1912. </vt:lpstr>
      <vt:lpstr>Tasavaltalaisten johtaja (ja pitkäaikainen Taiwanin presidentti) Tsiang Kai-sek yhdessä pres. Rooseveltin ja pääministeri Churchillin kanssa.</vt:lpstr>
      <vt:lpstr>Mao Zedong, kommunistisen Kiinan diktaattori (1949)</vt:lpstr>
      <vt:lpstr>Varhaiset kanssakäymiset Eurooppaan</vt:lpstr>
      <vt:lpstr>Silkkitie</vt:lpstr>
      <vt:lpstr>Marco Polo n. 1254-1324, venetsialainen kauppias ja tutkimusmatkaaja. Vuonna 1271 mahdollinen nelivuotinen matka Kiinaan Kublai-Kaanin hoviin.</vt:lpstr>
      <vt:lpstr>Vasco da Gaman matka Intiaan 1497-1499</vt:lpstr>
      <vt:lpstr>Suhteet länsimaihin</vt:lpstr>
      <vt:lpstr>Oopiumsodan myötä Hongkong Iso-Britannialle 1842-1997.</vt:lpstr>
      <vt:lpstr>Oopiumsodat</vt:lpstr>
      <vt:lpstr>Taiping-kapina</vt:lpstr>
      <vt:lpstr>Boksarikapina</vt:lpstr>
      <vt:lpstr>Nyky-Kiina kpl 13.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Kiinan ja länsimaiden suhteet</dc:title>
  <dc:creator>Anttila Petri</dc:creator>
  <cp:lastModifiedBy>Anttila Petri Juha</cp:lastModifiedBy>
  <cp:revision>15</cp:revision>
  <dcterms:created xsi:type="dcterms:W3CDTF">2020-01-07T10:35:17Z</dcterms:created>
  <dcterms:modified xsi:type="dcterms:W3CDTF">2023-12-20T06:19:16Z</dcterms:modified>
</cp:coreProperties>
</file>