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9C559F-52A0-14DD-1D73-D8552CBDE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70443A3-F79E-CAC5-CCE8-F324F711A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0FF3E0A-B00C-0D41-5ECD-80C6CA0F6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F079-966A-4B1F-A327-2333D2354D20}" type="datetimeFigureOut">
              <a:rPr lang="fi-FI" smtClean="0"/>
              <a:t>7.1.2025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28E5E70-278A-44AC-6A23-625B2053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BD3C589-CD0B-4710-3CCB-A8A99A26A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435-FA71-4852-9D7A-33B33EABDC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580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6F2B79-54E4-58E4-EE54-8A4D6566D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16F95F5-0F3F-6D1F-8817-CFA034BC2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E72D0D3-F5AD-72BE-3D9C-5FC2AAD02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F079-966A-4B1F-A327-2333D2354D20}" type="datetimeFigureOut">
              <a:rPr lang="fi-FI" smtClean="0"/>
              <a:t>7.1.2025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C0D023B-ABDC-570F-CCDD-C50215BB9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DA3A3B4-A110-94A3-49A2-3010CD96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435-FA71-4852-9D7A-33B33EABDC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996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ECF055A-3EEC-02BF-6A77-10022DAF0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3500348-B505-2292-3BB6-BA12CD9F4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9459B00-A23D-F843-68B7-CAA3F890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F079-966A-4B1F-A327-2333D2354D20}" type="datetimeFigureOut">
              <a:rPr lang="fi-FI" smtClean="0"/>
              <a:t>7.1.2025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5B343B2-6858-3C94-E02A-8DF9DA93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10A5E3-7E89-4B71-8736-E1E9DC0F9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435-FA71-4852-9D7A-33B33EABDC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542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159FEF-0A6B-C22B-C8F6-1DBCB988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DCE4870-C6F1-FBC0-DDB5-2DD6C5B02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9C903A1-6566-420A-0DD7-D573BA63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F079-966A-4B1F-A327-2333D2354D20}" type="datetimeFigureOut">
              <a:rPr lang="fi-FI" smtClean="0"/>
              <a:t>7.1.2025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A76D1A0-CD76-2D9E-F32F-2574E47C6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5DF2424-0B48-B54E-567E-BBD20D401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435-FA71-4852-9D7A-33B33EABDC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2378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E509D9-DF70-5084-B7D1-706B1192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CF01C1-2D1D-BE56-716E-3A638B82A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A2CEDA9-DC96-C173-DE06-78FC1B28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F079-966A-4B1F-A327-2333D2354D20}" type="datetimeFigureOut">
              <a:rPr lang="fi-FI" smtClean="0"/>
              <a:t>7.1.2025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9C5EDFC-019A-D9C4-8F0C-98A10B0DE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4094AE-E13C-8526-4F7A-1678E470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435-FA71-4852-9D7A-33B33EABDC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8218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AF1D6A-8CC2-3CFD-09B3-D864F46A7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B9237C-1A2E-7D8A-452C-3468A3C143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750EAA4-7F9C-A404-EF3B-FE22AD551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7AE27-13EA-9AE0-4C5C-B60313980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F079-966A-4B1F-A327-2333D2354D20}" type="datetimeFigureOut">
              <a:rPr lang="fi-FI" smtClean="0"/>
              <a:t>7.1.2025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DE42931-C00C-2C21-857B-25742E74D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BF6AD4D-91A2-6D13-813F-C1212AD9B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435-FA71-4852-9D7A-33B33EABDC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260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BA4A6F-D6A4-EC96-1DC1-A10592BD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35B15EE-546C-183E-B0BA-92FC8914B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885BA6F-C84A-32D2-EF5B-5302295F4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6633C96-6583-04FC-54AA-70E516C211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C2A6FB1-C388-D39D-CEA0-779BBEB29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0E3DE24-D9BD-167C-3E5B-2F943473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F079-966A-4B1F-A327-2333D2354D20}" type="datetimeFigureOut">
              <a:rPr lang="fi-FI" smtClean="0"/>
              <a:t>7.1.2025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41321DE-286A-005A-3B82-2D7F2AC21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9A5F7AF-0D41-27E8-C26A-000EC7B3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435-FA71-4852-9D7A-33B33EABDC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9371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D7C981-F502-12E9-4ECD-59A9AAF21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FB70E7E-B9E3-D1F9-677B-37DDB5DF5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F079-966A-4B1F-A327-2333D2354D20}" type="datetimeFigureOut">
              <a:rPr lang="fi-FI" smtClean="0"/>
              <a:t>7.1.2025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B031653-F2C8-DD26-73CF-A2B30AEBC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9F30B03-9D8D-2EEA-AD7D-22481F954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435-FA71-4852-9D7A-33B33EABDC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121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6B0C12C-EE17-6FA9-5049-7F846E15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F079-966A-4B1F-A327-2333D2354D20}" type="datetimeFigureOut">
              <a:rPr lang="fi-FI" smtClean="0"/>
              <a:t>7.1.2025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FA996B6-273A-396C-31D7-290F787F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CC2D9C1-AEF4-C0CB-A17E-CA638F68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435-FA71-4852-9D7A-33B33EABDC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057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C1E8BA-BCB9-4B5B-2F42-03E42E31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3204045-D4F2-723E-4924-FD0DA96C9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97A94DF-1A17-10C7-D405-614DE40C9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5DB890C-3BC3-93B9-038B-427C34C0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F079-966A-4B1F-A327-2333D2354D20}" type="datetimeFigureOut">
              <a:rPr lang="fi-FI" smtClean="0"/>
              <a:t>7.1.2025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7740970-8754-79CB-4E2D-4ECE38882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2390168-C95F-540D-E7AF-C95585492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435-FA71-4852-9D7A-33B33EABDC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982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B42653-46FE-EABE-B7C3-1A0810A7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2D18355-DB4D-7D99-3A3E-3C6A53E938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AAFE935-1185-4824-A136-181CE09F8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FC00D90-07F0-083E-36EE-0E810ED2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0F079-966A-4B1F-A327-2333D2354D20}" type="datetimeFigureOut">
              <a:rPr lang="fi-FI" smtClean="0"/>
              <a:t>7.1.2025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CDF78CD-5C5D-6CB0-3244-6A04A246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125751-68B1-837F-7B47-53759FBBD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435-FA71-4852-9D7A-33B33EABDC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775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EAE99CF-E59C-226D-1832-A0E3AD7B5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387E5A-0EA7-71C9-B462-2C19DAF11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4E1DE9-D0E4-0E8A-65AC-ABD63FAE3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0F079-966A-4B1F-A327-2333D2354D20}" type="datetimeFigureOut">
              <a:rPr lang="fi-FI" smtClean="0"/>
              <a:t>7.1.2025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DA27050-9D90-5E91-5F53-452FF9DC2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594DF9F-33F4-9142-F3F1-9A8B00DF8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26435-FA71-4852-9D7A-33B33EABDC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637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D209B6B-66D0-29CA-2E9A-ED23810C2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6538"/>
            <a:ext cx="9144000" cy="1381188"/>
          </a:xfrm>
        </p:spPr>
        <p:txBody>
          <a:bodyPr anchor="ctr">
            <a:normAutofit/>
          </a:bodyPr>
          <a:lstStyle/>
          <a:p>
            <a:r>
              <a:rPr lang="fi-FI" sz="4000">
                <a:solidFill>
                  <a:schemeClr val="bg2"/>
                </a:solidFill>
              </a:rPr>
              <a:t>Islam Lähi-idässä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15CB228-A590-C86F-183A-04BE106BB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9144000" cy="762000"/>
          </a:xfrm>
        </p:spPr>
        <p:txBody>
          <a:bodyPr>
            <a:normAutofit/>
          </a:bodyPr>
          <a:lstStyle/>
          <a:p>
            <a:r>
              <a:rPr lang="fi-FI" sz="1800"/>
              <a:t>(Kpl 18-19)</a:t>
            </a:r>
          </a:p>
        </p:txBody>
      </p:sp>
    </p:spTree>
    <p:extLst>
      <p:ext uri="{BB962C8B-B14F-4D97-AF65-F5344CB8AC3E}">
        <p14:creationId xmlns:p14="http://schemas.microsoft.com/office/powerpoint/2010/main" val="2455619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37B4B8B8-3B88-1106-7508-806BADE458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0" r="2319" b="-1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352625D-CBDC-29C3-C27E-97A806A70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fi-FI" sz="4000">
                <a:solidFill>
                  <a:srgbClr val="FFFFFF"/>
                </a:solidFill>
              </a:rPr>
              <a:t>Historiaa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4ADD81F-91FF-CF26-C8F0-52236F39A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pPr lvl="1"/>
            <a:r>
              <a:rPr lang="fi-FI" sz="2000" i="1" dirty="0">
                <a:solidFill>
                  <a:srgbClr val="FFFFFF"/>
                </a:solidFill>
              </a:rPr>
              <a:t>Lähi-itä</a:t>
            </a:r>
            <a:r>
              <a:rPr lang="fi-FI" sz="2000" dirty="0">
                <a:solidFill>
                  <a:srgbClr val="FFFFFF"/>
                </a:solidFill>
              </a:rPr>
              <a:t> (brittien kehittämä termi 1900-luvun alkupuolella, vrt. Kaukoitä) kulttuurien sulatusuuni -&gt; Islaminuskoiset ja kristityt arabit sekä juutalaiset</a:t>
            </a:r>
          </a:p>
          <a:p>
            <a:pPr lvl="1"/>
            <a:r>
              <a:rPr lang="fi-FI" sz="2000" dirty="0">
                <a:solidFill>
                  <a:srgbClr val="FFFFFF"/>
                </a:solidFill>
              </a:rPr>
              <a:t>Antiikin aikana kulttuurivaihtoa Euroopan kanssa -&gt; Islamin ja arabian kielen nopea leviäminen Länsi-Rooman luhistuttua ja profeetta Muhammedin kuoltua 600-l eteenpäin (arabien valloitukset Lähi-idässä ja P-Afrikassa)</a:t>
            </a:r>
          </a:p>
        </p:txBody>
      </p:sp>
    </p:spTree>
    <p:extLst>
      <p:ext uri="{BB962C8B-B14F-4D97-AF65-F5344CB8AC3E}">
        <p14:creationId xmlns:p14="http://schemas.microsoft.com/office/powerpoint/2010/main" val="256588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963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8FB4AD-41E6-47ED-BDA3-A923E30D3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7034"/>
            <a:ext cx="12188949" cy="6858000"/>
            <a:chOff x="-2848" y="0"/>
            <a:chExt cx="12188949" cy="6858000"/>
          </a:xfrm>
        </p:grpSpPr>
        <p:sp>
          <p:nvSpPr>
            <p:cNvPr id="26" name="Color Cover">
              <a:extLst>
                <a:ext uri="{FF2B5EF4-FFF2-40B4-BE49-F238E27FC236}">
                  <a16:creationId xmlns:a16="http://schemas.microsoft.com/office/drawing/2014/main" id="{6BAE21C0-2D03-4FC3-9667-4C4B9CC76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Color Cover">
              <a:extLst>
                <a:ext uri="{FF2B5EF4-FFF2-40B4-BE49-F238E27FC236}">
                  <a16:creationId xmlns:a16="http://schemas.microsoft.com/office/drawing/2014/main" id="{FCB3CB3B-5D77-4F1E-A155-DF4EE6E85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F4E70D-A4C9-44E3-A00A-F3AD121AC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30" name="Color">
              <a:extLst>
                <a:ext uri="{FF2B5EF4-FFF2-40B4-BE49-F238E27FC236}">
                  <a16:creationId xmlns:a16="http://schemas.microsoft.com/office/drawing/2014/main" id="{E8AFF701-6A8D-44BD-8C85-9EE4110F6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Color">
              <a:extLst>
                <a:ext uri="{FF2B5EF4-FFF2-40B4-BE49-F238E27FC236}">
                  <a16:creationId xmlns:a16="http://schemas.microsoft.com/office/drawing/2014/main" id="{7D44C50E-4B0D-458E-8745-151B0968E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Kuva 4" descr="Kuva, joka sisältää kohteen maalaus, laiva, piirros, vene&#10;&#10;Kuvaus luotu automaattisesti">
            <a:extLst>
              <a:ext uri="{FF2B5EF4-FFF2-40B4-BE49-F238E27FC236}">
                <a16:creationId xmlns:a16="http://schemas.microsoft.com/office/drawing/2014/main" id="{D5F1E187-9C00-32FF-9169-514F4568C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r="3" b="3"/>
          <a:stretch/>
        </p:blipFill>
        <p:spPr>
          <a:xfrm>
            <a:off x="7082810" y="823198"/>
            <a:ext cx="4166151" cy="2587337"/>
          </a:xfrm>
          <a:prstGeom prst="rect">
            <a:avLst/>
          </a:prstGeom>
        </p:spPr>
      </p:pic>
      <p:pic>
        <p:nvPicPr>
          <p:cNvPr id="7" name="Kuva 6" descr="Kuva, joka sisältää kohteen maalaus, taide, animaatio, lautapeli&#10;&#10;Kuvaus luotu automaattisesti">
            <a:extLst>
              <a:ext uri="{FF2B5EF4-FFF2-40B4-BE49-F238E27FC236}">
                <a16:creationId xmlns:a16="http://schemas.microsoft.com/office/drawing/2014/main" id="{A7BAF64E-D08C-9C66-B454-253F9C7CD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" b="-4"/>
          <a:stretch/>
        </p:blipFill>
        <p:spPr>
          <a:xfrm>
            <a:off x="7082810" y="3440249"/>
            <a:ext cx="4166151" cy="258733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F61F91B-361F-4DD4-9DD1-C381F901C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77608" y="6400535"/>
              <a:ext cx="985772" cy="457465"/>
            </a:xfrm>
            <a:custGeom>
              <a:avLst/>
              <a:gdLst>
                <a:gd name="connsiteX0" fmla="*/ 492886 w 985772"/>
                <a:gd name="connsiteY0" fmla="*/ 0 h 460049"/>
                <a:gd name="connsiteX1" fmla="*/ 979365 w 985772"/>
                <a:gd name="connsiteY1" fmla="*/ 396492 h 460049"/>
                <a:gd name="connsiteX2" fmla="*/ 985772 w 985772"/>
                <a:gd name="connsiteY2" fmla="*/ 460049 h 460049"/>
                <a:gd name="connsiteX3" fmla="*/ 0 w 985772"/>
                <a:gd name="connsiteY3" fmla="*/ 460049 h 460049"/>
                <a:gd name="connsiteX4" fmla="*/ 6407 w 985772"/>
                <a:gd name="connsiteY4" fmla="*/ 396492 h 460049"/>
                <a:gd name="connsiteX5" fmla="*/ 492886 w 985772"/>
                <a:gd name="connsiteY5" fmla="*/ 0 h 4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5772" h="460049">
                  <a:moveTo>
                    <a:pt x="492886" y="0"/>
                  </a:moveTo>
                  <a:cubicBezTo>
                    <a:pt x="732851" y="0"/>
                    <a:pt x="933061" y="170215"/>
                    <a:pt x="979365" y="396492"/>
                  </a:cubicBezTo>
                  <a:lnTo>
                    <a:pt x="985772" y="460049"/>
                  </a:lnTo>
                  <a:lnTo>
                    <a:pt x="0" y="460049"/>
                  </a:lnTo>
                  <a:lnTo>
                    <a:pt x="6407" y="396492"/>
                  </a:lnTo>
                  <a:cubicBezTo>
                    <a:pt x="52711" y="170215"/>
                    <a:pt x="252921" y="0"/>
                    <a:pt x="492886" y="0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FDA3B76B-A774-41A8-CE0E-00B1A10D7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69" y="6872068"/>
            <a:ext cx="5821537" cy="2545726"/>
          </a:xfrm>
        </p:spPr>
        <p:txBody>
          <a:bodyPr anchor="b">
            <a:normAutofit/>
          </a:bodyPr>
          <a:lstStyle/>
          <a:p>
            <a:endParaRPr lang="fi-FI" sz="4800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187B42-0149-3F41-19F5-DE2D1F4E7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4" y="1088571"/>
            <a:ext cx="5821537" cy="4950414"/>
          </a:xfrm>
        </p:spPr>
        <p:txBody>
          <a:bodyPr anchor="t">
            <a:normAutofit/>
          </a:bodyPr>
          <a:lstStyle/>
          <a:p>
            <a:pPr lvl="1"/>
            <a:r>
              <a:rPr lang="fi-FI" sz="2000" dirty="0">
                <a:solidFill>
                  <a:schemeClr val="bg1"/>
                </a:solidFill>
              </a:rPr>
              <a:t>Keskiajalla mongolivalloitusten jälkeen </a:t>
            </a:r>
            <a:r>
              <a:rPr lang="fi-FI" sz="2000" i="1" dirty="0">
                <a:solidFill>
                  <a:schemeClr val="bg1"/>
                </a:solidFill>
              </a:rPr>
              <a:t>osmanivaltakunta</a:t>
            </a:r>
            <a:r>
              <a:rPr lang="fi-FI" sz="2000" dirty="0">
                <a:solidFill>
                  <a:schemeClr val="bg1"/>
                </a:solidFill>
              </a:rPr>
              <a:t> (nyk. Turkki ja Balkan) valloitti Bysantin -&gt; Laajimmillaan 1600-luvulla, luhistui vasta I </a:t>
            </a:r>
            <a:r>
              <a:rPr lang="fi-FI" sz="2000" dirty="0" err="1">
                <a:solidFill>
                  <a:schemeClr val="bg1"/>
                </a:solidFill>
              </a:rPr>
              <a:t>ms:n</a:t>
            </a:r>
            <a:r>
              <a:rPr lang="fi-FI" sz="2000" dirty="0">
                <a:solidFill>
                  <a:schemeClr val="bg1"/>
                </a:solidFill>
              </a:rPr>
              <a:t> jälkeen brittien ja ranskalaisten hallitsemiin osiin</a:t>
            </a:r>
          </a:p>
          <a:p>
            <a:pPr marL="457200" lvl="1" indent="0">
              <a:buNone/>
            </a:pPr>
            <a:endParaRPr lang="fi-FI" sz="2000" dirty="0">
              <a:solidFill>
                <a:schemeClr val="bg1"/>
              </a:solidFill>
            </a:endParaRPr>
          </a:p>
          <a:p>
            <a:pPr lvl="1"/>
            <a:r>
              <a:rPr lang="fi-FI" sz="2000" dirty="0">
                <a:solidFill>
                  <a:schemeClr val="bg1"/>
                </a:solidFill>
              </a:rPr>
              <a:t>Islamin leviämisen eurooppalaisina vastareaktioina mm. </a:t>
            </a:r>
          </a:p>
          <a:p>
            <a:pPr lvl="2"/>
            <a:r>
              <a:rPr lang="fi-FI" dirty="0">
                <a:solidFill>
                  <a:schemeClr val="bg1"/>
                </a:solidFill>
              </a:rPr>
              <a:t>Palestiinan </a:t>
            </a:r>
            <a:r>
              <a:rPr lang="fi-FI" i="1" dirty="0">
                <a:solidFill>
                  <a:schemeClr val="bg1"/>
                </a:solidFill>
              </a:rPr>
              <a:t>ristiretket</a:t>
            </a:r>
          </a:p>
          <a:p>
            <a:pPr lvl="2"/>
            <a:r>
              <a:rPr lang="fi-FI" dirty="0">
                <a:solidFill>
                  <a:schemeClr val="bg1"/>
                </a:solidFill>
              </a:rPr>
              <a:t>Iberian niemimaan ns. takaisinvaltaus eli </a:t>
            </a:r>
            <a:r>
              <a:rPr lang="fi-FI" i="1" dirty="0" err="1">
                <a:solidFill>
                  <a:schemeClr val="bg1"/>
                </a:solidFill>
              </a:rPr>
              <a:t>reconquista</a:t>
            </a:r>
            <a:endParaRPr lang="fi-FI" i="1" dirty="0">
              <a:solidFill>
                <a:schemeClr val="bg1"/>
              </a:solidFill>
            </a:endParaRPr>
          </a:p>
          <a:p>
            <a:pPr lvl="2"/>
            <a:r>
              <a:rPr lang="fi-FI" dirty="0">
                <a:solidFill>
                  <a:schemeClr val="bg1"/>
                </a:solidFill>
              </a:rPr>
              <a:t>uuden ajan alun </a:t>
            </a:r>
            <a:r>
              <a:rPr lang="fi-FI" i="1" dirty="0">
                <a:solidFill>
                  <a:schemeClr val="bg1"/>
                </a:solidFill>
              </a:rPr>
              <a:t>löytöretket</a:t>
            </a:r>
          </a:p>
          <a:p>
            <a:pPr lvl="2"/>
            <a:r>
              <a:rPr lang="fi-FI" i="1" dirty="0">
                <a:solidFill>
                  <a:schemeClr val="bg1"/>
                </a:solidFill>
              </a:rPr>
              <a:t>imperialismin </a:t>
            </a:r>
            <a:r>
              <a:rPr lang="fi-FI" dirty="0">
                <a:solidFill>
                  <a:schemeClr val="bg1"/>
                </a:solidFill>
              </a:rPr>
              <a:t>aika 1700-luvun lopulta lähtien</a:t>
            </a:r>
          </a:p>
          <a:p>
            <a:endParaRPr lang="fi-FI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0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AE872BA-F29F-BD30-D281-E041BAD8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0"/>
            <a:ext cx="4402562" cy="653143"/>
          </a:xfrm>
        </p:spPr>
        <p:txBody>
          <a:bodyPr anchor="b">
            <a:normAutofit/>
          </a:bodyPr>
          <a:lstStyle/>
          <a:p>
            <a:r>
              <a:rPr lang="fi-FI" sz="4000" dirty="0"/>
              <a:t>Islam ja länsimaat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26E586-03D3-0D1D-5251-B4C37BB3E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40229"/>
            <a:ext cx="5817840" cy="5085338"/>
          </a:xfrm>
        </p:spPr>
        <p:txBody>
          <a:bodyPr>
            <a:noAutofit/>
          </a:bodyPr>
          <a:lstStyle/>
          <a:p>
            <a:r>
              <a:rPr lang="fi-FI" sz="2000" dirty="0"/>
              <a:t>Euroopan kulttuuriin vaikutteita keskiajalta alkaen -&gt; Mahdollistivat ja edistivät renessanssin, kirjapainotaidon ja kielen kehittymisen</a:t>
            </a:r>
          </a:p>
          <a:p>
            <a:pPr lvl="1"/>
            <a:r>
              <a:rPr lang="fi-FI" sz="2000" dirty="0"/>
              <a:t>Yliopistojen malli ja arabialainen tiede (huom. antiikin tekstien kopioinnin merkitys ja tieteen vapautuminen kirkon otteesta)</a:t>
            </a:r>
          </a:p>
          <a:p>
            <a:pPr lvl="1"/>
            <a:r>
              <a:rPr lang="fi-FI" sz="2000" dirty="0"/>
              <a:t>Numerot ja paperi välitettiin Intiasta ja Kiinasta Eurooppaan</a:t>
            </a:r>
          </a:p>
          <a:p>
            <a:pPr lvl="1"/>
            <a:r>
              <a:rPr lang="fi-FI" sz="2000" dirty="0"/>
              <a:t>Lukuisat lainasanat (mm. algebra, riisi, kahvi ja alkoholi)</a:t>
            </a:r>
          </a:p>
          <a:p>
            <a:pPr marL="0" indent="0">
              <a:buNone/>
            </a:pPr>
            <a:endParaRPr lang="fi-FI" sz="2000" dirty="0"/>
          </a:p>
          <a:p>
            <a:r>
              <a:rPr lang="fi-FI" sz="2000" dirty="0"/>
              <a:t>Stereotypiat vallalla 1700-luvulta lähtien (</a:t>
            </a:r>
            <a:r>
              <a:rPr lang="fi-FI" sz="2000" i="1" dirty="0"/>
              <a:t>Tuhannen ja yhden yön tarinat-teos</a:t>
            </a:r>
            <a:r>
              <a:rPr lang="fi-FI" sz="2000" dirty="0"/>
              <a:t>)</a:t>
            </a:r>
          </a:p>
          <a:p>
            <a:pPr lvl="1"/>
            <a:r>
              <a:rPr lang="fi-FI" sz="2000" i="1" dirty="0" err="1"/>
              <a:t>orientalismi</a:t>
            </a:r>
            <a:r>
              <a:rPr lang="fi-FI" sz="2000" dirty="0"/>
              <a:t> (mm. </a:t>
            </a:r>
            <a:r>
              <a:rPr lang="fi-FI" sz="2000" i="1" dirty="0"/>
              <a:t>haaremit</a:t>
            </a:r>
            <a:r>
              <a:rPr lang="fi-FI" sz="2000" dirty="0"/>
              <a:t>)</a:t>
            </a:r>
          </a:p>
          <a:p>
            <a:pPr lvl="1"/>
            <a:r>
              <a:rPr lang="fi-FI" sz="2000" dirty="0"/>
              <a:t>mielikuvat (sotaisuus ja </a:t>
            </a:r>
            <a:r>
              <a:rPr lang="fi-FI" sz="2000" i="1" dirty="0"/>
              <a:t>jihad</a:t>
            </a:r>
            <a:r>
              <a:rPr lang="fi-FI" sz="2000" dirty="0"/>
              <a:t>, </a:t>
            </a:r>
            <a:r>
              <a:rPr lang="fi-FI" sz="2000" i="1" dirty="0"/>
              <a:t>fundamentalismi</a:t>
            </a:r>
            <a:r>
              <a:rPr lang="fi-FI" sz="2000" dirty="0"/>
              <a:t>, demokratian puute, naisen asema)</a:t>
            </a:r>
          </a:p>
          <a:p>
            <a:pPr lvl="1"/>
            <a:endParaRPr lang="fi-FI" sz="2000" dirty="0"/>
          </a:p>
        </p:txBody>
      </p:sp>
      <p:pic>
        <p:nvPicPr>
          <p:cNvPr id="5" name="Kuva 4" descr="Kuva, joka sisältää kohteen teksti, Ihmisen kasvot, henkilö, juliste&#10;&#10;Kuvaus luotu automaattisesti">
            <a:extLst>
              <a:ext uri="{FF2B5EF4-FFF2-40B4-BE49-F238E27FC236}">
                <a16:creationId xmlns:a16="http://schemas.microsoft.com/office/drawing/2014/main" id="{2E5C029E-BBB8-BBE8-1E5D-5DC97AF86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91" y="446314"/>
            <a:ext cx="3233279" cy="4772369"/>
          </a:xfrm>
          <a:prstGeom prst="rect">
            <a:avLst/>
          </a:prstGeom>
        </p:spPr>
      </p:pic>
      <p:pic>
        <p:nvPicPr>
          <p:cNvPr id="7" name="Kuva 6" descr="Kuva, joka sisältää kohteen vaate, animaatio, Lapsitaide, maalaus&#10;&#10;Kuvaus luotu automaattisesti">
            <a:extLst>
              <a:ext uri="{FF2B5EF4-FFF2-40B4-BE49-F238E27FC236}">
                <a16:creationId xmlns:a16="http://schemas.microsoft.com/office/drawing/2014/main" id="{D97EADA2-68F9-3CED-31C3-D0C19EADD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31" y="281528"/>
            <a:ext cx="2352734" cy="3147472"/>
          </a:xfrm>
          <a:prstGeom prst="rect">
            <a:avLst/>
          </a:prstGeom>
        </p:spPr>
      </p:pic>
      <p:pic>
        <p:nvPicPr>
          <p:cNvPr id="9" name="Kuva 8" descr="Kuva, joka sisältää kohteen teksti, kirja, paperi, käsiala&#10;&#10;Kuvaus luotu automaattisesti">
            <a:extLst>
              <a:ext uri="{FF2B5EF4-FFF2-40B4-BE49-F238E27FC236}">
                <a16:creationId xmlns:a16="http://schemas.microsoft.com/office/drawing/2014/main" id="{E2C7DD32-8E74-7AE9-04AB-2DD05D36E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98" y="4190999"/>
            <a:ext cx="2964800" cy="22532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8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7FD0DAB-D628-5893-9F5E-2790FCAF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074" y="119743"/>
            <a:ext cx="6139526" cy="1099457"/>
          </a:xfrm>
        </p:spPr>
        <p:txBody>
          <a:bodyPr anchor="b">
            <a:normAutofit fontScale="90000"/>
          </a:bodyPr>
          <a:lstStyle/>
          <a:p>
            <a:r>
              <a:rPr lang="fi-FI" sz="3900" b="1" dirty="0"/>
              <a:t>Islamilainen modernismi ja fundamentalismi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Ihmisen kasvot, muotokuva, teksti, henkilö&#10;&#10;Kuvaus luotu automaattisesti">
            <a:extLst>
              <a:ext uri="{FF2B5EF4-FFF2-40B4-BE49-F238E27FC236}">
                <a16:creationId xmlns:a16="http://schemas.microsoft.com/office/drawing/2014/main" id="{87BBB685-6A4C-A34F-A6A6-4BDA5B8D1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3" y="1131486"/>
            <a:ext cx="5221625" cy="459502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6B46AB-103E-DD53-53A6-EFB0B30B7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679" y="1338944"/>
            <a:ext cx="5980481" cy="5301342"/>
          </a:xfrm>
        </p:spPr>
        <p:txBody>
          <a:bodyPr anchor="t">
            <a:normAutofit/>
          </a:bodyPr>
          <a:lstStyle/>
          <a:p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Länsimaita ja yksilökeskeistä elämäntapaa ihaileva </a:t>
            </a:r>
            <a:r>
              <a:rPr lang="fi-FI" sz="2000" i="1" dirty="0">
                <a:solidFill>
                  <a:schemeClr val="tx1">
                    <a:alpha val="80000"/>
                  </a:schemeClr>
                </a:solidFill>
              </a:rPr>
              <a:t>modernistinen liike </a:t>
            </a:r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syntyi 1800-luvun lopulla ja korosti halua vähentää islamin merkitystä jokapäiväisessä elämässä</a:t>
            </a:r>
          </a:p>
          <a:p>
            <a:pPr lvl="1"/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Esim. Turkin modernisointi ja muuttuminen perustuslailliseksi tasavallaksi 1923 (aakkoset, lainsäädäntö, koulutus, vaatetus)</a:t>
            </a:r>
          </a:p>
          <a:p>
            <a:pPr lvl="1"/>
            <a:endParaRPr lang="fi-FI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fi-FI" sz="2000" i="1" dirty="0">
                <a:solidFill>
                  <a:schemeClr val="tx1">
                    <a:alpha val="80000"/>
                  </a:schemeClr>
                </a:solidFill>
              </a:rPr>
              <a:t>Islamilainen fundamentalismi </a:t>
            </a:r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(huom. </a:t>
            </a:r>
            <a:r>
              <a:rPr lang="fi-FI" sz="2000" i="1" dirty="0">
                <a:solidFill>
                  <a:schemeClr val="tx1">
                    <a:alpha val="80000"/>
                  </a:schemeClr>
                </a:solidFill>
              </a:rPr>
              <a:t>muslimiveljeskunta</a:t>
            </a:r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) modernismin vastareaktiona 1900-luvun alussa (suosio kasvoi 1970-l -&gt;)</a:t>
            </a:r>
          </a:p>
          <a:p>
            <a:pPr lvl="1"/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Perinteisen elämäntavan ja uskonnon (mm. vanhoillinen Koraanin tulkinta) korostaminen</a:t>
            </a:r>
          </a:p>
          <a:p>
            <a:pPr lvl="1"/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Länsimaisen kulttuurin kritiikki ja sen ylivallan vastustaminen</a:t>
            </a:r>
          </a:p>
          <a:p>
            <a:pPr lvl="1"/>
            <a:r>
              <a:rPr lang="fi-FI" sz="2000" dirty="0">
                <a:solidFill>
                  <a:schemeClr val="tx1">
                    <a:alpha val="80000"/>
                  </a:schemeClr>
                </a:solidFill>
              </a:rPr>
              <a:t>Ääriliikkeiden omaksuma suuntaus</a:t>
            </a:r>
          </a:p>
        </p:txBody>
      </p:sp>
      <p:cxnSp>
        <p:nvCxnSpPr>
          <p:cNvPr id="37" name="Straight Connector 3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74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274</Words>
  <Application>Microsoft Office PowerPoint</Application>
  <PresentationFormat>Laajakuva</PresentationFormat>
  <Paragraphs>29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Office-teema</vt:lpstr>
      <vt:lpstr>Islam Lähi-idässä</vt:lpstr>
      <vt:lpstr>Historiaa</vt:lpstr>
      <vt:lpstr>PowerPoint-esitys</vt:lpstr>
      <vt:lpstr>Islam ja länsimaat</vt:lpstr>
      <vt:lpstr>Islamilainen modernismi ja fundamentalismi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Niemi Mikko Samuli</dc:creator>
  <cp:lastModifiedBy>Niemi Mikko Samuli</cp:lastModifiedBy>
  <cp:revision>1</cp:revision>
  <dcterms:created xsi:type="dcterms:W3CDTF">2025-01-07T13:39:31Z</dcterms:created>
  <dcterms:modified xsi:type="dcterms:W3CDTF">2025-01-07T14:59:50Z</dcterms:modified>
</cp:coreProperties>
</file>