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5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426724-1DB4-4697-B1A5-A811340671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C5DDD9A-9765-4097-B137-C7F70E6C8B6F}">
      <dgm:prSet/>
      <dgm:spPr/>
      <dgm:t>
        <a:bodyPr/>
        <a:lstStyle/>
        <a:p>
          <a:r>
            <a:rPr lang="fi-FI"/>
            <a:t>Saamelaisten oikeudet kirjattu v. 1995</a:t>
          </a:r>
          <a:endParaRPr lang="en-US"/>
        </a:p>
      </dgm:t>
    </dgm:pt>
    <dgm:pt modelId="{7D335CE8-A6C5-4A65-9CB2-C800AF8E261C}" type="parTrans" cxnId="{DD8D5AE0-CD6D-4787-9C17-B1948CA9E554}">
      <dgm:prSet/>
      <dgm:spPr/>
      <dgm:t>
        <a:bodyPr/>
        <a:lstStyle/>
        <a:p>
          <a:endParaRPr lang="en-US"/>
        </a:p>
      </dgm:t>
    </dgm:pt>
    <dgm:pt modelId="{9516D1A4-5EB4-4AE2-8750-8DE7F189B577}" type="sibTrans" cxnId="{DD8D5AE0-CD6D-4787-9C17-B1948CA9E554}">
      <dgm:prSet/>
      <dgm:spPr/>
      <dgm:t>
        <a:bodyPr/>
        <a:lstStyle/>
        <a:p>
          <a:endParaRPr lang="en-US"/>
        </a:p>
      </dgm:t>
    </dgm:pt>
    <dgm:pt modelId="{BD1E5881-7718-448E-AD9C-5F050801D061}">
      <dgm:prSet/>
      <dgm:spPr/>
      <dgm:t>
        <a:bodyPr/>
        <a:lstStyle/>
        <a:p>
          <a:r>
            <a:rPr lang="fi-FI"/>
            <a:t>Saamelaiskäräjät</a:t>
          </a:r>
          <a:endParaRPr lang="en-US"/>
        </a:p>
      </dgm:t>
    </dgm:pt>
    <dgm:pt modelId="{F00886A4-4EA3-4978-A3BE-59CACDE8B4A0}" type="parTrans" cxnId="{927F209B-6300-43EC-9ADA-A8D6283542AA}">
      <dgm:prSet/>
      <dgm:spPr/>
      <dgm:t>
        <a:bodyPr/>
        <a:lstStyle/>
        <a:p>
          <a:endParaRPr lang="en-US"/>
        </a:p>
      </dgm:t>
    </dgm:pt>
    <dgm:pt modelId="{534B103E-98FE-48E7-80FC-72A9EBF8370C}" type="sibTrans" cxnId="{927F209B-6300-43EC-9ADA-A8D6283542AA}">
      <dgm:prSet/>
      <dgm:spPr/>
      <dgm:t>
        <a:bodyPr/>
        <a:lstStyle/>
        <a:p>
          <a:endParaRPr lang="en-US"/>
        </a:p>
      </dgm:t>
    </dgm:pt>
    <dgm:pt modelId="{411A6989-1349-433A-8D72-3FBB83C3411C}">
      <dgm:prSet/>
      <dgm:spPr/>
      <dgm:t>
        <a:bodyPr/>
        <a:lstStyle/>
        <a:p>
          <a:r>
            <a:rPr lang="fi-FI"/>
            <a:t>saamenkielinen opetus</a:t>
          </a:r>
          <a:endParaRPr lang="en-US"/>
        </a:p>
      </dgm:t>
    </dgm:pt>
    <dgm:pt modelId="{6AA1D64C-2FAA-45E0-AF94-096AAD746FD4}" type="parTrans" cxnId="{20998B2C-2C8F-4B6D-8F9E-9263D9B95F6E}">
      <dgm:prSet/>
      <dgm:spPr/>
      <dgm:t>
        <a:bodyPr/>
        <a:lstStyle/>
        <a:p>
          <a:endParaRPr lang="en-US"/>
        </a:p>
      </dgm:t>
    </dgm:pt>
    <dgm:pt modelId="{A38E4A30-8B00-4680-9693-0B57F8D8649C}" type="sibTrans" cxnId="{20998B2C-2C8F-4B6D-8F9E-9263D9B95F6E}">
      <dgm:prSet/>
      <dgm:spPr/>
      <dgm:t>
        <a:bodyPr/>
        <a:lstStyle/>
        <a:p>
          <a:endParaRPr lang="en-US"/>
        </a:p>
      </dgm:t>
    </dgm:pt>
    <dgm:pt modelId="{D93DA679-78CB-46BA-9384-5ED2423F1F28}">
      <dgm:prSet/>
      <dgm:spPr/>
      <dgm:t>
        <a:bodyPr/>
        <a:lstStyle/>
        <a:p>
          <a:r>
            <a:rPr lang="fi-FI"/>
            <a:t>kulttuuri</a:t>
          </a:r>
          <a:endParaRPr lang="en-US"/>
        </a:p>
      </dgm:t>
    </dgm:pt>
    <dgm:pt modelId="{FD022EC8-EEF5-49CE-BDD1-0334BB9E02AA}" type="parTrans" cxnId="{C8BE1401-79DC-45B3-B47E-0467C6C26DE0}">
      <dgm:prSet/>
      <dgm:spPr/>
      <dgm:t>
        <a:bodyPr/>
        <a:lstStyle/>
        <a:p>
          <a:endParaRPr lang="en-US"/>
        </a:p>
      </dgm:t>
    </dgm:pt>
    <dgm:pt modelId="{DD87EDE4-9407-4C7B-90A4-5977FD231B97}" type="sibTrans" cxnId="{C8BE1401-79DC-45B3-B47E-0467C6C26DE0}">
      <dgm:prSet/>
      <dgm:spPr/>
      <dgm:t>
        <a:bodyPr/>
        <a:lstStyle/>
        <a:p>
          <a:endParaRPr lang="en-US"/>
        </a:p>
      </dgm:t>
    </dgm:pt>
    <dgm:pt modelId="{D54A41CC-3935-42C4-9462-978D8BED6CE4}">
      <dgm:prSet/>
      <dgm:spPr/>
      <dgm:t>
        <a:bodyPr/>
        <a:lstStyle/>
        <a:p>
          <a:r>
            <a:rPr lang="fi-FI">
              <a:sym typeface="Wingdings" panose="05000000000000000000" pitchFamily="2" charset="2"/>
            </a:rPr>
            <a:t></a:t>
          </a:r>
          <a:r>
            <a:rPr lang="fi-FI"/>
            <a:t> ongelmia edelleen, mm. kalastusrajoitukset, maanomistus..</a:t>
          </a:r>
          <a:endParaRPr lang="en-US"/>
        </a:p>
      </dgm:t>
    </dgm:pt>
    <dgm:pt modelId="{B6A1D630-5765-4E52-9116-6FCBB954E749}" type="parTrans" cxnId="{B825EF81-3323-40B3-8C8A-2D74A710B75C}">
      <dgm:prSet/>
      <dgm:spPr/>
      <dgm:t>
        <a:bodyPr/>
        <a:lstStyle/>
        <a:p>
          <a:endParaRPr lang="en-US"/>
        </a:p>
      </dgm:t>
    </dgm:pt>
    <dgm:pt modelId="{CFC55E79-08D4-47B6-ABA8-AB760CA20650}" type="sibTrans" cxnId="{B825EF81-3323-40B3-8C8A-2D74A710B75C}">
      <dgm:prSet/>
      <dgm:spPr/>
      <dgm:t>
        <a:bodyPr/>
        <a:lstStyle/>
        <a:p>
          <a:endParaRPr lang="en-US"/>
        </a:p>
      </dgm:t>
    </dgm:pt>
    <dgm:pt modelId="{6D403FAF-AE18-4ED2-B096-09BB57FC43FF}">
      <dgm:prSet/>
      <dgm:spPr/>
      <dgm:t>
        <a:bodyPr/>
        <a:lstStyle/>
        <a:p>
          <a:r>
            <a:rPr lang="fi-FI"/>
            <a:t>Saamelaisten </a:t>
          </a:r>
          <a:r>
            <a:rPr lang="fi-FI" i="1"/>
            <a:t>totuus- ja sovintokomissio </a:t>
          </a:r>
          <a:r>
            <a:rPr lang="fi-FI"/>
            <a:t>vuonna 2021.</a:t>
          </a:r>
          <a:endParaRPr lang="en-US"/>
        </a:p>
      </dgm:t>
    </dgm:pt>
    <dgm:pt modelId="{C65CECA0-D8D5-4078-948B-578A7C259F04}" type="parTrans" cxnId="{A44D7425-07A8-4E17-8028-F07CBECDBF0C}">
      <dgm:prSet/>
      <dgm:spPr/>
      <dgm:t>
        <a:bodyPr/>
        <a:lstStyle/>
        <a:p>
          <a:endParaRPr lang="en-US"/>
        </a:p>
      </dgm:t>
    </dgm:pt>
    <dgm:pt modelId="{102624CB-4C56-4068-8870-F31594929415}" type="sibTrans" cxnId="{A44D7425-07A8-4E17-8028-F07CBECDBF0C}">
      <dgm:prSet/>
      <dgm:spPr/>
      <dgm:t>
        <a:bodyPr/>
        <a:lstStyle/>
        <a:p>
          <a:endParaRPr lang="en-US"/>
        </a:p>
      </dgm:t>
    </dgm:pt>
    <dgm:pt modelId="{8BFDB274-0EE1-437B-BB38-44F3037983F8}" type="pres">
      <dgm:prSet presAssocID="{2B426724-1DB4-4697-B1A5-A811340671A7}" presName="linear" presStyleCnt="0">
        <dgm:presLayoutVars>
          <dgm:animLvl val="lvl"/>
          <dgm:resizeHandles val="exact"/>
        </dgm:presLayoutVars>
      </dgm:prSet>
      <dgm:spPr/>
    </dgm:pt>
    <dgm:pt modelId="{F1173F93-5EEB-420E-885E-9C731C654739}" type="pres">
      <dgm:prSet presAssocID="{0C5DDD9A-9765-4097-B137-C7F70E6C8B6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B462589-91B5-4524-9A77-EF4366BE29CF}" type="pres">
      <dgm:prSet presAssocID="{0C5DDD9A-9765-4097-B137-C7F70E6C8B6F}" presName="childText" presStyleLbl="revTx" presStyleIdx="0" presStyleCnt="1">
        <dgm:presLayoutVars>
          <dgm:bulletEnabled val="1"/>
        </dgm:presLayoutVars>
      </dgm:prSet>
      <dgm:spPr/>
    </dgm:pt>
    <dgm:pt modelId="{BC21EC81-9F96-49EA-B303-632EA28A2635}" type="pres">
      <dgm:prSet presAssocID="{6D403FAF-AE18-4ED2-B096-09BB57FC43F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8BE1401-79DC-45B3-B47E-0467C6C26DE0}" srcId="{0C5DDD9A-9765-4097-B137-C7F70E6C8B6F}" destId="{D93DA679-78CB-46BA-9384-5ED2423F1F28}" srcOrd="2" destOrd="0" parTransId="{FD022EC8-EEF5-49CE-BDD1-0334BB9E02AA}" sibTransId="{DD87EDE4-9407-4C7B-90A4-5977FD231B97}"/>
    <dgm:cxn modelId="{A44D7425-07A8-4E17-8028-F07CBECDBF0C}" srcId="{2B426724-1DB4-4697-B1A5-A811340671A7}" destId="{6D403FAF-AE18-4ED2-B096-09BB57FC43FF}" srcOrd="1" destOrd="0" parTransId="{C65CECA0-D8D5-4078-948B-578A7C259F04}" sibTransId="{102624CB-4C56-4068-8870-F31594929415}"/>
    <dgm:cxn modelId="{ADF7C026-CB99-41E5-B978-78F6E78C4723}" type="presOf" srcId="{D93DA679-78CB-46BA-9384-5ED2423F1F28}" destId="{7B462589-91B5-4524-9A77-EF4366BE29CF}" srcOrd="0" destOrd="2" presId="urn:microsoft.com/office/officeart/2005/8/layout/vList2"/>
    <dgm:cxn modelId="{20998B2C-2C8F-4B6D-8F9E-9263D9B95F6E}" srcId="{0C5DDD9A-9765-4097-B137-C7F70E6C8B6F}" destId="{411A6989-1349-433A-8D72-3FBB83C3411C}" srcOrd="1" destOrd="0" parTransId="{6AA1D64C-2FAA-45E0-AF94-096AAD746FD4}" sibTransId="{A38E4A30-8B00-4680-9693-0B57F8D8649C}"/>
    <dgm:cxn modelId="{1708A854-ED60-42DE-8105-9C4CE6B97D86}" type="presOf" srcId="{BD1E5881-7718-448E-AD9C-5F050801D061}" destId="{7B462589-91B5-4524-9A77-EF4366BE29CF}" srcOrd="0" destOrd="0" presId="urn:microsoft.com/office/officeart/2005/8/layout/vList2"/>
    <dgm:cxn modelId="{E7AA2557-7C45-4678-8657-44C92E469598}" type="presOf" srcId="{D54A41CC-3935-42C4-9462-978D8BED6CE4}" destId="{7B462589-91B5-4524-9A77-EF4366BE29CF}" srcOrd="0" destOrd="3" presId="urn:microsoft.com/office/officeart/2005/8/layout/vList2"/>
    <dgm:cxn modelId="{126E6065-7BD7-4C67-9032-8FD5C0BA5E20}" type="presOf" srcId="{411A6989-1349-433A-8D72-3FBB83C3411C}" destId="{7B462589-91B5-4524-9A77-EF4366BE29CF}" srcOrd="0" destOrd="1" presId="urn:microsoft.com/office/officeart/2005/8/layout/vList2"/>
    <dgm:cxn modelId="{5E0E7779-B110-4F80-B27B-F50E6735FF84}" type="presOf" srcId="{2B426724-1DB4-4697-B1A5-A811340671A7}" destId="{8BFDB274-0EE1-437B-BB38-44F3037983F8}" srcOrd="0" destOrd="0" presId="urn:microsoft.com/office/officeart/2005/8/layout/vList2"/>
    <dgm:cxn modelId="{B825EF81-3323-40B3-8C8A-2D74A710B75C}" srcId="{0C5DDD9A-9765-4097-B137-C7F70E6C8B6F}" destId="{D54A41CC-3935-42C4-9462-978D8BED6CE4}" srcOrd="3" destOrd="0" parTransId="{B6A1D630-5765-4E52-9116-6FCBB954E749}" sibTransId="{CFC55E79-08D4-47B6-ABA8-AB760CA20650}"/>
    <dgm:cxn modelId="{1A7FEC87-8877-44AF-8E71-C898A63E0177}" type="presOf" srcId="{6D403FAF-AE18-4ED2-B096-09BB57FC43FF}" destId="{BC21EC81-9F96-49EA-B303-632EA28A2635}" srcOrd="0" destOrd="0" presId="urn:microsoft.com/office/officeart/2005/8/layout/vList2"/>
    <dgm:cxn modelId="{72346C9A-D148-43F1-B507-C7704E05C109}" type="presOf" srcId="{0C5DDD9A-9765-4097-B137-C7F70E6C8B6F}" destId="{F1173F93-5EEB-420E-885E-9C731C654739}" srcOrd="0" destOrd="0" presId="urn:microsoft.com/office/officeart/2005/8/layout/vList2"/>
    <dgm:cxn modelId="{927F209B-6300-43EC-9ADA-A8D6283542AA}" srcId="{0C5DDD9A-9765-4097-B137-C7F70E6C8B6F}" destId="{BD1E5881-7718-448E-AD9C-5F050801D061}" srcOrd="0" destOrd="0" parTransId="{F00886A4-4EA3-4978-A3BE-59CACDE8B4A0}" sibTransId="{534B103E-98FE-48E7-80FC-72A9EBF8370C}"/>
    <dgm:cxn modelId="{DD8D5AE0-CD6D-4787-9C17-B1948CA9E554}" srcId="{2B426724-1DB4-4697-B1A5-A811340671A7}" destId="{0C5DDD9A-9765-4097-B137-C7F70E6C8B6F}" srcOrd="0" destOrd="0" parTransId="{7D335CE8-A6C5-4A65-9CB2-C800AF8E261C}" sibTransId="{9516D1A4-5EB4-4AE2-8750-8DE7F189B577}"/>
    <dgm:cxn modelId="{8174F3C5-B058-45C5-8E7B-1A6E64A4189F}" type="presParOf" srcId="{8BFDB274-0EE1-437B-BB38-44F3037983F8}" destId="{F1173F93-5EEB-420E-885E-9C731C654739}" srcOrd="0" destOrd="0" presId="urn:microsoft.com/office/officeart/2005/8/layout/vList2"/>
    <dgm:cxn modelId="{F3D2298C-4C10-4E94-865E-780149E6CB7B}" type="presParOf" srcId="{8BFDB274-0EE1-437B-BB38-44F3037983F8}" destId="{7B462589-91B5-4524-9A77-EF4366BE29CF}" srcOrd="1" destOrd="0" presId="urn:microsoft.com/office/officeart/2005/8/layout/vList2"/>
    <dgm:cxn modelId="{00485C51-3940-417B-926C-0E9FA6DEE4E1}" type="presParOf" srcId="{8BFDB274-0EE1-437B-BB38-44F3037983F8}" destId="{BC21EC81-9F96-49EA-B303-632EA28A263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73F93-5EEB-420E-885E-9C731C654739}">
      <dsp:nvSpPr>
        <dsp:cNvPr id="0" name=""/>
        <dsp:cNvSpPr/>
      </dsp:nvSpPr>
      <dsp:spPr>
        <a:xfrm>
          <a:off x="0" y="343449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Saamelaisten oikeudet kirjattu v. 1995</a:t>
          </a:r>
          <a:endParaRPr lang="en-US" sz="3600" kern="1200"/>
        </a:p>
      </dsp:txBody>
      <dsp:txXfrm>
        <a:off x="42151" y="385600"/>
        <a:ext cx="10431298" cy="779158"/>
      </dsp:txXfrm>
    </dsp:sp>
    <dsp:sp modelId="{7B462589-91B5-4524-9A77-EF4366BE29CF}">
      <dsp:nvSpPr>
        <dsp:cNvPr id="0" name=""/>
        <dsp:cNvSpPr/>
      </dsp:nvSpPr>
      <dsp:spPr>
        <a:xfrm>
          <a:off x="0" y="1206909"/>
          <a:ext cx="1051560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800" kern="1200"/>
            <a:t>Saamelaiskäräjät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800" kern="1200"/>
            <a:t>saamenkielinen opetus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800" kern="1200"/>
            <a:t>kulttuuri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800" kern="1200">
              <a:sym typeface="Wingdings" panose="05000000000000000000" pitchFamily="2" charset="2"/>
            </a:rPr>
            <a:t></a:t>
          </a:r>
          <a:r>
            <a:rPr lang="fi-FI" sz="2800" kern="1200"/>
            <a:t> ongelmia edelleen, mm. kalastusrajoitukset, maanomistus..</a:t>
          </a:r>
          <a:endParaRPr lang="en-US" sz="2800" kern="1200"/>
        </a:p>
      </dsp:txBody>
      <dsp:txXfrm>
        <a:off x="0" y="1206909"/>
        <a:ext cx="10515600" cy="1937520"/>
      </dsp:txXfrm>
    </dsp:sp>
    <dsp:sp modelId="{BC21EC81-9F96-49EA-B303-632EA28A2635}">
      <dsp:nvSpPr>
        <dsp:cNvPr id="0" name=""/>
        <dsp:cNvSpPr/>
      </dsp:nvSpPr>
      <dsp:spPr>
        <a:xfrm>
          <a:off x="0" y="3144429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Saamelaisten </a:t>
          </a:r>
          <a:r>
            <a:rPr lang="fi-FI" sz="3600" i="1" kern="1200"/>
            <a:t>totuus- ja sovintokomissio </a:t>
          </a:r>
          <a:r>
            <a:rPr lang="fi-FI" sz="3600" kern="1200"/>
            <a:t>vuonna 2021.</a:t>
          </a:r>
          <a:endParaRPr lang="en-US" sz="3600" kern="1200"/>
        </a:p>
      </dsp:txBody>
      <dsp:txXfrm>
        <a:off x="42151" y="3186580"/>
        <a:ext cx="10431298" cy="779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876284-C7F0-6855-0470-DB82B0E50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8C231E0-EE82-7203-8E03-17BCDDADF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E1B74E-1E5E-707A-93D4-6E475165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AEDC95-62DE-5994-FCBE-077DCB5B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3DB1253-0FFB-097C-8CE1-CB7A531B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925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528BDE-3598-78A0-1F31-B066E230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44FB848-CAF0-52D5-60CD-603A2BB7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5D113B-726C-7628-E8F2-7F2DAC22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543E29-CD48-38B4-1D39-63C1307A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409F11-A5C8-A3C3-00BE-2F29E960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128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31E7874-012C-96AE-AC97-3481C6717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0EDAEA0-BFF2-3869-C088-3173B67C4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1E382D8-3A55-C5A8-5152-12CFAF6F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B8BC4BF-C30C-C472-9C1E-C46DC935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2E111B-830D-69CE-DF5D-BAEC665D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575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E263EB-0E1D-605F-9C85-F73D5639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7CA812-E86E-A099-8F26-DECAF630E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185595-DB98-5A6B-AC9F-4CC79E53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2E7E2EC-AF10-3E4F-4E86-72A32BBA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4499BF-61A8-27DB-F29C-FC28B355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781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C3029A-2638-81FF-F4D1-1E00593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506E0B-13AB-0927-53DE-0CC743D67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08252B-4C01-A56E-9C9A-FE6A787C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35631F-7332-07F5-2DB5-A90E4CC5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83B5EB-84A3-1154-DFB2-325B8A29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64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9EA399-436E-DFB0-D2C4-CCE84061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561F10-EB30-FC4F-9552-79E9E35C3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DA7773D-E217-09F4-6A5C-65282EB1F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23DB998-A412-4DFC-FA79-76D98951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DFFBAB2-AE93-0C5B-283C-8599340C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ECCDC52-ED26-8BBA-A134-13A178C1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653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1B032D-B746-E19C-904A-F65A585F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47F0E3-3CED-8B2A-6E50-F8A0903DC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1FF9150-BD23-85DD-F808-71AF2C2C5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9D07070-B4A7-0470-05B4-38CB399A7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7D442D9-C70A-E3D6-C269-961FA550C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48D033B-47F6-FB4F-026E-875DC107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025E7A4-11AC-CA94-CEB6-6FFFB3B8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7AC6D6C-7AE0-5CE4-FABA-0B059DD5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234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A709F2-9159-F520-990B-F3302FE54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AEAFABC-8FEE-3908-654D-CE6F7C97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652C5B7-0DB0-39BC-0497-E7FABAC3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D544923-E1A3-CDA5-B5DB-C60B3B45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57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DDEB8AE-51B2-D527-67DB-0E7A235F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775916-3586-067D-4FA3-67F1A4A5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943495-C8EF-DDF7-035D-7BA9DBFF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1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8507B6-0C88-E97E-B802-3E871790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4E1EFD-F3A7-7ED8-3D65-1481977D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A1485D0-FE74-FD5D-F4A8-1EF01A723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CA25CA-0F6C-76EB-3B83-6CC4DF3C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F3B8FD-901D-D932-150F-30368599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C0A3488-4DDF-9032-09FF-725EB3BE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97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83AD95-6484-C36D-9916-CF4204A3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5AFC1D6-8198-99A7-C1BC-1EFF42DAF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8FEA5B2-E000-CA89-2C94-D9B4F4A8C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08B9705-9467-1B38-8960-627F64C7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A2A44E5-EB15-C9F7-FB70-8327A4C3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4DEB31F-C9FC-2223-523D-13181533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490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29C3BE8-BAE8-0372-B3A5-83F94E13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78FB6E6-420B-7D90-4C82-1011F688F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0CB4AA-6FB8-F415-B012-7B45A0603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BF1EF-23AA-7C41-8035-22880086ECED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D6F559-D656-B3F0-257A-E21901003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18DA0D-898C-E8B7-E0F1-4D0FE63E4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A59ED-5A39-0149-8A2C-22092D5B1F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870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6AE46B9-DC3C-7861-485E-FA8025A27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fi-FI" sz="7200"/>
              <a:t>Alkuperäiskulttuurit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2B1131A-5824-F262-C595-9AFAC9885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fi-FI" sz="2800"/>
              <a:t>Kpl 6-10.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FC2D04-755D-95A6-F911-445C3A37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853"/>
            <a:ext cx="10515600" cy="1325563"/>
          </a:xfrm>
        </p:spPr>
        <p:txBody>
          <a:bodyPr/>
          <a:lstStyle/>
          <a:p>
            <a:r>
              <a:rPr lang="fi-FI" dirty="0"/>
              <a:t>Kpl 8. Saamelaisten oikeudet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023E00C-7C72-B395-FA4F-6D9BEE3D63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87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118130C-D5A4-656C-A91A-B4935C7E9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100">
                <a:solidFill>
                  <a:srgbClr val="FFFFFF"/>
                </a:solidFill>
              </a:rPr>
              <a:t>Alkuperäiskulttuuri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BF48B3-4E35-07C5-B20E-D45BCE19A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314325"/>
            <a:ext cx="7562368" cy="6243637"/>
          </a:xfrm>
        </p:spPr>
        <p:txBody>
          <a:bodyPr anchor="ctr">
            <a:normAutofit/>
          </a:bodyPr>
          <a:lstStyle/>
          <a:p>
            <a:r>
              <a:rPr lang="fi-FI" sz="2400" b="1" dirty="0"/>
              <a:t>Etniset alkuperäiskulttuurit</a:t>
            </a:r>
          </a:p>
          <a:p>
            <a:pPr lvl="1"/>
            <a:r>
              <a:rPr lang="fi-FI" dirty="0"/>
              <a:t>Alueen alkuperäiskansa (esim. Inuiitit, saamelaiset)</a:t>
            </a:r>
          </a:p>
          <a:p>
            <a:pPr lvl="1"/>
            <a:r>
              <a:rPr lang="fi-FI" i="1" dirty="0"/>
              <a:t>Etnisyys</a:t>
            </a:r>
            <a:r>
              <a:rPr lang="fi-FI" dirty="0"/>
              <a:t>: kieli, uskonto, tavat, perinteet</a:t>
            </a:r>
          </a:p>
          <a:p>
            <a:pPr lvl="1"/>
            <a:r>
              <a:rPr lang="fi-FI" dirty="0"/>
              <a:t>Kulttuurien kohtaaminen tuhonnut alkuperäiskansoja: esim. </a:t>
            </a:r>
            <a:r>
              <a:rPr lang="fi-FI" dirty="0" err="1"/>
              <a:t>tasmaanit</a:t>
            </a:r>
            <a:endParaRPr lang="fi-FI" dirty="0"/>
          </a:p>
          <a:p>
            <a:r>
              <a:rPr lang="fi-FI" sz="2400" b="1" dirty="0"/>
              <a:t>Antropologia</a:t>
            </a:r>
          </a:p>
          <a:p>
            <a:pPr lvl="1"/>
            <a:r>
              <a:rPr lang="fi-FI" dirty="0"/>
              <a:t>Tiede, joka tutkii kulttuureja</a:t>
            </a:r>
          </a:p>
          <a:p>
            <a:pPr lvl="1"/>
            <a:r>
              <a:rPr lang="fi-FI" dirty="0"/>
              <a:t>Myytit, tarinat (uskomukset ja arvot)</a:t>
            </a:r>
          </a:p>
          <a:p>
            <a:pPr lvl="1"/>
            <a:r>
              <a:rPr lang="fi-FI" i="1" dirty="0"/>
              <a:t>Kenttätyö</a:t>
            </a:r>
            <a:r>
              <a:rPr lang="fi-FI" dirty="0"/>
              <a:t>: valokuvaus, video, haastattelut (elämäntavan tutkimus)</a:t>
            </a:r>
          </a:p>
          <a:p>
            <a:pPr lvl="1"/>
            <a:r>
              <a:rPr lang="fi-FI" dirty="0"/>
              <a:t>Kartat, historialliset asiakirjat, arkeologiset kaivaukset (yhteisöjen rakenne)</a:t>
            </a:r>
          </a:p>
          <a:p>
            <a:pPr marL="457200" lvl="1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0730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2DE23A7-429F-B0A4-F3AB-D263E316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4000">
                <a:solidFill>
                  <a:srgbClr val="FFFFFF"/>
                </a:solidFill>
              </a:rPr>
              <a:t>Saamelaiset kpl 7.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8EFD81-66B5-5134-D9CA-E0DC9C3AE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0" y="1471613"/>
            <a:ext cx="7923839" cy="5200650"/>
          </a:xfrm>
        </p:spPr>
        <p:txBody>
          <a:bodyPr anchor="ctr">
            <a:normAutofit fontScale="92500" lnSpcReduction="20000"/>
          </a:bodyPr>
          <a:lstStyle/>
          <a:p>
            <a:r>
              <a:rPr lang="fi-FI" sz="2400" dirty="0"/>
              <a:t>Alkuperäiskansa Saamenmaalla (Norja, Ruotsi, Suomi, Venäjä)</a:t>
            </a:r>
          </a:p>
          <a:p>
            <a:r>
              <a:rPr lang="fi-FI" sz="2400" dirty="0"/>
              <a:t>Elinkeinot: metsästys, kalastus, </a:t>
            </a:r>
            <a:r>
              <a:rPr lang="fi-FI" sz="2400" i="1" dirty="0"/>
              <a:t>poropaimentolaisuus</a:t>
            </a:r>
            <a:r>
              <a:rPr lang="fi-FI" sz="2400" dirty="0"/>
              <a:t> (1600-luvulta lähtien)</a:t>
            </a:r>
          </a:p>
          <a:p>
            <a:r>
              <a:rPr lang="fi-FI" sz="2400" b="1" dirty="0"/>
              <a:t>Historian vaiheita:</a:t>
            </a:r>
          </a:p>
          <a:p>
            <a:pPr lvl="1"/>
            <a:r>
              <a:rPr lang="fi-FI" dirty="0"/>
              <a:t>Asuttaneet Suomea jo esihistorian aikana </a:t>
            </a:r>
          </a:p>
          <a:p>
            <a:pPr lvl="1"/>
            <a:r>
              <a:rPr lang="fi-FI" dirty="0"/>
              <a:t>1500-luvulla Kustaa Vaasan uudisasutus: saamelaiset alkoivat jäädä suomalaisasutuksen jalkoihin (</a:t>
            </a:r>
            <a:r>
              <a:rPr lang="fi-FI" i="1" dirty="0"/>
              <a:t>lapinraja</a:t>
            </a:r>
            <a:r>
              <a:rPr lang="fi-FI" dirty="0"/>
              <a:t> siirtyi kohti pohjoista)</a:t>
            </a:r>
          </a:p>
          <a:p>
            <a:pPr lvl="1"/>
            <a:r>
              <a:rPr lang="fi-FI" dirty="0"/>
              <a:t>1600-luvulla uudisasutus Oulun korkeudelle</a:t>
            </a:r>
          </a:p>
          <a:p>
            <a:pPr lvl="1"/>
            <a:r>
              <a:rPr lang="fi-FI" dirty="0"/>
              <a:t>1800-luvulla valtiot alistivat saamelaiset alaisuuteensa</a:t>
            </a:r>
          </a:p>
          <a:p>
            <a:r>
              <a:rPr lang="fi-FI" sz="2400" b="1" dirty="0"/>
              <a:t>Assimilaatio</a:t>
            </a:r>
            <a:r>
              <a:rPr lang="fi-FI" sz="2400" dirty="0"/>
              <a:t>:</a:t>
            </a:r>
          </a:p>
          <a:p>
            <a:pPr lvl="1"/>
            <a:r>
              <a:rPr lang="fi-FI" dirty="0"/>
              <a:t>Käännyttäminen kristinuskoon 1500-luvulta lähtien</a:t>
            </a:r>
          </a:p>
          <a:p>
            <a:pPr lvl="1">
              <a:buFont typeface="Wingdings" pitchFamily="2" charset="2"/>
              <a:buChar char="à"/>
            </a:pPr>
            <a:r>
              <a:rPr lang="fi-FI" dirty="0"/>
              <a:t>Kristilliset nimet, noitarumpujen hävittäminen, suomen kielen opettaminen..</a:t>
            </a:r>
          </a:p>
          <a:p>
            <a:pPr lvl="1"/>
            <a:r>
              <a:rPr lang="fi-FI" dirty="0"/>
              <a:t>Suomalaistaminen oppivelvollisuuslain myötä (1921): suomen kieli, </a:t>
            </a:r>
            <a:r>
              <a:rPr lang="fi-FI"/>
              <a:t>suomalainen kulttuuri, </a:t>
            </a:r>
            <a:r>
              <a:rPr lang="fi-FI" dirty="0"/>
              <a:t>asuntolakoulut (ns. </a:t>
            </a:r>
            <a:r>
              <a:rPr lang="fi-FI" i="1" dirty="0"/>
              <a:t>pakkosuomalaistaminen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454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C445B40-0742-FDC4-8E5F-2F0B9C6C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Saamenmaa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2D54E77-72A9-80CB-80DD-D0933C17E4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4561" y="643466"/>
            <a:ext cx="5726210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4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0C079A4-6386-8C4A-8919-30BF9AFD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Lapinkylät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siidat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1600-luvulla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F74C310C-6FDB-48AD-A35F-EFE5142801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205808"/>
            <a:ext cx="7214616" cy="441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7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lowchart: Document 307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84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C9D9D6-174D-27DA-A489-0C61DCAB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Saamelaiskielet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Miksi on tärkeä huomioida saamen kielet? - sfp.fi">
            <a:extLst>
              <a:ext uri="{FF2B5EF4-FFF2-40B4-BE49-F238E27FC236}">
                <a16:creationId xmlns:a16="http://schemas.microsoft.com/office/drawing/2014/main" id="{1F174030-AF25-770A-EDB0-78C8C953D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1944" y="640080"/>
            <a:ext cx="7039515" cy="5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7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930-luvun Saksan eläintarhojen saamelaisnäytöksissä nähtiin myös  taiteilija Markku Laakson isoisän isä - Kulttuuritoimitus">
            <a:extLst>
              <a:ext uri="{FF2B5EF4-FFF2-40B4-BE49-F238E27FC236}">
                <a16:creationId xmlns:a16="http://schemas.microsoft.com/office/drawing/2014/main" id="{2B4A49DF-241C-87A1-BC0B-A3B8076AFA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58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3DD5860-AD63-5438-1005-87057C5D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1930-luvun ”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alempien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kansojen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eläintarhanäytös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Saksassa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96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7D988C-7793-D8AF-6C52-E2D96F2D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200"/>
              <a:t>Kpl 8. Saamelaisten identiteetti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02C64F-0FC4-20B0-84E6-8C3C12EE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" y="2872899"/>
            <a:ext cx="5058383" cy="3811170"/>
          </a:xfrm>
        </p:spPr>
        <p:txBody>
          <a:bodyPr>
            <a:normAutofit/>
          </a:bodyPr>
          <a:lstStyle/>
          <a:p>
            <a:r>
              <a:rPr lang="fi-FI" sz="2200" dirty="0"/>
              <a:t>1</a:t>
            </a:r>
            <a:r>
              <a:rPr lang="fi-FI" dirty="0"/>
              <a:t>. Saamen kieli</a:t>
            </a:r>
          </a:p>
          <a:p>
            <a:pPr lvl="1"/>
            <a:r>
              <a:rPr lang="fi-FI" sz="2800" dirty="0" err="1"/>
              <a:t>inarin</a:t>
            </a:r>
            <a:r>
              <a:rPr lang="fi-FI" sz="2800" dirty="0"/>
              <a:t>-, koltan- ja pohjoissaame</a:t>
            </a:r>
          </a:p>
          <a:p>
            <a:r>
              <a:rPr lang="fi-FI" dirty="0"/>
              <a:t>2. Saamenpuku eli </a:t>
            </a:r>
            <a:r>
              <a:rPr lang="fi-FI" i="1" dirty="0" err="1"/>
              <a:t>gakti</a:t>
            </a:r>
            <a:endParaRPr lang="fi-FI" i="1" dirty="0"/>
          </a:p>
          <a:p>
            <a:r>
              <a:rPr lang="fi-FI" dirty="0"/>
              <a:t>3. Perinteiset elinkeinot ja luontosuhde</a:t>
            </a:r>
          </a:p>
          <a:p>
            <a:pPr lvl="1"/>
            <a:r>
              <a:rPr lang="fi-FI" sz="2800" dirty="0"/>
              <a:t>poronhoito</a:t>
            </a:r>
          </a:p>
          <a:p>
            <a:pPr marL="457200" lvl="1" indent="0">
              <a:buNone/>
            </a:pPr>
            <a:endParaRPr lang="fi-FI" sz="2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1060E14-7165-5DA6-26AD-6A409DD5F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5" r="20143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619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37397"/>
            <a:ext cx="12192000" cy="1720601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0E1A796-9B25-F0EE-61B0-88EC5097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5505709"/>
            <a:ext cx="7015500" cy="1019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i="1" dirty="0" err="1"/>
              <a:t>Seita</a:t>
            </a:r>
            <a:r>
              <a:rPr lang="en-US" sz="3100" dirty="0"/>
              <a:t> </a:t>
            </a:r>
            <a:r>
              <a:rPr lang="en-US" sz="3100" dirty="0" err="1"/>
              <a:t>eli</a:t>
            </a:r>
            <a:r>
              <a:rPr lang="en-US" sz="3100" dirty="0"/>
              <a:t> </a:t>
            </a:r>
            <a:r>
              <a:rPr lang="en-US" sz="3100" dirty="0" err="1"/>
              <a:t>pyhä</a:t>
            </a:r>
            <a:r>
              <a:rPr lang="en-US" sz="3100" dirty="0"/>
              <a:t> </a:t>
            </a:r>
            <a:r>
              <a:rPr lang="en-US" sz="3100" dirty="0" err="1"/>
              <a:t>paikka</a:t>
            </a:r>
            <a:r>
              <a:rPr lang="en-US" sz="3100" dirty="0"/>
              <a:t>. </a:t>
            </a:r>
            <a:r>
              <a:rPr lang="en-US" sz="3100" dirty="0" err="1"/>
              <a:t>Inarinjärven</a:t>
            </a:r>
            <a:r>
              <a:rPr lang="en-US" sz="3100" dirty="0"/>
              <a:t> </a:t>
            </a:r>
            <a:r>
              <a:rPr lang="en-US" sz="3100" dirty="0" err="1"/>
              <a:t>Ukonsaari</a:t>
            </a:r>
            <a:endParaRPr lang="en-US" sz="3100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843EBF8C-E888-B68B-7A24-9240CF9D9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64"/>
          <a:stretch/>
        </p:blipFill>
        <p:spPr>
          <a:xfrm>
            <a:off x="20" y="10"/>
            <a:ext cx="12191979" cy="5137387"/>
          </a:xfrm>
          <a:prstGeom prst="rect">
            <a:avLst/>
          </a:prstGeom>
          <a:effectLst>
            <a:outerShdw blurRad="190500" dist="63500" dir="5400000" sx="98000" sy="98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0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240</Words>
  <Application>Microsoft Macintosh PowerPoint</Application>
  <PresentationFormat>Laajakuva</PresentationFormat>
  <Paragraphs>44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Office-teema</vt:lpstr>
      <vt:lpstr>Alkuperäiskulttuurit</vt:lpstr>
      <vt:lpstr>Alkuperäiskulttuuri</vt:lpstr>
      <vt:lpstr>Saamelaiset kpl 7. </vt:lpstr>
      <vt:lpstr>Saamenmaa</vt:lpstr>
      <vt:lpstr>Lapinkylät eli siidat 1600-luvulla</vt:lpstr>
      <vt:lpstr>Saamelaiskielet</vt:lpstr>
      <vt:lpstr>1930-luvun ”alempien kansojen” eläintarhanäytös Saksassa</vt:lpstr>
      <vt:lpstr>Kpl 8. Saamelaisten identiteetti</vt:lpstr>
      <vt:lpstr>Seita eli pyhä paikka. Inarinjärven Ukonsaari</vt:lpstr>
      <vt:lpstr>Kpl 8. Saamelaisten oikeudet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Alkuperäiskulttuurit</dc:title>
  <dc:creator>Anttila Petri Juha</dc:creator>
  <cp:lastModifiedBy>Anttila Petri Juha</cp:lastModifiedBy>
  <cp:revision>3</cp:revision>
  <dcterms:created xsi:type="dcterms:W3CDTF">2023-08-28T05:56:35Z</dcterms:created>
  <dcterms:modified xsi:type="dcterms:W3CDTF">2023-12-11T05:30:38Z</dcterms:modified>
</cp:coreProperties>
</file>