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3" r:id="rId7"/>
    <p:sldId id="260" r:id="rId8"/>
    <p:sldId id="261" r:id="rId9"/>
    <p:sldId id="264" r:id="rId10"/>
    <p:sldId id="262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4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3973F6-2724-4B86-9BB9-86A51FA3C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A2D2AC-72BC-4AA7-B59F-97191AD94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B6DFBF-3207-433B-A70D-395FF7319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72C-3DE7-41FA-AA25-E3338CD70F63}" type="datetimeFigureOut">
              <a:rPr lang="fi-FI" smtClean="0"/>
              <a:t>14.11.2021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7A46A0-9C05-489C-A39F-B35283A8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917446-B858-46DA-8E0B-0867876E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F550-29BB-43F0-878F-39D1CDC2C6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08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AD6112-AE63-4B34-B19D-2E893202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9DD1BDD-8D58-4BEF-896E-8DDB97FC7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D7BFD7-6406-40DA-925A-858ED474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72C-3DE7-41FA-AA25-E3338CD70F63}" type="datetimeFigureOut">
              <a:rPr lang="fi-FI" smtClean="0"/>
              <a:t>14.11.2021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A70617-2BE8-4B2F-8B12-81D43B38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081C28-81DB-4D12-B711-D17BA1D7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F550-29BB-43F0-878F-39D1CDC2C6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893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31C4A79-192C-47EE-835E-913EDCD51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A8FF4C6-9944-4F15-9988-979419CC0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C0950E-1EE5-4BFA-9C03-6D07A19B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72C-3DE7-41FA-AA25-E3338CD70F63}" type="datetimeFigureOut">
              <a:rPr lang="fi-FI" smtClean="0"/>
              <a:t>14.11.2021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EC5E37-6B13-423A-9061-A38793C77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74E0C2-2FCA-459D-8594-CD1F676B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F550-29BB-43F0-878F-39D1CDC2C6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71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2A9A3B-AB2B-4C6C-86FA-82E264D0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D6E1FC-AD80-4A40-9DA8-CEA489B93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8BFC76-3D6B-4C5C-BB5E-42904FB6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72C-3DE7-41FA-AA25-E3338CD70F63}" type="datetimeFigureOut">
              <a:rPr lang="fi-FI" smtClean="0"/>
              <a:t>14.11.2021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F50230-1B27-4EE4-91F4-6899264F9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5BB5A4-14DB-4A8D-95F7-121F538D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F550-29BB-43F0-878F-39D1CDC2C6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999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3C6EDF-2F59-4377-A794-1E93932B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2073C5-69BE-4698-942C-1C2753FBC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76ABBB-3655-4E7D-8F0C-57248354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72C-3DE7-41FA-AA25-E3338CD70F63}" type="datetimeFigureOut">
              <a:rPr lang="fi-FI" smtClean="0"/>
              <a:t>14.11.2021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3CAB27-25CA-4FD2-BE6D-82DC7772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AA1F1E-9A20-47A3-8D61-5ADBD0D9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F550-29BB-43F0-878F-39D1CDC2C6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EC2714-9BFF-4744-A25F-AFD0F31C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C61AD9-F79F-471B-A05B-79D3FB1B4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8F59876-B5DE-4CCA-9AFE-55AC84546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35BA0E-B850-4CC5-A0B8-7CBABFBF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72C-3DE7-41FA-AA25-E3338CD70F63}" type="datetimeFigureOut">
              <a:rPr lang="fi-FI" smtClean="0"/>
              <a:t>14.11.2021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851CC8E-AF73-4FAC-B34A-DB3D2179B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82BCC13-66E9-4FD4-AEED-C4592E45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F550-29BB-43F0-878F-39D1CDC2C6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860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16C0D-C0B9-44D8-8D60-31FBFB19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AAE72D8-A5E3-44D6-831A-FE8E5861E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4CFECE1-F66C-4AFF-9748-A5F7C7E4C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299C816-4023-4DAA-976A-8843EDE82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6B002ED-A754-4F54-AFB6-B9E037973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AC49D97-368D-40CC-88B4-0F28B176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72C-3DE7-41FA-AA25-E3338CD70F63}" type="datetimeFigureOut">
              <a:rPr lang="fi-FI" smtClean="0"/>
              <a:t>14.11.2021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DCBA587-BCDD-43F0-8F44-C8E2AE44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4BE27B5-F5FF-4401-8D5F-7A220ED4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F550-29BB-43F0-878F-39D1CDC2C6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936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50CD7-7F16-4DB4-BF27-23A8C7C4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8304BE4-B4D8-4925-97A7-0F7C6E62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72C-3DE7-41FA-AA25-E3338CD70F63}" type="datetimeFigureOut">
              <a:rPr lang="fi-FI" smtClean="0"/>
              <a:t>14.11.2021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D789262-68CE-4FFE-A1CD-A707B2A4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C5617B-DE90-4565-80C1-A9581E69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F550-29BB-43F0-878F-39D1CDC2C6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218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0E3FC4F-4454-4901-A75F-8851585ED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72C-3DE7-41FA-AA25-E3338CD70F63}" type="datetimeFigureOut">
              <a:rPr lang="fi-FI" smtClean="0"/>
              <a:t>14.11.2021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5B24C7A-0E5F-47EF-9944-DB8B0C5B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1AC1C87-E240-4C58-AB3C-5065E6BB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F550-29BB-43F0-878F-39D1CDC2C6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417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359AB5-678F-4C7B-A6E3-90FDB260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9FEC21-FF45-4740-B387-465E8D2FB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A58A7E6-231F-42CE-85E1-99A5DEE31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30C9BC9-E5C6-4774-926C-E85B50A0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72C-3DE7-41FA-AA25-E3338CD70F63}" type="datetimeFigureOut">
              <a:rPr lang="fi-FI" smtClean="0"/>
              <a:t>14.11.2021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C378BD0-4E99-48B7-A552-5DB3B924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82EA0C-945C-4E52-8A23-A3B2043C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F550-29BB-43F0-878F-39D1CDC2C6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975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379CC5-5AC0-4B34-B6B3-79172AF8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FC559A3-4729-4182-A50D-3768FFF27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052FD87-1399-4179-B936-AC42D5B66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057C3FE-903E-4057-9402-D7701AAC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72C-3DE7-41FA-AA25-E3338CD70F63}" type="datetimeFigureOut">
              <a:rPr lang="fi-FI" smtClean="0"/>
              <a:t>14.11.2021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6F19A3E-090C-4999-802A-0EA882EA5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6E707F3-3A50-4F7F-8F1F-C9BB986A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F550-29BB-43F0-878F-39D1CDC2C6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4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47EF552-9ED4-4082-A17F-4734C11C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BF0A9DD-9597-4ACB-BB73-49AD3DAB2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EB8B2B-94F1-440E-B2DA-FD03EB413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B572C-3DE7-41FA-AA25-E3338CD70F63}" type="datetimeFigureOut">
              <a:rPr lang="fi-FI" smtClean="0"/>
              <a:t>14.11.2021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57BEF7-9604-4A1A-8290-753399620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833E18-BD67-463D-BDB3-B4F9E0177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F550-29BB-43F0-878F-39D1CDC2C6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342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D1189F-9598-4281-8056-2845388D4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E04E1-D74F-4ED6-972C-035F4FEC4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1A97D9-C694-4307-818B-0C5BBF413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3658" y="727769"/>
            <a:ext cx="6964685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E007C68-C8B9-49A2-B478-3FD23AA36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6765" y="1495956"/>
            <a:ext cx="6418471" cy="2692050"/>
          </a:xfrm>
        </p:spPr>
        <p:txBody>
          <a:bodyPr>
            <a:normAutofit/>
          </a:bodyPr>
          <a:lstStyle/>
          <a:p>
            <a:r>
              <a:rPr lang="fi-FI" sz="5400" b="1" dirty="0">
                <a:solidFill>
                  <a:schemeClr val="bg1"/>
                </a:solidFill>
              </a:rPr>
              <a:t>Teollistuva maailma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EC496AA-5AC8-47F8-B81B-B2ABB5226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017915"/>
          </a:xfrm>
        </p:spPr>
        <p:txBody>
          <a:bodyPr>
            <a:normAutofit/>
          </a:bodyPr>
          <a:lstStyle/>
          <a:p>
            <a:r>
              <a:rPr lang="fi-FI" sz="2000" b="1">
                <a:solidFill>
                  <a:schemeClr val="bg1"/>
                </a:solidFill>
              </a:rPr>
              <a:t>(kpl 15-18)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7769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8" name="Graphic 212">
            <a:extLst>
              <a:ext uri="{FF2B5EF4-FFF2-40B4-BE49-F238E27FC236}">
                <a16:creationId xmlns:a16="http://schemas.microsoft.com/office/drawing/2014/main" id="{5EC6B544-8C84-47A6-885D-A4F09EF5C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67504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C95C5C-6FBD-47FF-9CA6-066193539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12627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The Exterior of Harrod&amp;#39;s Department Stor - as art print or hand painted oil.">
            <a:extLst>
              <a:ext uri="{FF2B5EF4-FFF2-40B4-BE49-F238E27FC236}">
                <a16:creationId xmlns:a16="http://schemas.microsoft.com/office/drawing/2014/main" id="{A5AC52F6-E70F-4D88-BD27-1F2E15ED5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DC2FDB-8FD1-41B7-A63A-98B60266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1" y="1"/>
            <a:ext cx="3555490" cy="742950"/>
          </a:xfrm>
        </p:spPr>
        <p:txBody>
          <a:bodyPr>
            <a:normAutofit/>
          </a:bodyPr>
          <a:lstStyle/>
          <a:p>
            <a:r>
              <a:rPr lang="fi-FI" sz="4000" b="1" dirty="0"/>
              <a:t>Elintaso nousee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7C02D3-B73A-4678-8FFD-4BC50C45A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575" y="742950"/>
            <a:ext cx="5305425" cy="611504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2400" dirty="0"/>
              <a:t>Työväestön asema parani 1800-luvun loppua kohden -&gt; Lainsäädäntö ja tuottavuuden kasvu mahdollistivat palkkojen, vapaa-ajan ja lomien sekä työturvallisuuden lisääntymisen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Elintason noustessa ja kysynnän kasvaessa siirryttiin 1800-luvun lopulta alkaen hiljalleen uudenlaiseen </a:t>
            </a:r>
            <a:r>
              <a:rPr lang="fi-FI" sz="2400" i="1" dirty="0"/>
              <a:t>kulutusyhteiskuntaan </a:t>
            </a:r>
            <a:r>
              <a:rPr lang="fi-FI" sz="2400" dirty="0"/>
              <a:t>ja</a:t>
            </a:r>
            <a:r>
              <a:rPr lang="fi-FI" sz="2400" i="1" dirty="0"/>
              <a:t> markkinatalouteen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Mainonta ja markkinointi (mm. sanomalehdet ja näyteikkunat) 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Palveluammatit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Kauppaketjut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Postimyynti ja osamaksukauppa</a:t>
            </a:r>
          </a:p>
          <a:p>
            <a:pPr marL="742950" lvl="1" indent="-285750">
              <a:buFontTx/>
              <a:buChar char="-"/>
            </a:pPr>
            <a:endParaRPr lang="fi-FI" sz="1400" dirty="0"/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0111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631611F-5E59-44FA-B970-20D3B72BC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4445" b="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EBA5189-BA87-4B59-9905-189622C9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257175"/>
            <a:ext cx="9792471" cy="1400176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FFFFFF"/>
                </a:solidFill>
              </a:rPr>
              <a:t>Miksi Britannia teollistui ensimmäisenä?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0E6B63-6C28-40D0-921C-8C4E45CC0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7326"/>
            <a:ext cx="11972925" cy="51435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Char char="-"/>
            </a:pPr>
            <a:r>
              <a:rPr lang="fi-FI" altLang="fi-FI" sz="2400" dirty="0">
                <a:solidFill>
                  <a:srgbClr val="FFFFFF"/>
                </a:solidFill>
              </a:rPr>
              <a:t>Lukuisia </a:t>
            </a:r>
            <a:r>
              <a:rPr lang="fi-FI" altLang="fi-FI" sz="2400" u="sng" dirty="0">
                <a:solidFill>
                  <a:srgbClr val="FFFFFF"/>
                </a:solidFill>
              </a:rPr>
              <a:t>siirtomaita </a:t>
            </a:r>
            <a:r>
              <a:rPr lang="fi-FI" altLang="fi-FI" sz="2400" dirty="0">
                <a:solidFill>
                  <a:srgbClr val="FFFFFF"/>
                </a:solidFill>
              </a:rPr>
              <a:t>-&gt; Raaka-aineita ja markkina-alueita</a:t>
            </a:r>
          </a:p>
          <a:p>
            <a:pPr marL="609600" indent="-609600">
              <a:buFontTx/>
              <a:buChar char="-"/>
            </a:pPr>
            <a:r>
              <a:rPr lang="fi-FI" altLang="fi-FI" sz="2400" dirty="0">
                <a:solidFill>
                  <a:srgbClr val="FFFFFF"/>
                </a:solidFill>
              </a:rPr>
              <a:t>Ihmisillä suurempi </a:t>
            </a:r>
            <a:r>
              <a:rPr lang="fi-FI" altLang="fi-FI" sz="2400" u="sng" dirty="0">
                <a:solidFill>
                  <a:srgbClr val="FFFFFF"/>
                </a:solidFill>
              </a:rPr>
              <a:t>ostovoima</a:t>
            </a:r>
            <a:r>
              <a:rPr lang="fi-FI" altLang="fi-FI" sz="2400" dirty="0">
                <a:solidFill>
                  <a:srgbClr val="FFFFFF"/>
                </a:solidFill>
              </a:rPr>
              <a:t> kuin mantereella -&gt; Porvaristo erityisen vaurasta ja </a:t>
            </a:r>
            <a:r>
              <a:rPr lang="fi-FI" altLang="fi-FI" sz="2400" u="sng" dirty="0">
                <a:solidFill>
                  <a:srgbClr val="FFFFFF"/>
                </a:solidFill>
              </a:rPr>
              <a:t>pankki- ja sijoitustoiminta </a:t>
            </a:r>
            <a:r>
              <a:rPr lang="fi-FI" altLang="fi-FI" sz="2400" dirty="0">
                <a:solidFill>
                  <a:srgbClr val="FFFFFF"/>
                </a:solidFill>
              </a:rPr>
              <a:t>kehittynyttä -&gt; Tuotantoon sijoitettavia </a:t>
            </a:r>
            <a:r>
              <a:rPr lang="fi-FI" altLang="fi-FI" sz="2400" i="1" u="sng" dirty="0">
                <a:solidFill>
                  <a:srgbClr val="FFFFFF"/>
                </a:solidFill>
              </a:rPr>
              <a:t>pääomia</a:t>
            </a:r>
          </a:p>
          <a:p>
            <a:pPr marL="609600" indent="-609600">
              <a:buFontTx/>
              <a:buChar char="-"/>
            </a:pPr>
            <a:r>
              <a:rPr lang="fi-FI" altLang="fi-FI" sz="2400" dirty="0">
                <a:solidFill>
                  <a:srgbClr val="FFFFFF"/>
                </a:solidFill>
              </a:rPr>
              <a:t>Hyvät elinolosuhteet ja kehittynyt maatalous -&gt; Uudet viljelymenetelmät ja koneet sekä </a:t>
            </a:r>
            <a:r>
              <a:rPr lang="fi-FI" altLang="fi-FI" sz="2400" i="1" dirty="0">
                <a:solidFill>
                  <a:srgbClr val="FFFFFF"/>
                </a:solidFill>
              </a:rPr>
              <a:t>aitaaminen</a:t>
            </a:r>
            <a:r>
              <a:rPr lang="fi-FI" altLang="fi-FI" sz="2400" dirty="0">
                <a:solidFill>
                  <a:srgbClr val="FFFFFF"/>
                </a:solidFill>
              </a:rPr>
              <a:t> -&gt; </a:t>
            </a:r>
            <a:r>
              <a:rPr lang="fi-FI" altLang="fi-FI" sz="2400" u="sng" dirty="0">
                <a:solidFill>
                  <a:srgbClr val="FFFFFF"/>
                </a:solidFill>
              </a:rPr>
              <a:t>Työvoimaa runsaasti</a:t>
            </a:r>
          </a:p>
          <a:p>
            <a:pPr marL="609600" indent="-609600">
              <a:buFontTx/>
              <a:buChar char="-"/>
            </a:pPr>
            <a:r>
              <a:rPr lang="fi-FI" altLang="fi-FI" sz="2400" u="sng" dirty="0">
                <a:solidFill>
                  <a:srgbClr val="FFFFFF"/>
                </a:solidFill>
              </a:rPr>
              <a:t>Henkinen pääoma </a:t>
            </a:r>
            <a:r>
              <a:rPr lang="fi-FI" altLang="fi-FI" sz="2400" dirty="0">
                <a:solidFill>
                  <a:srgbClr val="FFFFFF"/>
                </a:solidFill>
              </a:rPr>
              <a:t>(mm. Adam Smith: ”Kansojen varallisuus” 1776) -&gt; </a:t>
            </a:r>
            <a:r>
              <a:rPr lang="fi-FI" altLang="fi-FI" sz="2400" i="1" u="sng" dirty="0">
                <a:solidFill>
                  <a:srgbClr val="FFFFFF"/>
                </a:solidFill>
              </a:rPr>
              <a:t>Taloudellisen liberalismin</a:t>
            </a:r>
            <a:r>
              <a:rPr lang="fi-FI" altLang="fi-FI" sz="2400" u="sng" dirty="0">
                <a:solidFill>
                  <a:srgbClr val="FFFFFF"/>
                </a:solidFill>
              </a:rPr>
              <a:t> painotus </a:t>
            </a:r>
            <a:r>
              <a:rPr lang="fi-FI" altLang="fi-FI" sz="2400" dirty="0">
                <a:solidFill>
                  <a:srgbClr val="FFFFFF"/>
                </a:solidFill>
              </a:rPr>
              <a:t>-&gt; Kilpailun ja kaupan vapauttaminen sekä valmistuksen jakaminen eri vaiheisiin -&gt; </a:t>
            </a:r>
            <a:r>
              <a:rPr lang="fi-FI" altLang="fi-FI" sz="2400" i="1" u="sng" dirty="0">
                <a:solidFill>
                  <a:srgbClr val="FFFFFF"/>
                </a:solidFill>
              </a:rPr>
              <a:t>Tuottavuuden</a:t>
            </a:r>
            <a:r>
              <a:rPr lang="fi-FI" altLang="fi-FI" sz="2400" u="sng" dirty="0">
                <a:solidFill>
                  <a:srgbClr val="FFFFFF"/>
                </a:solidFill>
              </a:rPr>
              <a:t> kasvu</a:t>
            </a:r>
          </a:p>
          <a:p>
            <a:pPr marL="609600" indent="-609600">
              <a:buFontTx/>
              <a:buChar char="-"/>
            </a:pPr>
            <a:r>
              <a:rPr lang="fi-FI" altLang="fi-FI" sz="2400" u="sng" dirty="0">
                <a:solidFill>
                  <a:srgbClr val="FFFFFF"/>
                </a:solidFill>
              </a:rPr>
              <a:t>Merkittäviä keksijöitä ja keksintöjä </a:t>
            </a:r>
            <a:r>
              <a:rPr lang="fi-FI" altLang="fi-FI" sz="2400" dirty="0">
                <a:solidFill>
                  <a:srgbClr val="FFFFFF"/>
                </a:solidFill>
              </a:rPr>
              <a:t>-&gt; Höyryvoima avainasemassa -&gt; Kehittyneet höyrykoneet (Watt) -&gt; Avainala tekstiiliteollisuus -&gt; Kehruu- ja kutomakoneet (mm. </a:t>
            </a:r>
            <a:r>
              <a:rPr lang="fi-FI" altLang="fi-FI" sz="2400" dirty="0" err="1">
                <a:solidFill>
                  <a:srgbClr val="FFFFFF"/>
                </a:solidFill>
              </a:rPr>
              <a:t>Hargreavesin</a:t>
            </a:r>
            <a:r>
              <a:rPr lang="fi-FI" altLang="fi-FI" sz="2400" dirty="0">
                <a:solidFill>
                  <a:srgbClr val="FFFFFF"/>
                </a:solidFill>
              </a:rPr>
              <a:t> ”Kehruu-Jenny” ja </a:t>
            </a:r>
            <a:r>
              <a:rPr lang="fi-FI" altLang="fi-FI" sz="2400" dirty="0" err="1">
                <a:solidFill>
                  <a:srgbClr val="FFFFFF"/>
                </a:solidFill>
              </a:rPr>
              <a:t>Cartwrightin</a:t>
            </a:r>
            <a:r>
              <a:rPr lang="fi-FI" altLang="fi-FI" sz="2400" dirty="0">
                <a:solidFill>
                  <a:srgbClr val="FFFFFF"/>
                </a:solidFill>
              </a:rPr>
              <a:t> kutomakone)</a:t>
            </a:r>
          </a:p>
          <a:p>
            <a:pPr marL="609600" indent="-609600">
              <a:buFontTx/>
              <a:buChar char="-"/>
            </a:pPr>
            <a:r>
              <a:rPr lang="fi-FI" altLang="fi-FI" sz="2400" i="1" u="sng" dirty="0">
                <a:solidFill>
                  <a:srgbClr val="FFFFFF"/>
                </a:solidFill>
              </a:rPr>
              <a:t>Infrastruktuuri</a:t>
            </a:r>
            <a:r>
              <a:rPr lang="fi-FI" altLang="fi-FI" sz="2400" u="sng" dirty="0">
                <a:solidFill>
                  <a:srgbClr val="FFFFFF"/>
                </a:solidFill>
              </a:rPr>
              <a:t> kehittynyttä </a:t>
            </a:r>
            <a:r>
              <a:rPr lang="fi-FI" altLang="fi-FI" sz="2400" dirty="0">
                <a:solidFill>
                  <a:srgbClr val="FFFFFF"/>
                </a:solidFill>
              </a:rPr>
              <a:t>-&gt; Tieverkosto, sillat, kanavat -&gt; Ensimmäinen rautatie (Liverpool-Manchester)</a:t>
            </a:r>
          </a:p>
          <a:p>
            <a:pPr marL="609600" indent="-609600">
              <a:buFontTx/>
              <a:buChar char="-"/>
            </a:pPr>
            <a:r>
              <a:rPr lang="fi-FI" altLang="fi-FI" sz="2400" u="sng" dirty="0">
                <a:solidFill>
                  <a:srgbClr val="FFFFFF"/>
                </a:solidFill>
              </a:rPr>
              <a:t>Luonnonvaroja</a:t>
            </a:r>
            <a:r>
              <a:rPr lang="fi-FI" altLang="fi-FI" sz="2400" dirty="0">
                <a:solidFill>
                  <a:srgbClr val="FFFFFF"/>
                </a:solidFill>
              </a:rPr>
              <a:t> -&gt; Kivihiiltä höyrykoneisiin ja raudan valmistukseen</a:t>
            </a:r>
          </a:p>
          <a:p>
            <a:pPr marL="609600" indent="-609600">
              <a:buFontTx/>
              <a:buChar char="-"/>
            </a:pPr>
            <a:endParaRPr lang="fi-FI" altLang="fi-FI" sz="1400" dirty="0">
              <a:solidFill>
                <a:srgbClr val="FFFFFF"/>
              </a:solidFill>
            </a:endParaRPr>
          </a:p>
          <a:p>
            <a:pPr marL="609600" indent="-609600">
              <a:buFontTx/>
              <a:buChar char="-"/>
            </a:pPr>
            <a:endParaRPr lang="fi-FI" altLang="fi-FI" sz="1400" dirty="0">
              <a:solidFill>
                <a:srgbClr val="FFFFFF"/>
              </a:solidFill>
            </a:endParaRPr>
          </a:p>
          <a:p>
            <a:pPr marL="609600" indent="-609600">
              <a:buFontTx/>
              <a:buChar char="-"/>
            </a:pPr>
            <a:endParaRPr lang="fi-FI" altLang="fi-FI" sz="1400" dirty="0">
              <a:solidFill>
                <a:srgbClr val="FFFFFF"/>
              </a:solidFill>
            </a:endParaRPr>
          </a:p>
          <a:p>
            <a:endParaRPr lang="fi-FI" sz="1400" dirty="0">
              <a:solidFill>
                <a:srgbClr val="FFFFFF"/>
              </a:solidFill>
            </a:endParaRPr>
          </a:p>
        </p:txBody>
      </p:sp>
      <p:sp>
        <p:nvSpPr>
          <p:cNvPr id="4" name="AutoShape 2" descr="Industrial Revolution of England - The Green Politics">
            <a:extLst>
              <a:ext uri="{FF2B5EF4-FFF2-40B4-BE49-F238E27FC236}">
                <a16:creationId xmlns:a16="http://schemas.microsoft.com/office/drawing/2014/main" id="{EB0FFA10-CD36-4C83-A22D-9A937C4363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4" descr="Industrial Revolution of England - The Green Politics">
            <a:extLst>
              <a:ext uri="{FF2B5EF4-FFF2-40B4-BE49-F238E27FC236}">
                <a16:creationId xmlns:a16="http://schemas.microsoft.com/office/drawing/2014/main" id="{727CBE01-0749-4410-ABFB-FAF17DB3FE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utoShape 6" descr="Industrial Revolution of England - The Green Politics">
            <a:extLst>
              <a:ext uri="{FF2B5EF4-FFF2-40B4-BE49-F238E27FC236}">
                <a16:creationId xmlns:a16="http://schemas.microsoft.com/office/drawing/2014/main" id="{6B934AD7-FB12-4F2F-8C7F-2448E25606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46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5 Most Transformative Developments and Inventions of the Industrial Revolution">
            <a:extLst>
              <a:ext uri="{FF2B5EF4-FFF2-40B4-BE49-F238E27FC236}">
                <a16:creationId xmlns:a16="http://schemas.microsoft.com/office/drawing/2014/main" id="{1BD2FDBB-EB7B-4360-B6DB-F6B91EF50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r="4313" b="-1"/>
          <a:stretch/>
        </p:blipFill>
        <p:spPr bwMode="auto">
          <a:xfrm>
            <a:off x="3" y="-7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B885A85-5279-499E-B5DA-D61E9FF8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936" y="844486"/>
            <a:ext cx="9484225" cy="1461778"/>
          </a:xfrm>
        </p:spPr>
        <p:txBody>
          <a:bodyPr>
            <a:normAutofit/>
          </a:bodyPr>
          <a:lstStyle/>
          <a:p>
            <a:r>
              <a:rPr lang="fi-FI" sz="4000" b="1"/>
              <a:t>Koneellistuva länsimaailma</a:t>
            </a: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61388EF-B4CE-4326-979A-2F53CED6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27777" y="343104"/>
            <a:ext cx="975050" cy="84050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2" name="Picture 4" descr="How the First and Second Industrial Revolutions Changed Our World">
            <a:extLst>
              <a:ext uri="{FF2B5EF4-FFF2-40B4-BE49-F238E27FC236}">
                <a16:creationId xmlns:a16="http://schemas.microsoft.com/office/drawing/2014/main" id="{C27C6143-9265-4D50-975E-BE1F50E77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r="7255" b="10"/>
          <a:stretch/>
        </p:blipFill>
        <p:spPr bwMode="auto">
          <a:xfrm>
            <a:off x="370963" y="759104"/>
            <a:ext cx="1637348" cy="1655677"/>
          </a:xfrm>
          <a:custGeom>
            <a:avLst/>
            <a:gdLst/>
            <a:ahLst/>
            <a:cxnLst/>
            <a:rect l="l" t="t" r="r" b="b"/>
            <a:pathLst>
              <a:path w="1570813" h="1363363">
                <a:moveTo>
                  <a:pt x="452248" y="0"/>
                </a:moveTo>
                <a:cubicBezTo>
                  <a:pt x="1118566" y="0"/>
                  <a:pt x="1118566" y="0"/>
                  <a:pt x="1118566" y="0"/>
                </a:cubicBezTo>
                <a:cubicBezTo>
                  <a:pt x="1160301" y="0"/>
                  <a:pt x="1200597" y="22535"/>
                  <a:pt x="1220745" y="59154"/>
                </a:cubicBezTo>
                <a:cubicBezTo>
                  <a:pt x="1554623" y="623936"/>
                  <a:pt x="1554623" y="623936"/>
                  <a:pt x="1554623" y="623936"/>
                </a:cubicBezTo>
                <a:cubicBezTo>
                  <a:pt x="1576210" y="659147"/>
                  <a:pt x="1576210" y="704217"/>
                  <a:pt x="1554623" y="739427"/>
                </a:cubicBezTo>
                <a:cubicBezTo>
                  <a:pt x="1220745" y="1304209"/>
                  <a:pt x="1220745" y="1304209"/>
                  <a:pt x="1220745" y="1304209"/>
                </a:cubicBezTo>
                <a:cubicBezTo>
                  <a:pt x="1200597" y="1340828"/>
                  <a:pt x="1160301" y="1363363"/>
                  <a:pt x="1118566" y="1363363"/>
                </a:cubicBezTo>
                <a:cubicBezTo>
                  <a:pt x="452248" y="1363363"/>
                  <a:pt x="452248" y="1363363"/>
                  <a:pt x="452248" y="1363363"/>
                </a:cubicBezTo>
                <a:cubicBezTo>
                  <a:pt x="409074" y="1363363"/>
                  <a:pt x="370218" y="1340828"/>
                  <a:pt x="348631" y="1304209"/>
                </a:cubicBezTo>
                <a:cubicBezTo>
                  <a:pt x="16191" y="739427"/>
                  <a:pt x="16191" y="739427"/>
                  <a:pt x="16191" y="739427"/>
                </a:cubicBezTo>
                <a:cubicBezTo>
                  <a:pt x="-5396" y="704217"/>
                  <a:pt x="-5396" y="659147"/>
                  <a:pt x="16191" y="623936"/>
                </a:cubicBezTo>
                <a:cubicBezTo>
                  <a:pt x="348631" y="59154"/>
                  <a:pt x="348631" y="59154"/>
                  <a:pt x="348631" y="59154"/>
                </a:cubicBezTo>
                <a:cubicBezTo>
                  <a:pt x="370218" y="22535"/>
                  <a:pt x="409074" y="0"/>
                  <a:pt x="452248" y="0"/>
                </a:cubicBezTo>
                <a:close/>
              </a:path>
            </a:pathLst>
          </a:custGeom>
          <a:noFill/>
          <a:ln w="63500">
            <a:solidFill>
              <a:schemeClr val="tx1">
                <a:alpha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5">
            <a:extLst>
              <a:ext uri="{FF2B5EF4-FFF2-40B4-BE49-F238E27FC236}">
                <a16:creationId xmlns:a16="http://schemas.microsoft.com/office/drawing/2014/main" id="{1D917FAD-3240-4D3F-91A0-9571F75DC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769451" y="970414"/>
            <a:ext cx="616956" cy="53182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3F5DB5-F14F-4B06-87AC-FB18C9A1F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1" y="2306263"/>
            <a:ext cx="9715500" cy="4294561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fi-FI" altLang="fi-FI" sz="2400" dirty="0"/>
              <a:t>Koneet moninkertaistivat tuottavuuden ja höyryvoima mahdollisti tuotannon sijoittamisen vesistöjen ulkopuolelle</a:t>
            </a:r>
          </a:p>
          <a:p>
            <a:pPr marL="342900" indent="-342900">
              <a:buFontTx/>
              <a:buChar char="-"/>
            </a:pPr>
            <a:r>
              <a:rPr lang="fi-FI" altLang="fi-FI" sz="2400" dirty="0"/>
              <a:t>Rautatiet ja höyrylaivat vauhdittivat teollistumista, kauppaa ja liikennettä</a:t>
            </a:r>
          </a:p>
          <a:p>
            <a:pPr marL="342900" indent="-342900">
              <a:buFontTx/>
              <a:buChar char="-"/>
            </a:pPr>
            <a:r>
              <a:rPr lang="fi-FI" altLang="fi-FI" sz="2400" dirty="0"/>
              <a:t>Terästuotanto kasvoi 1800-luvulla eritoten Saksassa</a:t>
            </a:r>
          </a:p>
          <a:p>
            <a:pPr marL="342900" indent="-342900">
              <a:buFontTx/>
              <a:buChar char="-"/>
            </a:pPr>
            <a:r>
              <a:rPr lang="fi-FI" altLang="fi-FI" sz="2400" dirty="0"/>
              <a:t>Tieteiden kehittyminen (erit. kemia ja fysiikka) johti sähköenergian valjastamiseen -&gt; mahdollisti teollistumisen kaikkialla maailmassa -&gt; generaattorit, hehkulamput, suurjännitejohdot jne.</a:t>
            </a:r>
          </a:p>
          <a:p>
            <a:pPr marL="342900" indent="-342900">
              <a:buFontTx/>
              <a:buChar char="-"/>
            </a:pPr>
            <a:r>
              <a:rPr lang="fi-FI" altLang="fi-FI" sz="2400" dirty="0"/>
              <a:t>Öljyn merkitys kasvoi hiljalleen (polttomoottori)</a:t>
            </a:r>
          </a:p>
          <a:p>
            <a:pPr marL="342900" indent="-342900">
              <a:buFontTx/>
              <a:buChar char="-"/>
            </a:pPr>
            <a:r>
              <a:rPr lang="fi-FI" altLang="fi-FI" sz="2400" dirty="0"/>
              <a:t>Teollistuminen levisi Keski-Eurooppaan -&gt; USA ja Saksa kirivät brittien ohi 1800-luvun lopulla (mm. panostukset koulutukseen, tutkimukseen ja tuotekehitykseen)</a:t>
            </a:r>
          </a:p>
          <a:p>
            <a:pPr marL="342900" indent="-342900">
              <a:buFontTx/>
              <a:buChar char="-"/>
            </a:pPr>
            <a:endParaRPr lang="fi-FI" altLang="fi-FI" sz="1700" dirty="0"/>
          </a:p>
          <a:p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227140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994FD7A-9874-42D9-8919-E2A30003F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1219200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5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1849F3B-2F4E-497D-83A4-60780154F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6417" r="6915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14E7BC4-5C93-427F-AD6D-B758F8E5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FFFFFF"/>
                </a:solidFill>
              </a:rPr>
              <a:t>Tuotanto ja työ kehittyvät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FBC7B1-8324-4910-93B4-8A4FDEB12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032375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fi-FI" altLang="fi-FI" sz="2400" dirty="0">
                <a:solidFill>
                  <a:srgbClr val="FFFFFF"/>
                </a:solidFill>
              </a:rPr>
              <a:t>Maataloustuotannon kasvu (mm. lannoitteet, maatalouden koneellistuminen) johti väestönkasvuun</a:t>
            </a:r>
          </a:p>
          <a:p>
            <a:pPr marL="285750" indent="-285750">
              <a:buFontTx/>
              <a:buChar char="-"/>
            </a:pPr>
            <a:r>
              <a:rPr lang="fi-FI" altLang="fi-FI" sz="2400" dirty="0">
                <a:solidFill>
                  <a:srgbClr val="FFFFFF"/>
                </a:solidFill>
              </a:rPr>
              <a:t>Maatalousväestön asema heikentyi -&gt; Maataloustuotteiden hintojen lasku -&gt; Työttömyys -&gt; </a:t>
            </a:r>
            <a:r>
              <a:rPr lang="fi-FI" altLang="fi-FI" sz="2400" i="1" dirty="0">
                <a:solidFill>
                  <a:srgbClr val="FFFFFF"/>
                </a:solidFill>
              </a:rPr>
              <a:t>Kaupungistuminen</a:t>
            </a:r>
            <a:r>
              <a:rPr lang="fi-FI" altLang="fi-FI" sz="2400" dirty="0">
                <a:solidFill>
                  <a:srgbClr val="FFFFFF"/>
                </a:solidFill>
              </a:rPr>
              <a:t> ja </a:t>
            </a:r>
            <a:r>
              <a:rPr lang="fi-FI" altLang="fi-FI" sz="2400" i="1" dirty="0">
                <a:solidFill>
                  <a:srgbClr val="FFFFFF"/>
                </a:solidFill>
              </a:rPr>
              <a:t>siirtolaisuus</a:t>
            </a:r>
            <a:r>
              <a:rPr lang="fi-FI" altLang="fi-FI" sz="2400" dirty="0">
                <a:solidFill>
                  <a:srgbClr val="FFFFFF"/>
                </a:solidFill>
              </a:rPr>
              <a:t> (huom. </a:t>
            </a:r>
            <a:r>
              <a:rPr lang="fi-FI" altLang="fi-FI" sz="2400" i="1" dirty="0">
                <a:solidFill>
                  <a:srgbClr val="FFFFFF"/>
                </a:solidFill>
              </a:rPr>
              <a:t>työntävät ja vetävät tekijät</a:t>
            </a:r>
            <a:r>
              <a:rPr lang="fi-FI" altLang="fi-FI" sz="2400" dirty="0">
                <a:solidFill>
                  <a:srgbClr val="FFFFFF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i-FI" altLang="fi-FI" sz="2400" dirty="0">
                <a:solidFill>
                  <a:srgbClr val="FFFFFF"/>
                </a:solidFill>
              </a:rPr>
              <a:t>Kaupungeissa ongelmina</a:t>
            </a:r>
          </a:p>
          <a:p>
            <a:pPr marL="742950" lvl="1" indent="-285750">
              <a:buFontTx/>
              <a:buChar char="-"/>
            </a:pPr>
            <a:r>
              <a:rPr lang="fi-FI" altLang="fi-FI" dirty="0">
                <a:solidFill>
                  <a:srgbClr val="FFFFFF"/>
                </a:solidFill>
              </a:rPr>
              <a:t>Saasteet (ilma ja juomavesi) -&gt; mm. kolera- ja lavantautiepidemiat</a:t>
            </a:r>
          </a:p>
          <a:p>
            <a:pPr marL="742950" lvl="1" indent="-285750">
              <a:buFontTx/>
              <a:buChar char="-"/>
            </a:pPr>
            <a:r>
              <a:rPr lang="fi-FI" altLang="fi-FI" dirty="0">
                <a:solidFill>
                  <a:srgbClr val="FFFFFF"/>
                </a:solidFill>
              </a:rPr>
              <a:t>Keskustojen työläiskorttelien ahtaus, rikollisuus, päihdeongelmat ja kallis vuokrataso</a:t>
            </a:r>
          </a:p>
          <a:p>
            <a:pPr marL="342900" indent="-342900">
              <a:buFontTx/>
              <a:buChar char="-"/>
            </a:pPr>
            <a:r>
              <a:rPr lang="fi-FI" sz="2400" dirty="0">
                <a:solidFill>
                  <a:srgbClr val="FFFFFF"/>
                </a:solidFill>
              </a:rPr>
              <a:t>Kaupunkien ongelmia pyrittiin torjumaan</a:t>
            </a:r>
          </a:p>
          <a:p>
            <a:pPr marL="800100" lvl="1" indent="-342900">
              <a:buFontTx/>
              <a:buChar char="-"/>
            </a:pPr>
            <a:r>
              <a:rPr lang="fi-FI" dirty="0">
                <a:solidFill>
                  <a:srgbClr val="FFFFFF"/>
                </a:solidFill>
              </a:rPr>
              <a:t>tiukemmalla kaavoituksella</a:t>
            </a:r>
          </a:p>
          <a:p>
            <a:pPr marL="800100" lvl="1" indent="-342900">
              <a:buFontTx/>
              <a:buChar char="-"/>
            </a:pPr>
            <a:r>
              <a:rPr lang="fi-FI" dirty="0">
                <a:solidFill>
                  <a:srgbClr val="FFFFFF"/>
                </a:solidFill>
              </a:rPr>
              <a:t>joukkoliikenteen kehittämisellä</a:t>
            </a:r>
          </a:p>
          <a:p>
            <a:pPr marL="800100" lvl="1" indent="-342900">
              <a:buFontTx/>
              <a:buChar char="-"/>
            </a:pPr>
            <a:r>
              <a:rPr lang="fi-FI" dirty="0">
                <a:solidFill>
                  <a:srgbClr val="FFFFFF"/>
                </a:solidFill>
              </a:rPr>
              <a:t>hygieniaohjelmilla (vesi- ja viemärijärjestelmät, katukivetys, viheralueet)</a:t>
            </a:r>
          </a:p>
          <a:p>
            <a:pPr marL="457200" lvl="1" indent="0">
              <a:buNone/>
            </a:pPr>
            <a:endParaRPr lang="fi-FI" sz="1400" dirty="0">
              <a:solidFill>
                <a:srgbClr val="FFFFFF"/>
              </a:solidFill>
            </a:endParaRPr>
          </a:p>
          <a:p>
            <a:pPr marL="800100" lvl="1" indent="-342900">
              <a:buFontTx/>
              <a:buChar char="-"/>
            </a:pPr>
            <a:endParaRPr lang="fi-FI" sz="1400" dirty="0">
              <a:solidFill>
                <a:srgbClr val="FFFFFF"/>
              </a:solidFill>
            </a:endParaRPr>
          </a:p>
          <a:p>
            <a:pPr marL="800100" lvl="1" indent="-342900">
              <a:buFontTx/>
              <a:buChar char="-"/>
            </a:pPr>
            <a:endParaRPr lang="fi-FI" sz="1400" dirty="0">
              <a:solidFill>
                <a:srgbClr val="FFFFFF"/>
              </a:solidFill>
            </a:endParaRPr>
          </a:p>
          <a:p>
            <a:pPr marL="800100" lvl="1" indent="-342900">
              <a:buFontTx/>
              <a:buChar char="-"/>
            </a:pPr>
            <a:endParaRPr lang="fi-FI" sz="1400" dirty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endParaRPr lang="fi-FI" sz="1400" dirty="0">
              <a:solidFill>
                <a:srgbClr val="FFFFFF"/>
              </a:solidFill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B461421-80F8-418B-9B4E-40BBF9FD7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4320B51-7B6A-4A40-9FB5-FD00A86264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7842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D296B3F-0061-4487-B7AC-CC4B3EEB9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2" b="1316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BEEE6E-3DF4-42F7-8C1F-209ED36D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82" y="286581"/>
            <a:ext cx="4204137" cy="425023"/>
          </a:xfrm>
        </p:spPr>
        <p:txBody>
          <a:bodyPr>
            <a:normAutofit fontScale="90000"/>
          </a:bodyPr>
          <a:lstStyle/>
          <a:p>
            <a:pPr algn="ctr"/>
            <a:endParaRPr lang="fi-FI" sz="36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84A338-E6C2-4D74-8AC3-6E0F2EDE0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92" y="1709769"/>
            <a:ext cx="5821680" cy="4605306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endParaRPr lang="fi-FI" sz="2400" dirty="0"/>
          </a:p>
          <a:p>
            <a:pPr marL="285750" indent="-285750">
              <a:buFontTx/>
              <a:buChar char="-"/>
            </a:pPr>
            <a:r>
              <a:rPr lang="fi-FI" altLang="fi-FI" dirty="0"/>
              <a:t>Työvoiman ylitarjonta -&gt; Työväestön kurjat työolosuhteet (työpäivät pitkiä, palkka ja työturvallisuus kehno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Teollistuminen synnytti 1800-luvun lopulla </a:t>
            </a:r>
            <a:r>
              <a:rPr lang="fi-FI" i="1" dirty="0"/>
              <a:t>massatuotannon</a:t>
            </a:r>
            <a:endParaRPr lang="fi-FI" dirty="0"/>
          </a:p>
          <a:p>
            <a:pPr marL="742950" lvl="1" indent="-285750">
              <a:buFontTx/>
              <a:buChar char="-"/>
            </a:pPr>
            <a:r>
              <a:rPr lang="fi-FI" sz="2800" dirty="0"/>
              <a:t>Tuotannon jakaminen osiin (</a:t>
            </a:r>
            <a:r>
              <a:rPr lang="fi-FI" sz="2800" i="1" dirty="0"/>
              <a:t>sarjatuotanto, liukuhihna</a:t>
            </a:r>
            <a:r>
              <a:rPr lang="fi-FI" sz="2800" dirty="0"/>
              <a:t>)</a:t>
            </a:r>
          </a:p>
          <a:p>
            <a:pPr marL="742950" lvl="1" indent="-285750">
              <a:buFontTx/>
              <a:buChar char="-"/>
            </a:pPr>
            <a:r>
              <a:rPr lang="fi-FI" sz="2800" dirty="0"/>
              <a:t>Tuotantomäärät kasvoivat ja hinnat tippuivat (vrt. käsityöt)</a:t>
            </a:r>
          </a:p>
          <a:p>
            <a:pPr marL="742950" lvl="1" indent="-285750">
              <a:buFontTx/>
              <a:buChar char="-"/>
            </a:pPr>
            <a:endParaRPr lang="fi-FI" sz="1400" dirty="0"/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5856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5AAB64C-599A-4CFD-9C5A-E8F80C40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3"/>
            <a:ext cx="3562349" cy="681042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Muuttuva arki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9525B9-9014-4177-B6AF-657E6B55F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4" y="681039"/>
            <a:ext cx="4857751" cy="6176961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fi-FI" altLang="fi-FI" sz="2400" dirty="0"/>
              <a:t>Kone määritteli työn tahdin tehtaissa (vrt. maaseutu ja luonnon rytmi)</a:t>
            </a:r>
          </a:p>
          <a:p>
            <a:pPr marL="285750" indent="-285750">
              <a:buFontTx/>
              <a:buChar char="-"/>
            </a:pPr>
            <a:r>
              <a:rPr lang="fi-FI" altLang="fi-FI" sz="2400" dirty="0"/>
              <a:t>Työn ja vapaa-ajan erottuminen</a:t>
            </a:r>
          </a:p>
          <a:p>
            <a:pPr marL="285750" indent="-285750">
              <a:buFontTx/>
              <a:buChar char="-"/>
            </a:pPr>
            <a:r>
              <a:rPr lang="fi-FI" altLang="fi-FI" sz="2400" dirty="0"/>
              <a:t>Aikakäsityksen muutos -&gt; Paikallisajasta </a:t>
            </a:r>
            <a:r>
              <a:rPr lang="fi-FI" altLang="fi-FI" sz="2400" i="1" dirty="0"/>
              <a:t>yhtenäisaikaan -&gt; </a:t>
            </a:r>
            <a:r>
              <a:rPr lang="fi-FI" altLang="fi-FI" sz="2400" dirty="0"/>
              <a:t>Maailman jako </a:t>
            </a:r>
            <a:r>
              <a:rPr lang="fi-FI" altLang="fi-FI" sz="2400" i="1" dirty="0"/>
              <a:t>aikavyöhykkeisiin</a:t>
            </a:r>
            <a:endParaRPr lang="fi-FI" altLang="fi-FI" sz="2400" dirty="0"/>
          </a:p>
          <a:p>
            <a:pPr marL="285750" indent="-285750">
              <a:buFontTx/>
              <a:buChar char="-"/>
            </a:pPr>
            <a:r>
              <a:rPr lang="fi-FI" altLang="fi-FI" sz="2400" dirty="0"/>
              <a:t>Työläisperheiden naiset ja lapset tehtaisiin ansiotöihin, keskiluokkaisemmat uusiin ammatteihin (mm. opettajat ja sairaanhoitajat) -&gt; Naisten asema parani (taloudellinen riippumattomuus ja perhesuunnittelu lisääntyi)</a:t>
            </a:r>
          </a:p>
          <a:p>
            <a:pPr marL="285750" indent="-285750">
              <a:buFontTx/>
              <a:buChar char="-"/>
            </a:pPr>
            <a:r>
              <a:rPr lang="fi-FI" altLang="fi-FI" sz="2400" dirty="0"/>
              <a:t>Matkailu</a:t>
            </a:r>
          </a:p>
          <a:p>
            <a:pPr marL="285750" indent="-285750">
              <a:buFontTx/>
              <a:buChar char="-"/>
            </a:pPr>
            <a:r>
              <a:rPr lang="fi-FI" altLang="fi-FI" sz="2400" dirty="0"/>
              <a:t>Tietoliikenteen kehittyminen</a:t>
            </a:r>
          </a:p>
          <a:p>
            <a:pPr marL="285750" indent="-285750">
              <a:buFontTx/>
              <a:buChar char="-"/>
            </a:pPr>
            <a:endParaRPr lang="fi-FI" altLang="fi-FI" sz="1400" dirty="0"/>
          </a:p>
          <a:p>
            <a:pPr marL="285750" indent="-285750">
              <a:buFontTx/>
              <a:buChar char="-"/>
            </a:pPr>
            <a:endParaRPr lang="fi-FI" altLang="fi-FI" sz="1400" dirty="0"/>
          </a:p>
          <a:p>
            <a:endParaRPr lang="fi-FI" sz="1400" dirty="0"/>
          </a:p>
        </p:txBody>
      </p:sp>
      <p:pic>
        <p:nvPicPr>
          <p:cNvPr id="5122" name="Picture 2" descr="Child labor photo Young Children factory workers Industrial Revolution 1890  2 colorized by Ahmet Asa Painting by Celestial Images">
            <a:extLst>
              <a:ext uri="{FF2B5EF4-FFF2-40B4-BE49-F238E27FC236}">
                <a16:creationId xmlns:a16="http://schemas.microsoft.com/office/drawing/2014/main" id="{52BE17EF-55C7-450C-A1F5-6C664A18E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3" r="-1" b="26934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">
            <a:extLst>
              <a:ext uri="{FF2B5EF4-FFF2-40B4-BE49-F238E27FC236}">
                <a16:creationId xmlns:a16="http://schemas.microsoft.com/office/drawing/2014/main" id="{016434AE-17EC-40FC-805D-BA958E515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 b="2861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0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 T R A V A G A N Z A: EUROPEAN SOCIETY IN THE NINETEENTH CENTURY">
            <a:extLst>
              <a:ext uri="{FF2B5EF4-FFF2-40B4-BE49-F238E27FC236}">
                <a16:creationId xmlns:a16="http://schemas.microsoft.com/office/drawing/2014/main" id="{6339986F-1244-41B4-A3E7-713500373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r="11102" b="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49BD2DC-7D6E-462C-BF89-7C9B7A22A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607" y="226651"/>
            <a:ext cx="4119727" cy="1830750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/>
              <a:t>Sääty-yhteiskunnasta luokkayhteiskuntaan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21E667-8F40-40CB-A773-22551FEB9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2467694"/>
            <a:ext cx="5160909" cy="3980012"/>
          </a:xfrm>
        </p:spPr>
        <p:txBody>
          <a:bodyPr anchor="ctr"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fi-FI" altLang="fi-FI" sz="2400" dirty="0"/>
              <a:t>Teollistuminen muutti sääty-yhteiskunnan </a:t>
            </a:r>
            <a:r>
              <a:rPr lang="fi-FI" altLang="fi-FI" sz="2400" i="1" dirty="0"/>
              <a:t>luokkayhteiskunnaksi </a:t>
            </a:r>
            <a:r>
              <a:rPr lang="fi-FI" altLang="fi-FI" sz="2400" dirty="0"/>
              <a:t>-&gt; Raha korvasi maaomaisuuden ihmisen mittana</a:t>
            </a:r>
          </a:p>
          <a:p>
            <a:pPr marL="1200150" lvl="2" indent="-285750">
              <a:buFontTx/>
              <a:buChar char="-"/>
            </a:pPr>
            <a:r>
              <a:rPr lang="fi-FI" altLang="fi-FI" sz="2400" dirty="0"/>
              <a:t>Pääomanomistajat eli </a:t>
            </a:r>
            <a:r>
              <a:rPr lang="fi-FI" altLang="fi-FI" sz="2400" i="1" dirty="0"/>
              <a:t>kapitalistit</a:t>
            </a:r>
          </a:p>
          <a:p>
            <a:pPr marL="1200150" lvl="2" indent="-285750">
              <a:buFontTx/>
              <a:buChar char="-"/>
            </a:pPr>
            <a:r>
              <a:rPr lang="fi-FI" altLang="fi-FI" sz="2400" dirty="0"/>
              <a:t>Hajanainen ja hierarkkinen keskiluokka</a:t>
            </a:r>
          </a:p>
          <a:p>
            <a:pPr marL="1200150" lvl="2" indent="-285750">
              <a:buFontTx/>
              <a:buChar char="-"/>
            </a:pPr>
            <a:r>
              <a:rPr lang="fi-FI" altLang="fi-FI" sz="2400" dirty="0"/>
              <a:t>Työväenluokka eli </a:t>
            </a:r>
            <a:r>
              <a:rPr lang="fi-FI" altLang="fi-FI" sz="2400" i="1" dirty="0"/>
              <a:t>proletariaatti</a:t>
            </a:r>
            <a:endParaRPr lang="fi-FI" sz="2400" dirty="0"/>
          </a:p>
          <a:p>
            <a:pPr marL="342900" indent="-342900">
              <a:buFontTx/>
              <a:buChar char="-"/>
            </a:pPr>
            <a:r>
              <a:rPr lang="fi-FI" sz="2400" dirty="0"/>
              <a:t>Tehdastyöväestö järjestäytyi 1800-luvun jälkipuoliskolla ajamaan etujaan joukkovoimalla</a:t>
            </a:r>
          </a:p>
          <a:p>
            <a:pPr marL="800100" lvl="1" indent="-342900">
              <a:buFontTx/>
              <a:buChar char="-"/>
            </a:pPr>
            <a:r>
              <a:rPr lang="fi-FI" i="1" dirty="0"/>
              <a:t>Ammattiyhdistykset</a:t>
            </a:r>
          </a:p>
          <a:p>
            <a:pPr marL="800100" lvl="1" indent="-342900">
              <a:buFontTx/>
              <a:buChar char="-"/>
            </a:pPr>
            <a:r>
              <a:rPr lang="fi-FI" i="1" dirty="0"/>
              <a:t>Sosialistiset työväenpuolueet</a:t>
            </a:r>
          </a:p>
          <a:p>
            <a:pPr lvl="1"/>
            <a:endParaRPr lang="fi-FI" sz="1100" dirty="0"/>
          </a:p>
          <a:p>
            <a:pPr marL="342900" indent="-342900">
              <a:buFontTx/>
              <a:buChar char="-"/>
            </a:pPr>
            <a:endParaRPr lang="fi-FI" sz="1100" dirty="0"/>
          </a:p>
          <a:p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114426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C68B72-8B90-485F-BC27-45D2DE26C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0" y="286678"/>
            <a:ext cx="6309360" cy="685181"/>
          </a:xfrm>
        </p:spPr>
        <p:txBody>
          <a:bodyPr anchor="b"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F99C87-5C25-4887-8B50-53F50B474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2275" y="1536290"/>
            <a:ext cx="5063362" cy="3785419"/>
          </a:xfrm>
        </p:spPr>
        <p:txBody>
          <a:bodyPr>
            <a:normAutofit/>
          </a:bodyPr>
          <a:lstStyle/>
          <a:p>
            <a:r>
              <a:rPr lang="fi-FI" dirty="0"/>
              <a:t>Ylä- ja keskiluokka sekä hallitukset pyrkivät pitämään työväestön aisoissa valistuksella, koulutuksella, järjestötoiminnalla ja viimein parantamalla työläisten asemaa lainsäädännöllä -&gt; Taustalla pelot </a:t>
            </a:r>
            <a:r>
              <a:rPr lang="fi-FI" i="1" dirty="0"/>
              <a:t>sosialismin</a:t>
            </a:r>
            <a:r>
              <a:rPr lang="fi-FI" dirty="0"/>
              <a:t> leviämisestä ja vallankumouksista</a:t>
            </a:r>
          </a:p>
          <a:p>
            <a:endParaRPr lang="fi-FI" sz="20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A7D8B40-A142-44D8-A217-BE2B230FF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r="7947"/>
          <a:stretch/>
        </p:blipFill>
        <p:spPr bwMode="auto">
          <a:xfrm>
            <a:off x="20" y="10"/>
            <a:ext cx="571498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CB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7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498</Words>
  <Application>Microsoft Office PowerPoint</Application>
  <PresentationFormat>Laajakuva</PresentationFormat>
  <Paragraphs>64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Teollistuva maailma</vt:lpstr>
      <vt:lpstr>Miksi Britannia teollistui ensimmäisenä?</vt:lpstr>
      <vt:lpstr>Koneellistuva länsimaailma</vt:lpstr>
      <vt:lpstr>PowerPoint-esitys</vt:lpstr>
      <vt:lpstr>Tuotanto ja työ kehittyvät</vt:lpstr>
      <vt:lpstr>PowerPoint-esitys</vt:lpstr>
      <vt:lpstr>Muuttuva arki</vt:lpstr>
      <vt:lpstr>Sääty-yhteiskunnasta luokkayhteiskuntaan</vt:lpstr>
      <vt:lpstr>PowerPoint-esitys</vt:lpstr>
      <vt:lpstr>Elintaso nousee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Teollistuva maailma</dc:title>
  <dc:creator>Niemi Mikko Samuli</dc:creator>
  <cp:lastModifiedBy>Niemi Mikko Samuli</cp:lastModifiedBy>
  <cp:revision>1</cp:revision>
  <dcterms:created xsi:type="dcterms:W3CDTF">2021-11-14T15:19:29Z</dcterms:created>
  <dcterms:modified xsi:type="dcterms:W3CDTF">2021-11-14T16:41:44Z</dcterms:modified>
</cp:coreProperties>
</file>