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E4CCAD-9050-487E-93FC-6F073185E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0A1324-3771-4C7C-BBCF-18B2E3DA8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74D724-0587-4037-BC67-563CF67D5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D0-8FAE-40A7-83E3-6CC04CA4BB3F}" type="datetimeFigureOut">
              <a:rPr lang="fi-FI" smtClean="0"/>
              <a:t>17.10.2022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65D6FD-D892-4B2C-AE7F-C837570F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20C282-22C5-48E1-9CA8-76CB554F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4742-531B-48E7-A021-EE25F54F11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708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F7C9EA-675B-40F6-BC51-431BB554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05C5DF9-5530-4EF4-A524-3EB89740F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04F28D-7D00-497E-9307-C732B0FB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D0-8FAE-40A7-83E3-6CC04CA4BB3F}" type="datetimeFigureOut">
              <a:rPr lang="fi-FI" smtClean="0"/>
              <a:t>17.10.2022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228B1E-2422-4C7C-83D6-11B9A6C48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2CB0E99-4B4F-44DD-9629-4066204F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4742-531B-48E7-A021-EE25F54F11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099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54F5293-068C-4DFD-ABC0-DABBE6A26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79BC25D-1688-47B8-AEE8-D81E77A34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C0E72A-422C-42A7-93F6-520E86218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D0-8FAE-40A7-83E3-6CC04CA4BB3F}" type="datetimeFigureOut">
              <a:rPr lang="fi-FI" smtClean="0"/>
              <a:t>17.10.2022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90AD59-8274-41F8-BC1B-4A3A23233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CFD7D8-06A0-4344-A4FD-655C73F0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4742-531B-48E7-A021-EE25F54F11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801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4B33B9-A22B-43A1-93D1-3753DD248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ACE5A2-A221-4B95-A865-A814478FB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20EBE1-CA60-4729-A35D-EF014FEDD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D0-8FAE-40A7-83E3-6CC04CA4BB3F}" type="datetimeFigureOut">
              <a:rPr lang="fi-FI" smtClean="0"/>
              <a:t>17.10.2022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C8AB4A-A6FE-40EB-886D-81FD5FB7B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7D1CC3-90FA-43AC-8251-B67E759E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4742-531B-48E7-A021-EE25F54F11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302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0B13BD-2E73-43D9-A10B-8EE74D763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60DB2C-34DA-4C9F-B8B7-EE4DC89D1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A0FDAB-90DD-4CC4-88E7-22EA6EA7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D0-8FAE-40A7-83E3-6CC04CA4BB3F}" type="datetimeFigureOut">
              <a:rPr lang="fi-FI" smtClean="0"/>
              <a:t>17.10.2022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B6D8A6-2A5F-42B4-BFF0-2B672A67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F096B5-CB00-4D6C-8DF5-64ABE5CD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4742-531B-48E7-A021-EE25F54F11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456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99DD8-D9BD-4987-930B-9D26423A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38F9D8-0412-44F2-A54B-5D86B9DF2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F0F6F33-E144-4B1C-B34C-6E53448EA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1FE9020-C33C-46B3-81E1-1E3303F9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D0-8FAE-40A7-83E3-6CC04CA4BB3F}" type="datetimeFigureOut">
              <a:rPr lang="fi-FI" smtClean="0"/>
              <a:t>17.10.2022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86FE39B-1816-49FA-A4E4-BCB8881F2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A1BA165-A435-4ABE-B80A-22CF985B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4742-531B-48E7-A021-EE25F54F11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851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185EA3-2273-452D-97D0-005282D16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57EF63-5D53-4F30-8A62-6ABB680F3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13A41EF-FC8D-49C5-BD1A-09ABA2084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7AE59F2-FDB3-467D-B9C4-50D296CB0B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1F90922-1426-4B76-BAD3-6F970DA4E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10373F9-5E22-4BE4-A601-0035C9D1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D0-8FAE-40A7-83E3-6CC04CA4BB3F}" type="datetimeFigureOut">
              <a:rPr lang="fi-FI" smtClean="0"/>
              <a:t>17.10.2022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8D4A04B-64E1-4D01-B865-832725A6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E5E0B84-4C59-439F-BA64-5BDD8F18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4742-531B-48E7-A021-EE25F54F11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567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C315BA-9754-4245-95BA-C8B667544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41466F3-8878-4C6F-9872-A8394B23C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D0-8FAE-40A7-83E3-6CC04CA4BB3F}" type="datetimeFigureOut">
              <a:rPr lang="fi-FI" smtClean="0"/>
              <a:t>17.10.2022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9F39AF9-2A82-4B0E-96A7-9929C3F2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3143674-B637-4BB2-91AA-AACDE61BA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4742-531B-48E7-A021-EE25F54F11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929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0791B9-B6AB-469B-B785-3976C357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D0-8FAE-40A7-83E3-6CC04CA4BB3F}" type="datetimeFigureOut">
              <a:rPr lang="fi-FI" smtClean="0"/>
              <a:t>17.10.2022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654F97B-5F2D-47E5-8E09-786FE8A9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533458-6B83-4842-ABFE-C65DFA4CE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4742-531B-48E7-A021-EE25F54F11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609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16790B-E368-4A5C-BD44-9B654E14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E1AFE8-E2FB-4D92-873E-89F972B5A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375251D-C87B-4BB4-B5D3-03A160473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FCBD2B-21B7-4022-AFC8-95F99D9D3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D0-8FAE-40A7-83E3-6CC04CA4BB3F}" type="datetimeFigureOut">
              <a:rPr lang="fi-FI" smtClean="0"/>
              <a:t>17.10.2022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2286D46-086A-4CDA-A94B-1DE66EE6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8698835-FC2E-4F1A-9526-F56CECA17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4742-531B-48E7-A021-EE25F54F11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58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FDA146-333E-42C8-AF72-F2BDC65C1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7787323-D05A-4B89-A2D4-ED55F4901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017EF9F-5AFE-4BB0-A7AF-67618D74B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6B9755A-924D-4862-99E0-F106B398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A5D0-8FAE-40A7-83E3-6CC04CA4BB3F}" type="datetimeFigureOut">
              <a:rPr lang="fi-FI" smtClean="0"/>
              <a:t>17.10.2022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F444BEA-3A72-4053-B840-0CECDF44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57395B3-EEE5-478F-BBDA-BD6B9E4D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4742-531B-48E7-A021-EE25F54F11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917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1654E19-DA15-4417-B354-D38E010B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871C20-B78D-4EB0-8A97-2148016C3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9532AD-DCEC-45CD-B298-BF5B7E57C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9A5D0-8FAE-40A7-83E3-6CC04CA4BB3F}" type="datetimeFigureOut">
              <a:rPr lang="fi-FI" smtClean="0"/>
              <a:t>17.10.2022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1E2B49-874B-4A93-A706-4C2A00737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1F8C55C-7695-4E6B-B5FF-9984E60DA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94742-531B-48E7-A021-EE25F54F11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860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2833068" cy="2997599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D1189F-9598-4281-8056-2845388D4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3068" cy="2997599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3E04E1-D74F-4ED6-972C-035F4FEC4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1A97D9-C694-4307-818B-0C5BBF413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3658" y="727769"/>
            <a:ext cx="6964685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CA5F0CB-8404-49A8-AA24-7A8CF8FA4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6765" y="1495956"/>
            <a:ext cx="6418471" cy="2692050"/>
          </a:xfrm>
        </p:spPr>
        <p:txBody>
          <a:bodyPr>
            <a:normAutofit/>
          </a:bodyPr>
          <a:lstStyle/>
          <a:p>
            <a:r>
              <a:rPr lang="fi-FI" sz="5400">
                <a:solidFill>
                  <a:schemeClr val="bg1"/>
                </a:solidFill>
              </a:rPr>
              <a:t>Välimeren korkeakulttuurit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79EC664-F24A-4657-BD1D-73388614A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017915"/>
          </a:xfrm>
        </p:spPr>
        <p:txBody>
          <a:bodyPr>
            <a:normAutofit/>
          </a:bodyPr>
          <a:lstStyle/>
          <a:p>
            <a:r>
              <a:rPr lang="fi-FI" sz="2000" dirty="0">
                <a:solidFill>
                  <a:schemeClr val="bg1"/>
                </a:solidFill>
              </a:rPr>
              <a:t>Kpl 5-8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7769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5326" y="343675"/>
            <a:ext cx="768186" cy="76818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8" name="Graphic 212">
            <a:extLst>
              <a:ext uri="{FF2B5EF4-FFF2-40B4-BE49-F238E27FC236}">
                <a16:creationId xmlns:a16="http://schemas.microsoft.com/office/drawing/2014/main" id="{5EC6B544-8C84-47A6-885D-A4F09EF5C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5326" y="343675"/>
            <a:ext cx="768186" cy="76818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67504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C95C5C-6FBD-47FF-9CA6-066193539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6587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ncient coins-Golden Age of rome">
            <a:extLst>
              <a:ext uri="{FF2B5EF4-FFF2-40B4-BE49-F238E27FC236}">
                <a16:creationId xmlns:a16="http://schemas.microsoft.com/office/drawing/2014/main" id="{632F2A45-536E-446E-AC97-48BEC1CC1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 r="918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EFDF7F-71F2-47CD-9528-52EEC6D9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endParaRPr lang="fi-FI" sz="360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6C1C1F-D9E6-4E6E-8AB3-4F84C8C57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3256705"/>
            <a:ext cx="5780017" cy="3521600"/>
          </a:xfrm>
        </p:spPr>
        <p:txBody>
          <a:bodyPr anchor="ctr">
            <a:normAutofit/>
          </a:bodyPr>
          <a:lstStyle/>
          <a:p>
            <a:pPr marL="800100" lvl="1" indent="-342900">
              <a:buFontTx/>
              <a:buChar char="-"/>
            </a:pPr>
            <a:endParaRPr lang="fi-FI" altLang="fi-FI" sz="1800" dirty="0"/>
          </a:p>
          <a:p>
            <a:pPr marL="342900" indent="-342900">
              <a:buFontTx/>
              <a:buChar char="-"/>
            </a:pPr>
            <a:r>
              <a:rPr lang="fi-FI" altLang="fi-FI" sz="1800" i="1" dirty="0" err="1"/>
              <a:t>Pax</a:t>
            </a:r>
            <a:r>
              <a:rPr lang="fi-FI" altLang="fi-FI" sz="1800" i="1" dirty="0"/>
              <a:t> </a:t>
            </a:r>
            <a:r>
              <a:rPr lang="fi-FI" altLang="fi-FI" sz="1800" i="1" dirty="0" err="1"/>
              <a:t>Romana</a:t>
            </a:r>
            <a:r>
              <a:rPr lang="fi-FI" altLang="fi-FI" sz="1800" i="1" dirty="0"/>
              <a:t> </a:t>
            </a:r>
            <a:r>
              <a:rPr lang="fi-FI" altLang="fi-FI" sz="1800" dirty="0"/>
              <a:t>(Rooman rauha 27eaa.-180jaa.) loi vakaat olot kaupankäynnin kehittymiselle</a:t>
            </a:r>
          </a:p>
          <a:p>
            <a:pPr marL="342900" indent="-342900">
              <a:buFontTx/>
              <a:buChar char="-"/>
            </a:pPr>
            <a:r>
              <a:rPr lang="fi-FI" altLang="fi-FI" sz="1800" dirty="0"/>
              <a:t>Imperiumin reuna-alueilla (</a:t>
            </a:r>
            <a:r>
              <a:rPr lang="fi-FI" altLang="fi-FI" sz="1800" i="1" dirty="0"/>
              <a:t>legioonalaisvaruskunnat</a:t>
            </a:r>
            <a:r>
              <a:rPr lang="fi-FI" altLang="fi-FI" sz="1800" dirty="0"/>
              <a:t>) tuottoisaa kauppaa</a:t>
            </a:r>
          </a:p>
          <a:p>
            <a:pPr marL="342900" indent="-342900">
              <a:buFontTx/>
              <a:buChar char="-"/>
            </a:pPr>
            <a:r>
              <a:rPr lang="fi-FI" altLang="fi-FI" sz="1800" dirty="0"/>
              <a:t>Yhtenäinen talousalue, jota tuki hyvä tieverkosto ja suojasi vahva armeija</a:t>
            </a:r>
          </a:p>
          <a:p>
            <a:pPr marL="800100" lvl="1" indent="-342900">
              <a:buFontTx/>
              <a:buChar char="-"/>
            </a:pPr>
            <a:r>
              <a:rPr lang="fi-FI" altLang="fi-FI" sz="1800" dirty="0"/>
              <a:t>Kaupankäynti vapaata tullimaksuista</a:t>
            </a:r>
          </a:p>
          <a:p>
            <a:pPr marL="800100" lvl="1" indent="-342900">
              <a:buFontTx/>
              <a:buChar char="-"/>
            </a:pPr>
            <a:r>
              <a:rPr lang="fi-FI" altLang="fi-FI" sz="1800" dirty="0"/>
              <a:t>Yhtenäiset mitat, kauppalainsäädäntö ja raha (</a:t>
            </a:r>
            <a:r>
              <a:rPr lang="fi-FI" altLang="fi-FI" sz="1800" i="1" dirty="0"/>
              <a:t>denaari</a:t>
            </a:r>
            <a:r>
              <a:rPr lang="fi-FI" altLang="fi-FI" sz="1800" dirty="0"/>
              <a:t> / </a:t>
            </a:r>
            <a:r>
              <a:rPr lang="fi-FI" altLang="fi-FI" sz="1800" i="1" dirty="0" err="1"/>
              <a:t>aureus</a:t>
            </a:r>
            <a:r>
              <a:rPr lang="fi-FI" altLang="fi-FI" sz="1800" dirty="0"/>
              <a:t>)</a:t>
            </a:r>
          </a:p>
          <a:p>
            <a:pPr marL="342900" indent="-342900">
              <a:buFontTx/>
              <a:buChar char="-"/>
            </a:pPr>
            <a:endParaRPr lang="fi-FI" altLang="fi-FI" sz="1800" dirty="0"/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1194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C1EBC5-51CE-4CE6-B170-88C3CC5B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09" y="3710613"/>
            <a:ext cx="2326436" cy="1247281"/>
          </a:xfrm>
        </p:spPr>
        <p:txBody>
          <a:bodyPr anchor="ctr">
            <a:normAutofit/>
          </a:bodyPr>
          <a:lstStyle/>
          <a:p>
            <a:r>
              <a:rPr lang="fi-FI" sz="3600" b="1" dirty="0"/>
              <a:t>Antiikin orjatalous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3B944C4-1C24-4903-A873-A2E0CE3FF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" b="26637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19A9BC-91F5-4347-8DA4-64B8A77C7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806" y="3710613"/>
            <a:ext cx="9754685" cy="3147378"/>
          </a:xfrm>
        </p:spPr>
        <p:txBody>
          <a:bodyPr anchor="ctr"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fi-FI" sz="1800" dirty="0"/>
              <a:t>Perustui pääosin sotavankeihin ja orjuutta pidettiin luonnollisena samalla kun ruumiillista työtä halveksuttiin </a:t>
            </a:r>
          </a:p>
          <a:p>
            <a:pPr marL="342900" indent="-342900">
              <a:buFontTx/>
              <a:buChar char="-"/>
            </a:pPr>
            <a:r>
              <a:rPr lang="fi-FI" sz="1800" dirty="0"/>
              <a:t>Mahdollisti kreikkalaisten kulttuurisaavutukset ja </a:t>
            </a:r>
            <a:r>
              <a:rPr lang="fi-FI" sz="1800" i="1" dirty="0"/>
              <a:t>monumentit</a:t>
            </a:r>
          </a:p>
          <a:p>
            <a:pPr marL="342900" indent="-342900">
              <a:buFontTx/>
              <a:buChar char="-"/>
            </a:pPr>
            <a:r>
              <a:rPr lang="fi-FI" sz="1800" dirty="0"/>
              <a:t>Orjien asema vaihteli (esim. kaivosorja/kotiorja)</a:t>
            </a:r>
          </a:p>
          <a:p>
            <a:pPr marL="800100" lvl="1" indent="-342900">
              <a:buFontTx/>
              <a:buChar char="-"/>
            </a:pPr>
            <a:r>
              <a:rPr lang="fi-FI" sz="1800" dirty="0"/>
              <a:t>Kreikassa orjat olivat yleensä esineitä (osto, myynti, vuokraus ja panttaus)</a:t>
            </a:r>
          </a:p>
          <a:p>
            <a:pPr marL="800100" lvl="1" indent="-342900">
              <a:buFontTx/>
              <a:buChar char="-"/>
            </a:pPr>
            <a:r>
              <a:rPr lang="fi-FI" sz="1800" dirty="0"/>
              <a:t>Roomassa asema myös huono, mutta parempi keisariajalla -&gt; Orjien ihmisyys tunnustettiin ja laki suojeli orjan asemaa -&gt; Taustalla idän filosofiset ajatukset sekä valloitusten jälkeinen orjapula</a:t>
            </a:r>
          </a:p>
          <a:p>
            <a:pPr marL="800100" lvl="1" indent="-342900">
              <a:buFontTx/>
              <a:buChar char="-"/>
            </a:pPr>
            <a:r>
              <a:rPr lang="fi-FI" sz="1800" dirty="0"/>
              <a:t>Rooman orjakapinat kukistettiin verisesti</a:t>
            </a:r>
          </a:p>
          <a:p>
            <a:pPr marL="342900" indent="-342900">
              <a:buFontTx/>
              <a:buChar char="-"/>
            </a:pPr>
            <a:r>
              <a:rPr lang="fi-FI" sz="1800" dirty="0"/>
              <a:t>Johti taloutta hyödyntäneen tekniikan kehittämisen laiminlyöntiin mm. maataloudessa -&gt; Osasyy Rooman rappioon</a:t>
            </a:r>
          </a:p>
          <a:p>
            <a:pPr marL="342900" indent="-342900">
              <a:buFontTx/>
              <a:buChar char="-"/>
            </a:pPr>
            <a:endParaRPr lang="fi-FI" sz="1800" dirty="0"/>
          </a:p>
          <a:p>
            <a:endParaRPr lang="fi-FI" sz="1300" dirty="0"/>
          </a:p>
        </p:txBody>
      </p:sp>
    </p:spTree>
    <p:extLst>
      <p:ext uri="{BB962C8B-B14F-4D97-AF65-F5344CB8AC3E}">
        <p14:creationId xmlns:p14="http://schemas.microsoft.com/office/powerpoint/2010/main" val="49070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Thomas Cole | The Course of Empire: Destruction | American | The  Metropolitan Museum of Art">
            <a:extLst>
              <a:ext uri="{FF2B5EF4-FFF2-40B4-BE49-F238E27FC236}">
                <a16:creationId xmlns:a16="http://schemas.microsoft.com/office/drawing/2014/main" id="{161F5D2B-0451-4B0B-B5EE-863EC825BB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EA5D4CC-63E9-419F-A965-18BFDED0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3000" b="1" dirty="0">
                <a:solidFill>
                  <a:srgbClr val="FFFFFF"/>
                </a:solidFill>
              </a:rPr>
              <a:t>Rooman tuhon tulkinnat (ns. rappio-, katastrofi- ja jatkuvuusteoriat)</a:t>
            </a:r>
            <a:br>
              <a:rPr lang="fi-FI" altLang="fi-FI" sz="3000" b="1" dirty="0">
                <a:solidFill>
                  <a:srgbClr val="FFFFFF"/>
                </a:solidFill>
              </a:rPr>
            </a:br>
            <a:endParaRPr lang="fi-FI" sz="3000" dirty="0">
              <a:solidFill>
                <a:srgbClr val="FFFFFF"/>
              </a:solidFill>
            </a:endParaRP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DC3190-E6F4-4AFF-A515-0FC380D61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67" y="1756319"/>
            <a:ext cx="12013035" cy="5046806"/>
          </a:xfrm>
        </p:spPr>
        <p:txBody>
          <a:bodyPr>
            <a:noAutofit/>
          </a:bodyPr>
          <a:lstStyle/>
          <a:p>
            <a:pPr marL="609600" indent="-609600">
              <a:buFontTx/>
              <a:buAutoNum type="arabicParenR"/>
            </a:pPr>
            <a:r>
              <a:rPr lang="fi-FI" altLang="fi-FI" sz="2000" dirty="0">
                <a:solidFill>
                  <a:srgbClr val="FFFFFF"/>
                </a:solidFill>
              </a:rPr>
              <a:t>Aluelaajennusten loppuminen -&gt; Ryöstösaaliiden sekä orjien saaminen tyrehtyi ja kaupan laajentuminen pysähtyi -&gt; Tavarapula ja </a:t>
            </a:r>
            <a:r>
              <a:rPr lang="fi-FI" altLang="fi-FI" sz="2000" i="1" dirty="0">
                <a:solidFill>
                  <a:srgbClr val="FFFFFF"/>
                </a:solidFill>
              </a:rPr>
              <a:t>inflaatio</a:t>
            </a:r>
            <a:r>
              <a:rPr lang="fi-FI" altLang="fi-FI" sz="2000" dirty="0">
                <a:solidFill>
                  <a:srgbClr val="FFFFFF"/>
                </a:solidFill>
              </a:rPr>
              <a:t> -&gt; Talous hiipui (</a:t>
            </a:r>
            <a:r>
              <a:rPr lang="fi-FI" altLang="fi-FI" sz="2000" i="1" dirty="0">
                <a:solidFill>
                  <a:srgbClr val="FFFFFF"/>
                </a:solidFill>
              </a:rPr>
              <a:t>rahatalou</a:t>
            </a:r>
            <a:r>
              <a:rPr lang="fi-FI" altLang="fi-FI" sz="2000" dirty="0">
                <a:solidFill>
                  <a:srgbClr val="FFFFFF"/>
                </a:solidFill>
              </a:rPr>
              <a:t>s -&gt; </a:t>
            </a:r>
            <a:r>
              <a:rPr lang="fi-FI" altLang="fi-FI" sz="2000" i="1" dirty="0">
                <a:solidFill>
                  <a:srgbClr val="FFFFFF"/>
                </a:solidFill>
              </a:rPr>
              <a:t>luontaistalous</a:t>
            </a:r>
            <a:r>
              <a:rPr lang="fi-FI" altLang="fi-FI" sz="2000" dirty="0">
                <a:solidFill>
                  <a:srgbClr val="FFFFFF"/>
                </a:solidFill>
              </a:rPr>
              <a:t>) ja hyvinvointi rapautui -&gt; Verotulot vähenivät -&gt; Verotuksen kiristäminen johti </a:t>
            </a:r>
            <a:r>
              <a:rPr lang="fi-FI" altLang="fi-FI" sz="2000" i="1" dirty="0">
                <a:solidFill>
                  <a:srgbClr val="FFFFFF"/>
                </a:solidFill>
              </a:rPr>
              <a:t>maaorjuuden</a:t>
            </a:r>
            <a:r>
              <a:rPr lang="fi-FI" altLang="fi-FI" sz="2000" dirty="0">
                <a:solidFill>
                  <a:srgbClr val="FFFFFF"/>
                </a:solidFill>
              </a:rPr>
              <a:t> lisääntymiseen ja keskusvallan rapistumiseen -&gt; Tautiepidemiat vauhdittivat rappeutumista</a:t>
            </a:r>
          </a:p>
          <a:p>
            <a:pPr marL="609600" indent="-609600">
              <a:buFontTx/>
              <a:buAutoNum type="arabicParenR"/>
            </a:pPr>
            <a:r>
              <a:rPr lang="fi-FI" altLang="fi-FI" sz="2000" dirty="0">
                <a:solidFill>
                  <a:srgbClr val="FFFFFF"/>
                </a:solidFill>
              </a:rPr>
              <a:t>Laajan imperiumin ylläpitäminen oli kallista ja kahakointi rajoilla kulutti voimavaroja -&gt; Legioonalaisten ja virkamiesten uskollisuus rapistui kun värväys ulotettiin valloitettujen alueiden miehiin</a:t>
            </a:r>
          </a:p>
          <a:p>
            <a:pPr marL="609600" indent="-609600">
              <a:buFontTx/>
              <a:buAutoNum type="arabicParenR"/>
            </a:pPr>
            <a:r>
              <a:rPr lang="fi-FI" altLang="fi-FI" sz="2000" dirty="0">
                <a:solidFill>
                  <a:srgbClr val="FFFFFF"/>
                </a:solidFill>
              </a:rPr>
              <a:t>Sisäiset levottomuudet, riidat ja valtataistelut johtivat imperiumin heikkouden tilaan -&gt; Jako Länsi- ja Itä-Roomaan (= Bysantti) vuonna 395 -&gt; Bysantti jatkoi Rooman perintöä keskiajan loppuun asti</a:t>
            </a:r>
          </a:p>
          <a:p>
            <a:pPr marL="609600" indent="-609600">
              <a:buFontTx/>
              <a:buAutoNum type="arabicParenR"/>
            </a:pPr>
            <a:r>
              <a:rPr lang="fi-FI" altLang="fi-FI" sz="2000" dirty="0">
                <a:solidFill>
                  <a:srgbClr val="FFFFFF"/>
                </a:solidFill>
              </a:rPr>
              <a:t>Pohjoisten germaaniheimojen</a:t>
            </a:r>
            <a:r>
              <a:rPr lang="fi-FI" altLang="fi-FI" sz="2000" i="1" dirty="0">
                <a:solidFill>
                  <a:srgbClr val="FFFFFF"/>
                </a:solidFill>
              </a:rPr>
              <a:t> kansainvaellukset</a:t>
            </a:r>
            <a:r>
              <a:rPr lang="fi-FI" altLang="fi-FI" sz="2000" dirty="0">
                <a:solidFill>
                  <a:srgbClr val="FFFFFF"/>
                </a:solidFill>
              </a:rPr>
              <a:t> -&gt; Heikentyneet legioonat voimattomia lukuisten vihollisten edessä -&gt; Länsi-Rooma luhistui 476 jKr.</a:t>
            </a:r>
          </a:p>
          <a:p>
            <a:pPr marL="609600" indent="-609600">
              <a:buFontTx/>
              <a:buAutoNum type="arabicParenR"/>
            </a:pPr>
            <a:r>
              <a:rPr lang="fi-FI" altLang="fi-FI" sz="2000" dirty="0">
                <a:solidFill>
                  <a:srgbClr val="FFFFFF"/>
                </a:solidFill>
              </a:rPr>
              <a:t>Keksintöjä ei hyödynnetty tuotannossa orjatyön takia. Lisäksi ruumiillinen työ ei ollut soveliasta vapaille kansalaisille</a:t>
            </a:r>
          </a:p>
          <a:p>
            <a:pPr marL="609600" indent="-609600">
              <a:buFontTx/>
              <a:buAutoNum type="arabicParenR"/>
            </a:pPr>
            <a:r>
              <a:rPr lang="fi-FI" altLang="fi-FI" sz="2000" dirty="0">
                <a:solidFill>
                  <a:srgbClr val="FFFFFF"/>
                </a:solidFill>
              </a:rPr>
              <a:t>Ryöstöviljely ja hakkuut -&gt; Eroosio ja muut ympäristöongelmat</a:t>
            </a:r>
          </a:p>
          <a:p>
            <a:pPr marL="0" indent="0">
              <a:buNone/>
            </a:pPr>
            <a:endParaRPr lang="fi-FI" altLang="fi-FI" sz="2000" dirty="0">
              <a:solidFill>
                <a:srgbClr val="FFFFFF"/>
              </a:solidFill>
            </a:endParaRPr>
          </a:p>
          <a:p>
            <a:endParaRPr lang="fi-FI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90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5392BF9-BE22-4958-80D5-773ABF902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endParaRPr lang="fi-FI" sz="5400"/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6C1DCB-F87D-47D1-B6E5-EF35F4479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fi-FI" altLang="fi-FI" sz="2200" dirty="0"/>
              <a:t>Kreetalle ensimmäinen eurooppalainen korkeakulttuuri n. 2000 eaa.</a:t>
            </a:r>
          </a:p>
          <a:p>
            <a:r>
              <a:rPr lang="fi-FI" altLang="fi-FI" sz="2200" dirty="0"/>
              <a:t>Antiikki = muinainen Kreikka ja Rooma n. 800 eaa.- n. 400 jaa.</a:t>
            </a:r>
          </a:p>
          <a:p>
            <a:endParaRPr lang="fi-FI" sz="2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36C9FD-31E0-4585-A68D-7F7625284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88327"/>
            <a:ext cx="6903720" cy="528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95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6A656B-C78C-4DDD-9FBF-EF32EDD5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388140" cy="1221079"/>
          </a:xfrm>
        </p:spPr>
        <p:txBody>
          <a:bodyPr>
            <a:normAutofit fontScale="90000"/>
          </a:bodyPr>
          <a:lstStyle/>
          <a:p>
            <a:r>
              <a:rPr lang="fi-FI" altLang="fi-FI" sz="4100" b="1" dirty="0"/>
              <a:t>Antiikin Kreikan yhteiskunta</a:t>
            </a:r>
            <a:br>
              <a:rPr lang="fi-FI" altLang="fi-FI" sz="4100" b="1" dirty="0"/>
            </a:br>
            <a:endParaRPr lang="fi-FI" sz="41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1E450E-3E15-41D9-846A-126722B22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86204"/>
            <a:ext cx="5387966" cy="51131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altLang="fi-FI" sz="1700" b="1" dirty="0"/>
          </a:p>
          <a:p>
            <a:r>
              <a:rPr lang="fi-FI" altLang="fi-FI" sz="2400" dirty="0"/>
              <a:t>Kaupunkivaltio eli </a:t>
            </a:r>
            <a:r>
              <a:rPr lang="fi-FI" altLang="fi-FI" sz="2400" i="1" dirty="0" err="1"/>
              <a:t>polis</a:t>
            </a:r>
            <a:r>
              <a:rPr lang="fi-FI" altLang="fi-FI" sz="2400" dirty="0"/>
              <a:t> = Kaupunki ja ympäröivä maaseutu</a:t>
            </a:r>
          </a:p>
          <a:p>
            <a:r>
              <a:rPr lang="fi-FI" altLang="fi-FI" sz="2400" dirty="0" err="1"/>
              <a:t>Poliksen</a:t>
            </a:r>
            <a:r>
              <a:rPr lang="fi-FI" altLang="fi-FI" sz="2400" dirty="0"/>
              <a:t> korkeimmalla kohdalla linnoitus eli </a:t>
            </a:r>
            <a:r>
              <a:rPr lang="fi-FI" altLang="fi-FI" sz="2400" dirty="0" err="1"/>
              <a:t>a</a:t>
            </a:r>
            <a:r>
              <a:rPr lang="fi-FI" altLang="fi-FI" sz="2400" i="1" dirty="0" err="1"/>
              <a:t>kropolis</a:t>
            </a:r>
            <a:r>
              <a:rPr lang="fi-FI" altLang="fi-FI" sz="2400" dirty="0"/>
              <a:t> ja keskustorina </a:t>
            </a:r>
            <a:r>
              <a:rPr lang="fi-FI" altLang="fi-FI" sz="2400" i="1" dirty="0" err="1"/>
              <a:t>agora</a:t>
            </a:r>
            <a:r>
              <a:rPr lang="fi-FI" altLang="fi-FI" sz="2400" dirty="0"/>
              <a:t>, jonne </a:t>
            </a:r>
            <a:r>
              <a:rPr lang="fi-FI" altLang="fi-FI" sz="2400" i="1" dirty="0"/>
              <a:t>demokraattisissa</a:t>
            </a:r>
            <a:r>
              <a:rPr lang="fi-FI" altLang="fi-FI" sz="2400" dirty="0"/>
              <a:t> (vrt</a:t>
            </a:r>
            <a:r>
              <a:rPr lang="fi-FI" altLang="fi-FI" sz="2400" i="1" dirty="0"/>
              <a:t>. aristokratia</a:t>
            </a:r>
            <a:r>
              <a:rPr lang="fi-FI" altLang="fi-FI" sz="2400" dirty="0"/>
              <a:t>) kaupunkivaltioissa kokoonnuttiin päättämään yhteisistä asioista eli </a:t>
            </a:r>
            <a:r>
              <a:rPr lang="fi-FI" altLang="fi-FI" sz="2400" i="1" dirty="0"/>
              <a:t>politiikasta </a:t>
            </a:r>
            <a:r>
              <a:rPr lang="fi-FI" altLang="fi-FI" sz="2400" dirty="0"/>
              <a:t>(&gt;20v miespuoliset kansalaiset)</a:t>
            </a:r>
          </a:p>
          <a:p>
            <a:r>
              <a:rPr lang="fi-FI" altLang="fi-FI" sz="2400" dirty="0"/>
              <a:t>Polisten välinen kilpailu -&gt; Riidat ja keskinäiset sodat (mm. peloponnesolaissota), toisinaan yhteistyö (mm. persialaissodat)</a:t>
            </a:r>
          </a:p>
          <a:p>
            <a:pPr marL="609600" indent="-609600">
              <a:buFontTx/>
              <a:buChar char="-"/>
            </a:pPr>
            <a:endParaRPr lang="fi-FI" altLang="fi-FI" sz="1700" i="1" dirty="0"/>
          </a:p>
          <a:p>
            <a:endParaRPr lang="fi-FI" sz="1700" dirty="0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3D8D7FF-80B7-4091-9BDC-094FE2876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8" r="625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709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832E0E-61A5-4604-B290-9EE98350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fi-FI" sz="540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9CA8E5-6AA7-44D9-AFE2-FA7A15972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i-FI" altLang="fi-FI" sz="2200" dirty="0"/>
              <a:t>Väestö koostui</a:t>
            </a:r>
          </a:p>
          <a:p>
            <a:pPr lvl="1"/>
            <a:r>
              <a:rPr lang="fi-FI" altLang="fi-FI" sz="2200" i="1" dirty="0"/>
              <a:t>vapaista kansalaisista</a:t>
            </a:r>
          </a:p>
          <a:p>
            <a:pPr lvl="1"/>
            <a:r>
              <a:rPr lang="fi-FI" altLang="fi-FI" sz="2200" dirty="0"/>
              <a:t>muukalaisista eli </a:t>
            </a:r>
            <a:r>
              <a:rPr lang="fi-FI" altLang="fi-FI" sz="2200" i="1" dirty="0" err="1"/>
              <a:t>metoikeista</a:t>
            </a:r>
            <a:endParaRPr lang="fi-FI" altLang="fi-FI" sz="2200" i="1" dirty="0"/>
          </a:p>
          <a:p>
            <a:pPr lvl="1"/>
            <a:r>
              <a:rPr lang="fi-FI" altLang="fi-FI" sz="2200" dirty="0"/>
              <a:t>orjista</a:t>
            </a:r>
          </a:p>
          <a:p>
            <a:pPr marL="1066800" lvl="1" indent="-609600">
              <a:buFontTx/>
              <a:buChar char="-"/>
            </a:pPr>
            <a:endParaRPr lang="fi-FI" altLang="fi-FI" sz="2200" dirty="0"/>
          </a:p>
          <a:p>
            <a:r>
              <a:rPr lang="fi-FI" altLang="fi-FI" sz="2200" dirty="0"/>
              <a:t>Naisilla ei poliittisia oikeuksia</a:t>
            </a:r>
          </a:p>
          <a:p>
            <a:endParaRPr lang="fi-FI" sz="2200" dirty="0"/>
          </a:p>
        </p:txBody>
      </p:sp>
      <p:pic>
        <p:nvPicPr>
          <p:cNvPr id="1026" name="Picture 2" descr="Citizens of Athens: paperfolks">
            <a:extLst>
              <a:ext uri="{FF2B5EF4-FFF2-40B4-BE49-F238E27FC236}">
                <a16:creationId xmlns:a16="http://schemas.microsoft.com/office/drawing/2014/main" id="{FE295E69-EFBB-4C82-9791-00A659C0A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r="16451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26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ook a classical feast: nine recipes from ancient Greece and Rome - British  Museum Blog">
            <a:extLst>
              <a:ext uri="{FF2B5EF4-FFF2-40B4-BE49-F238E27FC236}">
                <a16:creationId xmlns:a16="http://schemas.microsoft.com/office/drawing/2014/main" id="{E1655B4E-61C5-4FC6-BDC7-BD2669AC5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116"/>
          <a:stretch/>
        </p:blipFill>
        <p:spPr bwMode="auto"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live tree of Vouves - Wikipedia">
            <a:extLst>
              <a:ext uri="{FF2B5EF4-FFF2-40B4-BE49-F238E27FC236}">
                <a16:creationId xmlns:a16="http://schemas.microsoft.com/office/drawing/2014/main" id="{1FC7806E-CB7C-4BB0-A96E-7BED817F0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3" r="20639" b="-1"/>
          <a:stretch/>
        </p:blipFill>
        <p:spPr bwMode="auto"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81F585-86A1-494F-A23D-FCB7F2647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9"/>
            <a:ext cx="2804504" cy="989712"/>
          </a:xfrm>
        </p:spPr>
        <p:txBody>
          <a:bodyPr anchor="ctr">
            <a:normAutofit/>
          </a:bodyPr>
          <a:lstStyle/>
          <a:p>
            <a:r>
              <a:rPr lang="fi-FI" sz="2800" b="1" dirty="0"/>
              <a:t>Antiikin Kreikan talous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DB43E0-0FE3-4E2A-9B52-83FF34D8B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670770"/>
            <a:ext cx="2804504" cy="5187211"/>
          </a:xfrm>
        </p:spPr>
        <p:txBody>
          <a:bodyPr>
            <a:normAutofit/>
          </a:bodyPr>
          <a:lstStyle/>
          <a:p>
            <a:r>
              <a:rPr lang="fi-FI" altLang="fi-FI" sz="2000" dirty="0"/>
              <a:t>Ajatus ihmisen olemisesta luonnon yläpuolella</a:t>
            </a:r>
          </a:p>
          <a:p>
            <a:r>
              <a:rPr lang="fi-FI" altLang="fi-FI" sz="2000" dirty="0"/>
              <a:t>Kreikkalaiset raivasivat vuorten rinteet pelloiksi ja hakkasivat metsät laivaston tarpeisiin -&gt; </a:t>
            </a:r>
            <a:r>
              <a:rPr lang="fi-FI" altLang="fi-FI" sz="2000" i="1" dirty="0"/>
              <a:t>Eroosio</a:t>
            </a:r>
          </a:p>
          <a:p>
            <a:r>
              <a:rPr lang="fi-FI" altLang="fi-FI" sz="2000" dirty="0"/>
              <a:t>Eroosio</a:t>
            </a:r>
            <a:r>
              <a:rPr lang="fi-FI" altLang="fi-FI" sz="2000" i="1" dirty="0"/>
              <a:t> p</a:t>
            </a:r>
            <a:r>
              <a:rPr lang="fi-FI" altLang="fi-FI" sz="2000" dirty="0"/>
              <a:t>akotti </a:t>
            </a:r>
            <a:r>
              <a:rPr lang="fi-FI" altLang="fi-FI" sz="2000" i="1" dirty="0"/>
              <a:t>erikoistumaan </a:t>
            </a:r>
            <a:r>
              <a:rPr lang="fi-FI" altLang="fi-FI" sz="2000" dirty="0"/>
              <a:t>(vrt. Mesopotamia) viljan sijaan erityisesti oliiviöljyn, viinien sekä ruukkujen tuotantoon ja vientiin (</a:t>
            </a:r>
            <a:r>
              <a:rPr lang="fi-FI" altLang="fi-FI" sz="2000" i="1" dirty="0"/>
              <a:t>alkutuotanto</a:t>
            </a:r>
            <a:r>
              <a:rPr lang="fi-FI" altLang="fi-FI" sz="2000" dirty="0"/>
              <a:t> -&gt;</a:t>
            </a:r>
            <a:r>
              <a:rPr lang="fi-FI" altLang="fi-FI" sz="2000" i="1" dirty="0"/>
              <a:t> jalostus)</a:t>
            </a:r>
          </a:p>
          <a:p>
            <a:endParaRPr lang="fi-FI" altLang="fi-FI" sz="1700" i="1" dirty="0"/>
          </a:p>
          <a:p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231810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A92F83C-A1A6-45BC-9C82-F3F18E77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fi-FI" sz="3800" b="1" dirty="0"/>
              <a:t>Kreikkalaisten Välimeri ja siirtolaisuus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BAB03C-FC24-41F0-AF3D-A1D5906E6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0629" y="2685987"/>
            <a:ext cx="4381917" cy="4002372"/>
          </a:xfrm>
        </p:spPr>
        <p:txBody>
          <a:bodyPr anchor="t">
            <a:normAutofit lnSpcReduction="10000"/>
          </a:bodyPr>
          <a:lstStyle/>
          <a:p>
            <a:pPr marL="461772" indent="-342900">
              <a:buFontTx/>
              <a:buChar char="-"/>
            </a:pPr>
            <a:r>
              <a:rPr lang="fi-FI" altLang="fi-FI" sz="1800" dirty="0"/>
              <a:t>Meren ja merenkulun merkitys suuri -&gt; Liikenne, kauppa ja </a:t>
            </a:r>
            <a:r>
              <a:rPr lang="fi-FI" altLang="fi-FI" sz="1800" i="1" dirty="0"/>
              <a:t>siirtokunnat</a:t>
            </a:r>
          </a:p>
          <a:p>
            <a:pPr marL="461772" indent="-342900">
              <a:buFontTx/>
              <a:buChar char="-"/>
            </a:pPr>
            <a:r>
              <a:rPr lang="fi-FI" altLang="fi-FI" sz="1800" dirty="0"/>
              <a:t>Kreikan </a:t>
            </a:r>
            <a:r>
              <a:rPr lang="fi-FI" altLang="fi-FI" sz="1800" i="1" dirty="0"/>
              <a:t>kaupunkivaltioiden</a:t>
            </a:r>
            <a:r>
              <a:rPr lang="fi-FI" altLang="fi-FI" sz="1800" dirty="0"/>
              <a:t> eli </a:t>
            </a:r>
            <a:r>
              <a:rPr lang="fi-FI" altLang="fi-FI" sz="1800" i="1" dirty="0"/>
              <a:t>polisten </a:t>
            </a:r>
            <a:r>
              <a:rPr lang="fi-FI" altLang="fi-FI" sz="1800" dirty="0"/>
              <a:t>(esim. Ateena ja Sparta) siirtokunnat Välimeren pohjoisosiin -&gt; </a:t>
            </a:r>
            <a:r>
              <a:rPr lang="fi-FI" altLang="fi-FI" sz="1800" i="1" dirty="0"/>
              <a:t>Polisten</a:t>
            </a:r>
            <a:r>
              <a:rPr lang="fi-FI" altLang="fi-FI" sz="1800" dirty="0"/>
              <a:t> epävakaus ja viljelymaan puute taustalla</a:t>
            </a:r>
          </a:p>
          <a:p>
            <a:pPr marL="461772" indent="-342900">
              <a:buFontTx/>
              <a:buChar char="-"/>
            </a:pPr>
            <a:r>
              <a:rPr lang="fi-FI" altLang="fi-FI" sz="1800" dirty="0"/>
              <a:t>Orjia, puuta, erilaisia metalleja ja eritoten viljaa emämaihin, joista jalostettuja tavaroita siirtokuntiin</a:t>
            </a:r>
          </a:p>
          <a:p>
            <a:pPr marL="461772" indent="-342900">
              <a:buFontTx/>
              <a:buChar char="-"/>
            </a:pPr>
            <a:r>
              <a:rPr lang="fi-FI" altLang="fi-FI" sz="1800" dirty="0"/>
              <a:t>Siirtolaisuus levitti Kreikan kulttuuria ja johti keksintöjen ja aatteiden vaihtoon</a:t>
            </a:r>
          </a:p>
          <a:p>
            <a:pPr marL="461772" indent="-342900">
              <a:buFontTx/>
              <a:buChar char="-"/>
            </a:pPr>
            <a:r>
              <a:rPr lang="fi-FI" altLang="fi-FI" sz="1800" dirty="0"/>
              <a:t>Välimerestä keskeinen kauppa-alue (foinikialaiset -&gt; kreikkalaiset -&gt; roomalaiset)</a:t>
            </a:r>
          </a:p>
          <a:p>
            <a:endParaRPr lang="fi-FI" sz="12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B1851AA-3408-4F60-BAB7-9C94699E1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2459" y="60008"/>
            <a:ext cx="8058482" cy="450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5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THE ROMAN LEGION: WORLD&amp;#39;S GREATEST KILLING MACHINE (ANCIENT ROME HISTORY  DOCUMENTARY) - YouTube">
            <a:extLst>
              <a:ext uri="{FF2B5EF4-FFF2-40B4-BE49-F238E27FC236}">
                <a16:creationId xmlns:a16="http://schemas.microsoft.com/office/drawing/2014/main" id="{1E67AA48-0651-4E7A-8214-764D349F6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2" r="-2" b="23592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rocedures for controlling the law in Roman Republic « IMPERIUM ROMANUM">
            <a:extLst>
              <a:ext uri="{FF2B5EF4-FFF2-40B4-BE49-F238E27FC236}">
                <a16:creationId xmlns:a16="http://schemas.microsoft.com/office/drawing/2014/main" id="{9F315CDE-F8B0-4917-9D0B-24DCC66AF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5" r="-2" b="-2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390742-E59C-456B-8CD3-519A98DA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fi-FI" sz="3400" b="1" dirty="0"/>
              <a:t>Antiikin Rooman yhteiskunta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8B50EF-364F-4458-8F7C-97352BB6A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fi-FI" sz="1700" dirty="0"/>
              <a:t>Rooma kehittyi suojaisesta kaupunkivaltiosta keskitetysti johdetuksi </a:t>
            </a:r>
            <a:r>
              <a:rPr lang="fi-FI" sz="1700" i="1" dirty="0"/>
              <a:t>imperiumiksi </a:t>
            </a:r>
            <a:r>
              <a:rPr lang="fi-FI" sz="1700" dirty="0"/>
              <a:t>ns. </a:t>
            </a:r>
            <a:r>
              <a:rPr lang="fi-FI" sz="1700" i="1" dirty="0"/>
              <a:t>tasavallan aikana </a:t>
            </a:r>
            <a:r>
              <a:rPr lang="fi-FI" sz="1700" dirty="0"/>
              <a:t>(509-31 eaa.)</a:t>
            </a:r>
          </a:p>
          <a:p>
            <a:pPr marL="800100" lvl="1" indent="-342900">
              <a:buFontTx/>
              <a:buChar char="-"/>
            </a:pPr>
            <a:r>
              <a:rPr lang="fi-FI" altLang="fi-FI" sz="1700" dirty="0"/>
              <a:t>Valtakuntaa hallittiin kahden </a:t>
            </a:r>
            <a:r>
              <a:rPr lang="fi-FI" altLang="fi-FI" sz="1700" i="1" dirty="0"/>
              <a:t>konsulin</a:t>
            </a:r>
            <a:r>
              <a:rPr lang="fi-FI" altLang="fi-FI" sz="1700" dirty="0"/>
              <a:t>, </a:t>
            </a:r>
            <a:r>
              <a:rPr lang="fi-FI" altLang="fi-FI" sz="1700" i="1" dirty="0"/>
              <a:t>senaatin</a:t>
            </a:r>
            <a:r>
              <a:rPr lang="fi-FI" altLang="fi-FI" sz="1700" dirty="0"/>
              <a:t> ja </a:t>
            </a:r>
            <a:r>
              <a:rPr lang="fi-FI" altLang="fi-FI" sz="1700" i="1" dirty="0"/>
              <a:t>kansankokousten</a:t>
            </a:r>
            <a:r>
              <a:rPr lang="fi-FI" altLang="fi-FI" sz="1700" dirty="0"/>
              <a:t> kautta</a:t>
            </a:r>
          </a:p>
          <a:p>
            <a:pPr marL="800100" lvl="1" indent="-342900">
              <a:buFontTx/>
              <a:buChar char="-"/>
            </a:pPr>
            <a:r>
              <a:rPr lang="fi-FI" altLang="fi-FI" sz="1700" i="1" dirty="0"/>
              <a:t>Legioonalaisarmeijan</a:t>
            </a:r>
            <a:r>
              <a:rPr lang="fi-FI" altLang="fi-FI" sz="1700" dirty="0"/>
              <a:t> valloitukset sekä </a:t>
            </a:r>
            <a:r>
              <a:rPr lang="fi-FI" altLang="fi-FI" sz="1700" i="1" dirty="0"/>
              <a:t>”hajota ja hallitse”- politiikka</a:t>
            </a:r>
          </a:p>
          <a:p>
            <a:pPr marL="800100" lvl="1" indent="-342900">
              <a:buFontTx/>
              <a:buChar char="-"/>
            </a:pPr>
            <a:r>
              <a:rPr lang="fi-FI" altLang="fi-FI" sz="1700" dirty="0"/>
              <a:t>Virkamiesten johtamat maakunnat eli </a:t>
            </a:r>
            <a:r>
              <a:rPr lang="fi-FI" altLang="fi-FI" sz="1700" i="1" dirty="0"/>
              <a:t>provinssit </a:t>
            </a:r>
            <a:r>
              <a:rPr lang="fi-FI" altLang="fi-FI" sz="1700" dirty="0"/>
              <a:t>miljoonakaupunki Rooman elinehto</a:t>
            </a:r>
          </a:p>
          <a:p>
            <a:pPr marL="342900" indent="-342900">
              <a:buFontTx/>
              <a:buChar char="-"/>
            </a:pPr>
            <a:r>
              <a:rPr lang="fi-FI" altLang="fi-FI" sz="1700" i="1" dirty="0"/>
              <a:t>ns. keisariajalla</a:t>
            </a:r>
            <a:r>
              <a:rPr lang="fi-FI" altLang="fi-FI" sz="1700" dirty="0"/>
              <a:t> (31 eaa.-476 jaa.) imperiumin laajentuminen pysähtyi ja ylin valta keskittyi kansansuosiota tavoitteleville keisareille</a:t>
            </a:r>
          </a:p>
          <a:p>
            <a:pPr marL="800100" lvl="1" indent="-342900">
              <a:buFontTx/>
              <a:buChar char="-"/>
            </a:pPr>
            <a:endParaRPr lang="fi-FI" altLang="fi-FI" sz="1700" dirty="0"/>
          </a:p>
          <a:p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39125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‘The Roman Festivals of the Colosseum’ by Pablo Salinas shows people of different Roman social classes. Source: Public Domain">
            <a:extLst>
              <a:ext uri="{FF2B5EF4-FFF2-40B4-BE49-F238E27FC236}">
                <a16:creationId xmlns:a16="http://schemas.microsoft.com/office/drawing/2014/main" id="{1140B6B3-47F4-454C-9B50-D62CC13E5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13235" b="1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E0826BC-3468-4A98-9047-8A5FF10B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 fontScale="90000"/>
          </a:bodyPr>
          <a:lstStyle/>
          <a:p>
            <a:r>
              <a:rPr lang="fi-FI" altLang="fi-FI" sz="2800" b="1" dirty="0"/>
              <a:t>Rooman kolme yhteiskuntaryhmää</a:t>
            </a:r>
            <a:br>
              <a:rPr lang="fi-FI" altLang="fi-FI" sz="2800" dirty="0"/>
            </a:br>
            <a:endParaRPr lang="fi-FI" sz="2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23578C-1296-485B-9C4B-FF1FF92A5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342900" indent="-342900">
              <a:buFontTx/>
              <a:buChar char="-"/>
            </a:pPr>
            <a:r>
              <a:rPr lang="fi-FI" altLang="fi-FI" sz="1700" dirty="0"/>
              <a:t>Hallitseva ryhmä eli </a:t>
            </a:r>
            <a:r>
              <a:rPr lang="fi-FI" altLang="fi-FI" sz="1700" b="1" i="1" dirty="0"/>
              <a:t>patriisit</a:t>
            </a:r>
            <a:r>
              <a:rPr lang="fi-FI" altLang="fi-FI" sz="1700" dirty="0"/>
              <a:t> omistivat maan ja olivat yksinoikeutettuja ylimpiin virkoihin</a:t>
            </a:r>
          </a:p>
          <a:p>
            <a:pPr marL="342900" indent="-342900">
              <a:buFontTx/>
              <a:buChar char="-"/>
            </a:pPr>
            <a:r>
              <a:rPr lang="fi-FI" altLang="fi-FI" sz="1700" dirty="0"/>
              <a:t>Tavallinen kansa = </a:t>
            </a:r>
            <a:r>
              <a:rPr lang="fi-FI" altLang="fi-FI" sz="1700" b="1" dirty="0"/>
              <a:t>plebeijit</a:t>
            </a:r>
          </a:p>
          <a:p>
            <a:pPr marL="342900" indent="-342900">
              <a:buFontTx/>
              <a:buChar char="-"/>
            </a:pPr>
            <a:r>
              <a:rPr lang="fi-FI" altLang="fi-FI" sz="1700" dirty="0"/>
              <a:t>Alimpana yhteiskuntaryhmänä olivat </a:t>
            </a:r>
            <a:r>
              <a:rPr lang="fi-FI" altLang="fi-FI" sz="1700" b="1" dirty="0"/>
              <a:t>orjat</a:t>
            </a:r>
            <a:r>
              <a:rPr lang="fi-FI" altLang="fi-FI" sz="1700" dirty="0"/>
              <a:t>, joilla ei ollut poliittisia oikeuksia</a:t>
            </a:r>
          </a:p>
          <a:p>
            <a:pPr marL="800100" lvl="1" indent="-342900">
              <a:buFontTx/>
              <a:buChar char="-"/>
            </a:pPr>
            <a:endParaRPr lang="fi-FI" altLang="fi-FI" sz="1700" dirty="0"/>
          </a:p>
          <a:p>
            <a:pPr marL="0" indent="0">
              <a:buNone/>
            </a:pPr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213440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1F0A316-B5C2-43AF-8E78-7317E958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5" y="350902"/>
            <a:ext cx="3267437" cy="1656790"/>
          </a:xfrm>
        </p:spPr>
        <p:txBody>
          <a:bodyPr anchor="b">
            <a:normAutofit/>
          </a:bodyPr>
          <a:lstStyle/>
          <a:p>
            <a:r>
              <a:rPr lang="fi-FI" sz="5400" b="1" dirty="0"/>
              <a:t>Rooman talous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0D8A05-2CD0-4FEF-B5A6-088BD0198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" y="2610332"/>
            <a:ext cx="4365323" cy="4187434"/>
          </a:xfrm>
        </p:spPr>
        <p:txBody>
          <a:bodyPr anchor="t">
            <a:normAutofit/>
          </a:bodyPr>
          <a:lstStyle/>
          <a:p>
            <a:pPr marL="342900" indent="-342900">
              <a:buFontTx/>
              <a:buChar char="-"/>
            </a:pPr>
            <a:r>
              <a:rPr lang="fi-FI" altLang="fi-FI" sz="1800" dirty="0"/>
              <a:t>Välimerestä valloitusten myötä Rooman imperiumin sisämeri mm. Kreikan </a:t>
            </a:r>
            <a:r>
              <a:rPr lang="fi-FI" altLang="fi-FI" sz="1800" i="1" dirty="0"/>
              <a:t>polisten</a:t>
            </a:r>
            <a:r>
              <a:rPr lang="fi-FI" altLang="fi-FI" sz="1800" dirty="0"/>
              <a:t> ja foinikialaisten Karthagon kukistuttua -&gt; Meritiet välttämättömiä kaupankäynnin kannalta</a:t>
            </a:r>
          </a:p>
          <a:p>
            <a:pPr marL="342900" indent="-342900">
              <a:buFontTx/>
              <a:buChar char="-"/>
            </a:pPr>
            <a:r>
              <a:rPr lang="fi-FI" altLang="fi-FI" sz="1800" dirty="0"/>
              <a:t>Keskustassa suurten tuloerojen miljoonakaupunki Rooma</a:t>
            </a:r>
          </a:p>
          <a:p>
            <a:pPr marL="800100" lvl="1" indent="-342900">
              <a:buFontTx/>
              <a:buChar char="-"/>
            </a:pPr>
            <a:r>
              <a:rPr lang="fi-FI" altLang="fi-FI" sz="1800" i="1" dirty="0"/>
              <a:t>Provinsseista </a:t>
            </a:r>
            <a:r>
              <a:rPr lang="fi-FI" altLang="fi-FI" sz="1800" dirty="0"/>
              <a:t>tuotiin</a:t>
            </a:r>
            <a:r>
              <a:rPr lang="fi-FI" altLang="fi-FI" sz="1800" i="1" dirty="0"/>
              <a:t> </a:t>
            </a:r>
            <a:r>
              <a:rPr lang="fi-FI" altLang="fi-FI" sz="1800" dirty="0"/>
              <a:t>raaka-aineita kuten viljaa, metalleja, ylellisyystuotteita sekä orjia</a:t>
            </a:r>
          </a:p>
          <a:p>
            <a:pPr marL="800100" lvl="1" indent="-342900">
              <a:buFontTx/>
              <a:buChar char="-"/>
            </a:pPr>
            <a:r>
              <a:rPr lang="fi-FI" altLang="fi-FI" sz="1800" dirty="0"/>
              <a:t>Massiiviset julkiset rakennukset </a:t>
            </a:r>
            <a:r>
              <a:rPr lang="fi-FI" altLang="fi-FI" sz="1800" i="1" dirty="0"/>
              <a:t>Forum </a:t>
            </a:r>
            <a:r>
              <a:rPr lang="fi-FI" altLang="fi-FI" sz="1800" i="1" dirty="0" err="1"/>
              <a:t>Romanumilla</a:t>
            </a:r>
            <a:r>
              <a:rPr lang="fi-FI" altLang="fi-FI" sz="1800" i="1" dirty="0"/>
              <a:t> </a:t>
            </a:r>
            <a:r>
              <a:rPr lang="fi-FI" altLang="fi-FI" sz="1800" dirty="0"/>
              <a:t>sekä monumentit kuten riemukaaret (</a:t>
            </a:r>
            <a:r>
              <a:rPr lang="fi-FI" altLang="fi-FI" sz="1800" i="1" dirty="0"/>
              <a:t>triumfit</a:t>
            </a:r>
            <a:r>
              <a:rPr lang="fi-FI" altLang="fi-FI" sz="1800" dirty="0"/>
              <a:t>) sekä </a:t>
            </a:r>
            <a:r>
              <a:rPr lang="fi-FI" altLang="fi-FI" sz="1800" i="1" dirty="0"/>
              <a:t>amfiteatterit</a:t>
            </a:r>
            <a:r>
              <a:rPr lang="fi-FI" altLang="fi-FI" sz="1800" dirty="0"/>
              <a:t> (mm. </a:t>
            </a:r>
            <a:r>
              <a:rPr lang="fi-FI" altLang="fi-FI" sz="1800" i="1" dirty="0" err="1"/>
              <a:t>Colosseum</a:t>
            </a:r>
            <a:r>
              <a:rPr lang="fi-FI" altLang="fi-FI" sz="1800" dirty="0"/>
              <a:t>)</a:t>
            </a:r>
          </a:p>
          <a:p>
            <a:pPr marL="800100" lvl="1" indent="-342900">
              <a:buFontTx/>
              <a:buChar char="-"/>
            </a:pPr>
            <a:endParaRPr lang="fi-FI" altLang="fi-FI" sz="1400" dirty="0"/>
          </a:p>
          <a:p>
            <a:endParaRPr lang="fi-FI" sz="1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75A5D37-ACCF-4C91-B39C-8333B86D6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239" y="60234"/>
            <a:ext cx="7797265" cy="563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7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643</Words>
  <Application>Microsoft Office PowerPoint</Application>
  <PresentationFormat>Laajakuva</PresentationFormat>
  <Paragraphs>61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Välimeren korkeakulttuurit</vt:lpstr>
      <vt:lpstr>PowerPoint-esitys</vt:lpstr>
      <vt:lpstr>Antiikin Kreikan yhteiskunta </vt:lpstr>
      <vt:lpstr>PowerPoint-esitys</vt:lpstr>
      <vt:lpstr>Antiikin Kreikan talous</vt:lpstr>
      <vt:lpstr>Kreikkalaisten Välimeri ja siirtolaisuus</vt:lpstr>
      <vt:lpstr>Antiikin Rooman yhteiskunta</vt:lpstr>
      <vt:lpstr>Rooman kolme yhteiskuntaryhmää </vt:lpstr>
      <vt:lpstr>Rooman talous</vt:lpstr>
      <vt:lpstr>PowerPoint-esitys</vt:lpstr>
      <vt:lpstr>Antiikin orjatalous</vt:lpstr>
      <vt:lpstr>Rooman tuhon tulkinnat (ns. rappio-, katastrofi- ja jatkuvuusteoriat)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Välimeren korkeakulttuurit</dc:title>
  <dc:creator>Niemi Mikko Samuli</dc:creator>
  <cp:lastModifiedBy>Niemi Essi Maria Aallotar</cp:lastModifiedBy>
  <cp:revision>4</cp:revision>
  <dcterms:created xsi:type="dcterms:W3CDTF">2021-10-11T05:49:32Z</dcterms:created>
  <dcterms:modified xsi:type="dcterms:W3CDTF">2022-10-17T06:13:17Z</dcterms:modified>
</cp:coreProperties>
</file>