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04E305-6ABF-03DB-D16B-0E9163011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FC3D570-35B8-2F0A-342E-386463792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6DC46A-5E29-C91D-8049-1F6459E7F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81557-00FE-4B09-9F43-B98BEDC305EC}" type="datetimeFigureOut">
              <a:rPr lang="fi-FI" smtClean="0"/>
              <a:t>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40709F1-0EDC-6A8B-1A06-2CD9C13B5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B7A421A-E572-D405-A2DC-23B6BEC78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F0A9-5A5B-4A61-B397-3EA3FD71D1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8835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FBDA76-F108-D0E8-70A8-622AD6F30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F08D867-CEF7-B406-1D9F-126703A535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21B3930-E874-5031-7DA3-74E82AAC5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81557-00FE-4B09-9F43-B98BEDC305EC}" type="datetimeFigureOut">
              <a:rPr lang="fi-FI" smtClean="0"/>
              <a:t>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3A1D18B-F7AF-A42F-0931-FA5D0527F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F15E856-D18D-A3BF-C38C-74BA8C4A4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F0A9-5A5B-4A61-B397-3EA3FD71D1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099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CB7FA79E-A535-5A82-7A3C-81F5805DD9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129E0A5-BFF4-4572-3BBE-B7C6CB11E2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8EDBA00-0038-4E28-BE34-E75737F50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81557-00FE-4B09-9F43-B98BEDC305EC}" type="datetimeFigureOut">
              <a:rPr lang="fi-FI" smtClean="0"/>
              <a:t>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A85FF41-92CA-BD12-6EF1-B47293968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A7AA867-5D94-825A-2B64-57725AFA4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F0A9-5A5B-4A61-B397-3EA3FD71D1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4361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4E0823-A735-B832-1DF3-B47A1B8B9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5F1B35-253E-2A97-387C-38C838606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B2C2061-179D-9D6B-D2CA-6AB58B625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81557-00FE-4B09-9F43-B98BEDC305EC}" type="datetimeFigureOut">
              <a:rPr lang="fi-FI" smtClean="0"/>
              <a:t>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85A9AD3-D5F1-6838-D211-0B99621AB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B7FD4DF-709B-A40D-B1FF-E6903F912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F0A9-5A5B-4A61-B397-3EA3FD71D1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312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1C0428-F49F-7D8B-B503-CB608C0A6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10E383-FA0E-4D2B-7833-481A9741B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F6E91E7-A568-540F-004F-C28E881A0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81557-00FE-4B09-9F43-B98BEDC305EC}" type="datetimeFigureOut">
              <a:rPr lang="fi-FI" smtClean="0"/>
              <a:t>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D21753-A60D-98BF-2339-9984661DA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8DB9822-774D-A23F-00B9-044608931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F0A9-5A5B-4A61-B397-3EA3FD71D1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4733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A39827-8B13-EFA8-58CB-77494274F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644DFA-7F04-7D2F-A281-6427FB92D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60EABF5-FA68-AC56-B548-C793838FC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A70B33D-C851-2EAC-767B-A9068DAEA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81557-00FE-4B09-9F43-B98BEDC305EC}" type="datetimeFigureOut">
              <a:rPr lang="fi-FI" smtClean="0"/>
              <a:t>1.5.2023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9330964-E748-1607-784A-1D54E706A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70D7A71-E3AF-68F2-64C2-1D41CC2A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F0A9-5A5B-4A61-B397-3EA3FD71D1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286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B52C2E-045F-FC26-6469-D10E3E49A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9FB22D-236A-6BC7-38C4-5C3F37494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E8F2BE5-79C2-EC13-E026-991F8056A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A1F9FDC-B24C-2EF6-F69D-6016530486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C25A334-6C7A-E435-BF5E-190526E1DB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F46D5CA-9A36-6D92-5EAA-1D68A55C3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81557-00FE-4B09-9F43-B98BEDC305EC}" type="datetimeFigureOut">
              <a:rPr lang="fi-FI" smtClean="0"/>
              <a:t>1.5.2023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F855A02-A419-73C1-52C4-0B8C06FC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222884-38C7-A660-9954-921CACC6C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F0A9-5A5B-4A61-B397-3EA3FD71D1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7108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23B684-E6E2-754E-677A-A88CE3B79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6A2A7D2-4ABE-2921-9530-562107227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81557-00FE-4B09-9F43-B98BEDC305EC}" type="datetimeFigureOut">
              <a:rPr lang="fi-FI" smtClean="0"/>
              <a:t>1.5.2023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93A945A-4E32-B0CF-48FA-88A75561C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B98D89D-E7B2-A844-D76A-F9BAB0C40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F0A9-5A5B-4A61-B397-3EA3FD71D1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269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A0B03C4-8F06-A30D-85BF-CBA46A63D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81557-00FE-4B09-9F43-B98BEDC305EC}" type="datetimeFigureOut">
              <a:rPr lang="fi-FI" smtClean="0"/>
              <a:t>1.5.2023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4650630-C4D5-678C-5333-03B273290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88B14CB-EEEB-C882-2219-58C98D60A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F0A9-5A5B-4A61-B397-3EA3FD71D1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5315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D49107-9832-E2AF-4B78-CD8F4AF49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0733D2-B4D5-C053-0BAA-306C76937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F7000EA-B9EC-2A1E-3FF9-D8E6B8150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9644E45-82A8-43D6-BBFD-9B5DFA9EB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81557-00FE-4B09-9F43-B98BEDC305EC}" type="datetimeFigureOut">
              <a:rPr lang="fi-FI" smtClean="0"/>
              <a:t>1.5.2023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F859FB3-DC2D-6DBD-A14B-45DBE87C0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8228C56-8A8B-8A30-8372-98C9B1565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F0A9-5A5B-4A61-B397-3EA3FD71D1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6260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4FB50F-8173-48E3-7B08-7178F5154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E362235-D7CE-2295-2BA8-53F5EE9EC4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4B8A0BB-9201-4D2C-264B-CDFA840FE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1194F22-02AA-C19B-6385-B5AAF54D6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81557-00FE-4B09-9F43-B98BEDC305EC}" type="datetimeFigureOut">
              <a:rPr lang="fi-FI" smtClean="0"/>
              <a:t>1.5.2023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99B8D8F-8495-58C4-181E-07AB2C05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C114E07-4043-C711-44C6-4865E3AAA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F0A9-5A5B-4A61-B397-3EA3FD71D1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4620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4CC4A0F-6043-2CB5-BDE2-41714DBA4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E965973-5593-A98B-2D48-4137F2A6D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CE8CD3D-CF2B-EC2C-651B-E03A7005D5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81557-00FE-4B09-9F43-B98BEDC305EC}" type="datetimeFigureOut">
              <a:rPr lang="fi-FI" smtClean="0"/>
              <a:t>1.5.2023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4C0E181-B2A8-DC73-8BCC-E593A84AD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8A39790-A3E3-FD1C-9D28-85C8AD02D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8F0A9-5A5B-4A61-B397-3EA3FD71D1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858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8CD197-DE5C-4450-F11F-6351BED1AD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76" r="-1" b="-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312EFAD-9F9E-FDA6-D55F-0F2DE78DB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fi-FI" sz="4800" b="1"/>
              <a:t>Uuden ajan alun reformaatio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059BDD8-51B9-36E4-D0A0-6337A677C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pPr algn="l"/>
            <a:r>
              <a:rPr lang="fi-FI" sz="2000" b="1"/>
              <a:t>(kpl 8)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89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teksti, rakennus, henkilö, piha-&#10;&#10;Kuvaus luotu automaattisesti">
            <a:extLst>
              <a:ext uri="{FF2B5EF4-FFF2-40B4-BE49-F238E27FC236}">
                <a16:creationId xmlns:a16="http://schemas.microsoft.com/office/drawing/2014/main" id="{AA5EC1CD-089D-C2F1-93FA-41D819F324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4" r="3548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9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FEBB7F5-E3ED-8983-0646-FB5C677EE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35" y="0"/>
            <a:ext cx="2754086" cy="1071789"/>
          </a:xfrm>
        </p:spPr>
        <p:txBody>
          <a:bodyPr>
            <a:normAutofit/>
          </a:bodyPr>
          <a:lstStyle/>
          <a:p>
            <a:r>
              <a:rPr lang="fi-FI" sz="4000" b="1"/>
              <a:t>Taustalla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AE3F57-D65D-00EB-316F-080D1C27B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58416"/>
            <a:ext cx="5001208" cy="5318547"/>
          </a:xfrm>
        </p:spPr>
        <p:txBody>
          <a:bodyPr>
            <a:normAutofit/>
          </a:bodyPr>
          <a:lstStyle/>
          <a:p>
            <a:r>
              <a:rPr lang="fi-FI" altLang="fi-FI" sz="2000" dirty="0"/>
              <a:t>Paavien ja kirkon virkamiesten elämäntavat sekä vallankäyttö -&gt; mm. maaomaisuus, verovapaus, verotulot ja </a:t>
            </a:r>
            <a:r>
              <a:rPr lang="fi-FI" altLang="fi-FI" sz="2000" i="1" dirty="0"/>
              <a:t>anekauppa</a:t>
            </a:r>
          </a:p>
          <a:p>
            <a:r>
              <a:rPr lang="fi-FI" altLang="fi-FI" sz="2000" dirty="0"/>
              <a:t>Vaatimukset kansankielisistä Raamatuista ja jumalanpalveluksista</a:t>
            </a:r>
          </a:p>
          <a:p>
            <a:r>
              <a:rPr lang="fi-FI" altLang="fi-FI" sz="2000" i="1" dirty="0"/>
              <a:t>Renessanssin humanismin </a:t>
            </a:r>
            <a:r>
              <a:rPr lang="fi-FI" altLang="fi-FI" sz="2000" dirty="0"/>
              <a:t>leviäminen -&gt; Antiikin tekstien elvyttäminen, skolastiikan korvaaminen </a:t>
            </a:r>
            <a:r>
              <a:rPr lang="fi-FI" altLang="fi-FI" sz="2000" i="1" dirty="0"/>
              <a:t>empiirisellä</a:t>
            </a:r>
            <a:r>
              <a:rPr lang="fi-FI" altLang="fi-FI" sz="2000" dirty="0"/>
              <a:t> otteella, keskiajan auktoriteettien kyseenalaistaminen (mm. Luther ja Erasmus Rotterdamilainen)</a:t>
            </a:r>
          </a:p>
          <a:p>
            <a:r>
              <a:rPr lang="fi-FI" altLang="fi-FI" sz="2000" dirty="0"/>
              <a:t>Kirjanpainotaidon synty (Gutenberg 1400-l) ja painotuotteiden leviäminen  -&gt; Kirkon yksinoikeus tietoon murtui (luonnontieteiden kehitys)</a:t>
            </a:r>
          </a:p>
          <a:p>
            <a:r>
              <a:rPr lang="fi-FI" altLang="fi-FI" sz="2000" dirty="0"/>
              <a:t>Tieteen uudet teoriat</a:t>
            </a:r>
          </a:p>
          <a:p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02932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ikkuna, rakennus&#10;&#10;Kuvaus luotu automaattisesti">
            <a:extLst>
              <a:ext uri="{FF2B5EF4-FFF2-40B4-BE49-F238E27FC236}">
                <a16:creationId xmlns:a16="http://schemas.microsoft.com/office/drawing/2014/main" id="{7085DC06-E113-5941-DA04-BA654A71FC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6D1BD91-6516-BFDD-FC3C-60773C80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200"/>
            <a:ext cx="4292083" cy="1127772"/>
          </a:xfrm>
        </p:spPr>
        <p:txBody>
          <a:bodyPr>
            <a:normAutofit fontScale="90000"/>
          </a:bodyPr>
          <a:lstStyle/>
          <a:p>
            <a:r>
              <a:rPr lang="fi-FI" sz="3400" b="1" dirty="0"/>
              <a:t>Läntisen kristikunnan ja yhtenäiskulttuurin hajoaminen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E4ED4F4-3210-58D2-67C2-2B3C6C092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" y="1501237"/>
            <a:ext cx="5029204" cy="5243563"/>
          </a:xfrm>
        </p:spPr>
        <p:txBody>
          <a:bodyPr>
            <a:normAutofit/>
          </a:bodyPr>
          <a:lstStyle/>
          <a:p>
            <a:r>
              <a:rPr lang="fi-FI" altLang="fi-FI" sz="2000" dirty="0"/>
              <a:t>Lutherin protestanttinen oppi sai kannatusta Alppien pohjoispuolella Saksan alueilla, Baltiassa ja Pohjoismaissa -&gt; Ruhtinaille mahdollisuus vapautua paavin vallasta ja päästä käsiksi katolisen kirkon omaisuuteen (”Kenen maa sen uskonto”)</a:t>
            </a:r>
          </a:p>
          <a:p>
            <a:r>
              <a:rPr lang="fi-FI" altLang="fi-FI" sz="2000" dirty="0"/>
              <a:t>Kalvinistien </a:t>
            </a:r>
            <a:r>
              <a:rPr lang="fi-FI" altLang="fi-FI" sz="2000" i="1" dirty="0"/>
              <a:t>reformoitu kirkko</a:t>
            </a:r>
            <a:r>
              <a:rPr lang="fi-FI" altLang="fi-FI" sz="2000" dirty="0"/>
              <a:t> levisi Sveitsiin, Alankomaihin ja Skotlantiin</a:t>
            </a:r>
          </a:p>
          <a:p>
            <a:r>
              <a:rPr lang="fi-FI" altLang="fi-FI" sz="2000" dirty="0"/>
              <a:t>Englantiin syntyi katolisen ja protestanttisen kirkon välimuotona </a:t>
            </a:r>
            <a:r>
              <a:rPr lang="fi-FI" altLang="fi-FI" sz="2000" i="1" dirty="0"/>
              <a:t>Anglikaaninen kirkko</a:t>
            </a:r>
          </a:p>
          <a:p>
            <a:r>
              <a:rPr lang="fi-FI" altLang="fi-FI" sz="2000" i="1" dirty="0"/>
              <a:t>Reformaatio</a:t>
            </a:r>
            <a:r>
              <a:rPr lang="fi-FI" altLang="fi-FI" sz="2000" dirty="0"/>
              <a:t> kosketti myös alimpia yhteiskuntaryhmiä (vrt. </a:t>
            </a:r>
            <a:r>
              <a:rPr lang="fi-FI" altLang="fi-FI" sz="2000" i="1" dirty="0"/>
              <a:t>renessanssi</a:t>
            </a:r>
            <a:r>
              <a:rPr lang="fi-FI" altLang="fi-FI" sz="2000" dirty="0"/>
              <a:t>)</a:t>
            </a:r>
          </a:p>
          <a:p>
            <a:r>
              <a:rPr lang="fi-FI" altLang="fi-FI" sz="2000" dirty="0"/>
              <a:t>”</a:t>
            </a:r>
            <a:r>
              <a:rPr lang="fi-FI" altLang="fi-FI" sz="2000" i="1" dirty="0"/>
              <a:t>Protestanttisen etiikan</a:t>
            </a:r>
            <a:r>
              <a:rPr lang="fi-FI" altLang="fi-FI" sz="2000" dirty="0"/>
              <a:t>” syntyminen -&gt; Kapitalistisen yritteliäisyyden ja länsimaisen teollistumisen juuret?</a:t>
            </a:r>
          </a:p>
          <a:p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08159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7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BB6F21D7-9249-2C3C-FCB6-FD81402E4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997" y="643467"/>
            <a:ext cx="607200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0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teksti, kirja&#10;&#10;Kuvaus luotu automaattisesti">
            <a:extLst>
              <a:ext uri="{FF2B5EF4-FFF2-40B4-BE49-F238E27FC236}">
                <a16:creationId xmlns:a16="http://schemas.microsoft.com/office/drawing/2014/main" id="{E16601B6-B81C-5B6C-42F4-04E520D45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524" y="643467"/>
            <a:ext cx="4080806" cy="55710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 descr="Kuva, joka sisältää kohteen teksti, kirja, vintage&#10;&#10;Kuvaus luotu automaattisesti">
            <a:extLst>
              <a:ext uri="{FF2B5EF4-FFF2-40B4-BE49-F238E27FC236}">
                <a16:creationId xmlns:a16="http://schemas.microsoft.com/office/drawing/2014/main" id="{62E12677-B34A-4BB4-488B-38A353CA6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80" y="1597562"/>
            <a:ext cx="5129784" cy="366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51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uva 6" descr="Kuva, joka sisältää kohteen teksti, kirja&#10;&#10;Kuvaus luotu automaattisesti">
            <a:extLst>
              <a:ext uri="{FF2B5EF4-FFF2-40B4-BE49-F238E27FC236}">
                <a16:creationId xmlns:a16="http://schemas.microsoft.com/office/drawing/2014/main" id="{9990ABED-5893-2AD4-B27C-79E98FC0BB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28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30CDD1D-AB24-2184-747B-AA4BE47D2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fi-FI" b="1">
                <a:solidFill>
                  <a:srgbClr val="FFFFFF"/>
                </a:solidFill>
              </a:rPr>
              <a:t>Vastauskonpuhdistus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44B8099-C90D-12D0-61A8-88A257417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>
            <a:normAutofit/>
          </a:bodyPr>
          <a:lstStyle/>
          <a:p>
            <a:r>
              <a:rPr lang="fi-FI" altLang="fi-FI" sz="1700" dirty="0">
                <a:solidFill>
                  <a:srgbClr val="FFFFFF"/>
                </a:solidFill>
              </a:rPr>
              <a:t>Katolisen kirkon vastatoimi uskonnollisten perinteiden (mm. pyhimyskultti ja luostarilaitos) ja paavin vallan puolesta</a:t>
            </a:r>
          </a:p>
          <a:p>
            <a:r>
              <a:rPr lang="fi-FI" altLang="fi-FI" sz="1700" i="1" dirty="0">
                <a:solidFill>
                  <a:srgbClr val="FFFFFF"/>
                </a:solidFill>
              </a:rPr>
              <a:t>Jesuiittojen</a:t>
            </a:r>
            <a:r>
              <a:rPr lang="fi-FI" altLang="fi-FI" sz="1700" dirty="0">
                <a:solidFill>
                  <a:srgbClr val="FFFFFF"/>
                </a:solidFill>
              </a:rPr>
              <a:t> lähetystyö -&gt; Diplomatia kehittyi</a:t>
            </a:r>
          </a:p>
          <a:p>
            <a:r>
              <a:rPr lang="fi-FI" altLang="fi-FI" sz="1700" dirty="0">
                <a:solidFill>
                  <a:srgbClr val="FFFFFF"/>
                </a:solidFill>
              </a:rPr>
              <a:t>Inkvisition voimistuminen ja järjestelmällinen sensuuri (mm. </a:t>
            </a:r>
            <a:r>
              <a:rPr lang="fi-FI" altLang="fi-FI" sz="1700" i="1" dirty="0">
                <a:solidFill>
                  <a:srgbClr val="FFFFFF"/>
                </a:solidFill>
              </a:rPr>
              <a:t>kiellettyjen kirjojen luettelo </a:t>
            </a:r>
            <a:r>
              <a:rPr lang="fi-FI" altLang="fi-FI" sz="1700" dirty="0">
                <a:solidFill>
                  <a:srgbClr val="FFFFFF"/>
                </a:solidFill>
              </a:rPr>
              <a:t>ja roviot)</a:t>
            </a:r>
          </a:p>
          <a:p>
            <a:r>
              <a:rPr lang="fi-FI" altLang="fi-FI" sz="1700" dirty="0">
                <a:solidFill>
                  <a:srgbClr val="FFFFFF"/>
                </a:solidFill>
              </a:rPr>
              <a:t>Uskonsodat -&gt; Uskontokuntien rajat vakiinnutettiin </a:t>
            </a:r>
            <a:r>
              <a:rPr lang="fi-FI" altLang="fi-FI" sz="1700" i="1" dirty="0">
                <a:solidFill>
                  <a:srgbClr val="FFFFFF"/>
                </a:solidFill>
              </a:rPr>
              <a:t>Westfalenin rauhassa</a:t>
            </a:r>
            <a:r>
              <a:rPr lang="fi-FI" altLang="fi-FI" sz="1700" dirty="0">
                <a:solidFill>
                  <a:srgbClr val="FFFFFF"/>
                </a:solidFill>
              </a:rPr>
              <a:t> 1648 (”protestanttinen pohjoinen, katolinen etelä”)</a:t>
            </a:r>
          </a:p>
          <a:p>
            <a:r>
              <a:rPr lang="fi-FI" altLang="fi-FI" sz="1700" dirty="0">
                <a:solidFill>
                  <a:srgbClr val="FFFFFF"/>
                </a:solidFill>
              </a:rPr>
              <a:t>Taide valjastettiin tueksi -&gt; </a:t>
            </a:r>
            <a:r>
              <a:rPr lang="fi-FI" altLang="fi-FI" sz="1700" i="1" dirty="0">
                <a:solidFill>
                  <a:srgbClr val="FFFFFF"/>
                </a:solidFill>
              </a:rPr>
              <a:t>Barokki</a:t>
            </a:r>
          </a:p>
          <a:p>
            <a:endParaRPr lang="fi-FI" sz="1700" dirty="0">
              <a:solidFill>
                <a:srgbClr val="FFFFFF"/>
              </a:solidFill>
            </a:endParaRPr>
          </a:p>
        </p:txBody>
      </p:sp>
      <p:pic>
        <p:nvPicPr>
          <p:cNvPr id="5" name="Kuva 4" descr="Kuva, joka sisältää kohteen rakennus, kaari, kivi&#10;&#10;Kuvaus luotu automaattisesti">
            <a:extLst>
              <a:ext uri="{FF2B5EF4-FFF2-40B4-BE49-F238E27FC236}">
                <a16:creationId xmlns:a16="http://schemas.microsoft.com/office/drawing/2014/main" id="{8B683D52-17B9-0C0B-E985-BFDA7971BD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3230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0496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209</Words>
  <Application>Microsoft Office PowerPoint</Application>
  <PresentationFormat>Laajakuva</PresentationFormat>
  <Paragraphs>20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Office-teema</vt:lpstr>
      <vt:lpstr>Uuden ajan alun reformaatio</vt:lpstr>
      <vt:lpstr>Taustalla</vt:lpstr>
      <vt:lpstr>Läntisen kristikunnan ja yhtenäiskulttuurin hajoaminen</vt:lpstr>
      <vt:lpstr>PowerPoint-esitys</vt:lpstr>
      <vt:lpstr>PowerPoint-esitys</vt:lpstr>
      <vt:lpstr>Vastauskonpuhdistus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Uuden ajan alun reformaatio</dc:title>
  <dc:creator>Mikko Niemi</dc:creator>
  <cp:lastModifiedBy>Mikko Niemi</cp:lastModifiedBy>
  <cp:revision>1</cp:revision>
  <dcterms:created xsi:type="dcterms:W3CDTF">2023-05-01T08:08:11Z</dcterms:created>
  <dcterms:modified xsi:type="dcterms:W3CDTF">2023-05-01T09:04:05Z</dcterms:modified>
</cp:coreProperties>
</file>