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E0E30E-057A-A648-7B03-019BDA6B6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7CCABE8-8FFB-44BE-EDA3-6A7B8C7693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C8516B3-AEE4-E625-9AE6-FC2790FAD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679C-CCAD-4600-9314-9FB253FBD1F2}" type="datetimeFigureOut">
              <a:rPr lang="fi-FI" smtClean="0"/>
              <a:t>3.5.2023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BE0D1EC-3D1D-BF5E-969D-CA58B17AB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66DAF0E-2260-0C21-2855-5AFCE7CE9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DBDAF-A819-40BC-9AC6-07866A134A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8509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0E182F-D24B-1982-A0C4-BDC9AAF5A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7D6AAEA-AA44-6404-D223-CA663417E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65A59DA-A1DB-F20D-F9AF-A8FD7BD39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679C-CCAD-4600-9314-9FB253FBD1F2}" type="datetimeFigureOut">
              <a:rPr lang="fi-FI" smtClean="0"/>
              <a:t>3.5.2023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9BB1A5B-B5FB-9287-773D-183E8D85E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D3B5BAF-CF56-96CB-0564-955E882B0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DBDAF-A819-40BC-9AC6-07866A134A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2602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8428EADA-61C7-A0C6-1DBE-2B78DC6D7D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E42457D-60A7-6FC0-E162-A06CF6ED34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644C449-C511-8E01-EF8B-19377735E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679C-CCAD-4600-9314-9FB253FBD1F2}" type="datetimeFigureOut">
              <a:rPr lang="fi-FI" smtClean="0"/>
              <a:t>3.5.2023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950DBF8-5822-7E5B-302B-6337FB29D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4ECDBE6-E916-2130-A230-0C3193CE0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DBDAF-A819-40BC-9AC6-07866A134A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5140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D847232-4B15-2BDB-C562-5FB4A6B83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F449067-1C8A-8C9D-0313-F4C9D6C34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4DD3814-74C7-91DD-99FB-1157DDFF2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679C-CCAD-4600-9314-9FB253FBD1F2}" type="datetimeFigureOut">
              <a:rPr lang="fi-FI" smtClean="0"/>
              <a:t>3.5.2023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56ACC7B-A791-7AD3-758E-96BCD3641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9EDE43-A838-E1B8-86C0-2D9BB5757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DBDAF-A819-40BC-9AC6-07866A134A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6551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3E431B-A642-D99D-CB38-79F6C2E05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3A30B80-5944-6289-FF79-E0B65790F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14BD842-BBBE-8C64-B439-AD0B7EE19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679C-CCAD-4600-9314-9FB253FBD1F2}" type="datetimeFigureOut">
              <a:rPr lang="fi-FI" smtClean="0"/>
              <a:t>3.5.2023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2C2E13F-0471-74B2-70B9-1848AE07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79E48DF-B242-891C-5385-01CBCF56C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DBDAF-A819-40BC-9AC6-07866A134A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5203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992983C-B04C-22B7-6B77-A6E0A951D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E6B626D-6EAA-172F-D2F7-042C38CE4F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64D7A46-6E7A-2E30-99AD-A012844AA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11DE320-6C48-CDC9-CD1E-99274854C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679C-CCAD-4600-9314-9FB253FBD1F2}" type="datetimeFigureOut">
              <a:rPr lang="fi-FI" smtClean="0"/>
              <a:t>3.5.2023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B437374-B580-1536-9C7D-49E879340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B8470DC-D22D-5784-73B3-2B260388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DBDAF-A819-40BC-9AC6-07866A134A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0462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0B8851-2F0F-B634-0A66-2ED003DE1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426F990-4C9E-8E7E-BB58-250B4DE8A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FD9BF0C-5554-86BB-C626-9172524EE9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350213E-04B4-401E-EC2E-5A8F8572E0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C4BD6DB8-66C4-A2F0-392E-487CB1EE6B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3128ABB3-97AE-C672-99EA-494497600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679C-CCAD-4600-9314-9FB253FBD1F2}" type="datetimeFigureOut">
              <a:rPr lang="fi-FI" smtClean="0"/>
              <a:t>3.5.2023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D30CCD11-44E8-DBBC-523C-48316F5D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EED76D4-7AAF-99A0-8BE4-0FE0BC2C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DBDAF-A819-40BC-9AC6-07866A134A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9966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105BE2-2494-C001-78B5-791A26C1E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6B4175A-0779-6F03-3353-5DC80484E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679C-CCAD-4600-9314-9FB253FBD1F2}" type="datetimeFigureOut">
              <a:rPr lang="fi-FI" smtClean="0"/>
              <a:t>3.5.2023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B7ADE56-A6EB-E57A-44A1-713FB7ABF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E0B22FE-8C02-5EAB-24F2-57024BFB0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DBDAF-A819-40BC-9AC6-07866A134A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3505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A3D34F5-4804-404D-5A2F-914BBC6A6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679C-CCAD-4600-9314-9FB253FBD1F2}" type="datetimeFigureOut">
              <a:rPr lang="fi-FI" smtClean="0"/>
              <a:t>3.5.2023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A8B755A-6027-8F02-CF37-AB5A3AAB2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04C7297-318D-3F61-C6F0-671617033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DBDAF-A819-40BC-9AC6-07866A134A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9969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DBEC314-836F-03AE-2451-88E257B5F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72839DC-362E-F848-730A-460D1C5F4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601B626-E4B6-296B-4DF7-435DFDC34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EAE9C5E-A87E-96C8-BC9F-1E28268AE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679C-CCAD-4600-9314-9FB253FBD1F2}" type="datetimeFigureOut">
              <a:rPr lang="fi-FI" smtClean="0"/>
              <a:t>3.5.2023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29C249F-60F8-BCAD-0143-A5B1108CF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150EB19-BBB5-C5D7-EA7A-C3E7DDDA9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DBDAF-A819-40BC-9AC6-07866A134A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0867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EDF76F-DEB3-5154-4679-A19931174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48DDB698-9BAA-B299-7871-34811EC703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59EB326-F27E-CCAC-F687-A3E7F85D6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59432FA-7366-F375-8FD1-098A7EFA8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C679C-CCAD-4600-9314-9FB253FBD1F2}" type="datetimeFigureOut">
              <a:rPr lang="fi-FI" smtClean="0"/>
              <a:t>3.5.2023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AD477B1-4B4E-5DDA-6E84-1F2B203BB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4D3466B-26B1-4EA0-0075-A34354B7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DBDAF-A819-40BC-9AC6-07866A134A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7371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343081D3-383D-0EDB-EC89-424EE1C9F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53AEE08-468A-AD33-1124-F0E92AF7E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56E5E65-A846-20C0-E80B-4F14FBFAD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79C-CCAD-4600-9314-9FB253FBD1F2}" type="datetimeFigureOut">
              <a:rPr lang="fi-FI" smtClean="0"/>
              <a:t>3.5.2023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B029437-14AC-0C59-21A1-B5C712037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64654CA-FE29-43BD-AAF9-620E1A811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DBDAF-A819-40BC-9AC6-07866A134A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374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Tauotonta kukat kuvio, jossa on valkoinen tausta">
            <a:extLst>
              <a:ext uri="{FF2B5EF4-FFF2-40B4-BE49-F238E27FC236}">
                <a16:creationId xmlns:a16="http://schemas.microsoft.com/office/drawing/2014/main" id="{658BC636-BC60-088C-E650-D47F5EA760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6B86944-7662-06AC-2B50-CEE409FBC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fi-FI" sz="6600" b="1"/>
              <a:t>Absolutismi ja barokki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6AEF27B-5CF1-906D-E90A-232F743DE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fi-FI" b="1" dirty="0"/>
              <a:t>(kpl 8)</a:t>
            </a:r>
          </a:p>
        </p:txBody>
      </p:sp>
    </p:spTree>
    <p:extLst>
      <p:ext uri="{BB962C8B-B14F-4D97-AF65-F5344CB8AC3E}">
        <p14:creationId xmlns:p14="http://schemas.microsoft.com/office/powerpoint/2010/main" val="2515450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maalaus, vaate, taide, mytologia&#10;&#10;Kuvaus luotu automaattisesti">
            <a:extLst>
              <a:ext uri="{FF2B5EF4-FFF2-40B4-BE49-F238E27FC236}">
                <a16:creationId xmlns:a16="http://schemas.microsoft.com/office/drawing/2014/main" id="{84F9496A-BDDE-0A14-C892-E1D74CFFF2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C0F57D1-FAC9-2165-6EF4-A272FEB55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59" y="0"/>
            <a:ext cx="5635689" cy="1819469"/>
          </a:xfrm>
        </p:spPr>
        <p:txBody>
          <a:bodyPr>
            <a:normAutofit/>
          </a:bodyPr>
          <a:lstStyle/>
          <a:p>
            <a:r>
              <a:rPr lang="fi-FI" sz="4000" b="1" dirty="0"/>
              <a:t>Rajattoman itsevaltiuden edellytykset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296826F-593C-0D75-958B-AE001805D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60849"/>
            <a:ext cx="4660389" cy="4516114"/>
          </a:xfrm>
        </p:spPr>
        <p:txBody>
          <a:bodyPr>
            <a:normAutofit/>
          </a:bodyPr>
          <a:lstStyle/>
          <a:p>
            <a:r>
              <a:rPr lang="fi-FI" altLang="fi-FI" sz="2000" dirty="0"/>
              <a:t>Kuninkaiden valta-asemaa ja kansallisvaltioiden keskitettyä hallintoa lujittivat mm. </a:t>
            </a:r>
          </a:p>
          <a:p>
            <a:pPr lvl="1"/>
            <a:r>
              <a:rPr lang="fi-FI" altLang="fi-FI" sz="2000" dirty="0"/>
              <a:t>löytöretkien rikkaudet</a:t>
            </a:r>
          </a:p>
          <a:p>
            <a:pPr lvl="1"/>
            <a:r>
              <a:rPr lang="fi-FI" altLang="fi-FI" sz="2000" dirty="0"/>
              <a:t>katolisen kirkon ja paavin vallan heikentyminen reformaatiossa</a:t>
            </a:r>
          </a:p>
          <a:p>
            <a:pPr lvl="1"/>
            <a:r>
              <a:rPr lang="fi-FI" altLang="fi-FI" sz="2000" dirty="0"/>
              <a:t>uskonsotien aiheuttama epäjärjestys</a:t>
            </a:r>
          </a:p>
          <a:p>
            <a:pPr lvl="1"/>
            <a:r>
              <a:rPr lang="fi-FI" altLang="fi-FI" sz="2000" dirty="0"/>
              <a:t>feodalismin mureneminen, aatelin vallan heikkeneminen ja virka-aatelin tarve</a:t>
            </a:r>
          </a:p>
          <a:p>
            <a:r>
              <a:rPr lang="fi-FI" altLang="fi-FI" sz="2000" dirty="0"/>
              <a:t>Valta huipussaan 1600-luvulla, jolloin sen uskottiin olevan jakamattomana peräisin suoraan Jumalalta</a:t>
            </a:r>
          </a:p>
          <a:p>
            <a:endParaRPr lang="fi-FI" sz="1700" dirty="0"/>
          </a:p>
        </p:txBody>
      </p:sp>
    </p:spTree>
    <p:extLst>
      <p:ext uri="{BB962C8B-B14F-4D97-AF65-F5344CB8AC3E}">
        <p14:creationId xmlns:p14="http://schemas.microsoft.com/office/powerpoint/2010/main" val="105586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sisä-, patsas, aula, huone&#10;&#10;Kuvaus luotu automaattisesti">
            <a:extLst>
              <a:ext uri="{FF2B5EF4-FFF2-40B4-BE49-F238E27FC236}">
                <a16:creationId xmlns:a16="http://schemas.microsoft.com/office/drawing/2014/main" id="{17797774-638A-27C8-751E-C14D19FF80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3" r="2266" b="1"/>
          <a:stretch/>
        </p:blipFill>
        <p:spPr>
          <a:xfrm>
            <a:off x="-3047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740E2A2-1C7C-4CD8-53A6-BFD2B8B9C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9682" y="93307"/>
            <a:ext cx="3956179" cy="1455576"/>
          </a:xfrm>
        </p:spPr>
        <p:txBody>
          <a:bodyPr>
            <a:normAutofit/>
          </a:bodyPr>
          <a:lstStyle/>
          <a:p>
            <a:r>
              <a:rPr lang="fi-FI" sz="4000" b="1"/>
              <a:t>Absolutismin esiinmarssi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9A39E8-F117-CB97-32E6-DDA6988DE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6592" y="1548883"/>
            <a:ext cx="4239269" cy="4432039"/>
          </a:xfrm>
        </p:spPr>
        <p:txBody>
          <a:bodyPr>
            <a:normAutofit/>
          </a:bodyPr>
          <a:lstStyle/>
          <a:p>
            <a:r>
              <a:rPr lang="fi-FI" altLang="fi-FI" sz="2000" dirty="0"/>
              <a:t>Esikuvana Ranska ja ”Aurinkokuningas” Ludvig XIV:n valtakausi (1638-1715)</a:t>
            </a:r>
          </a:p>
          <a:p>
            <a:r>
              <a:rPr lang="fi-FI" altLang="fi-FI" sz="2000" dirty="0"/>
              <a:t>Kirkon sensuurin rinnalle nousi hallitsijoiden virkamiehistön johtama sensuurikoneisto</a:t>
            </a:r>
          </a:p>
          <a:p>
            <a:r>
              <a:rPr lang="fi-FI" altLang="fi-FI" sz="2000" dirty="0"/>
              <a:t>Hovit ehdottomia vallan keskuksia -&gt; </a:t>
            </a:r>
            <a:r>
              <a:rPr lang="fi-FI" altLang="fi-FI" sz="2000" i="1" dirty="0"/>
              <a:t>Etiketti</a:t>
            </a:r>
            <a:r>
              <a:rPr lang="fi-FI" altLang="fi-FI" sz="2000" dirty="0"/>
              <a:t>, muodin seuraaminen, kuninkaan suosion tavoittelu ja tuhlaileva elämäntyyli</a:t>
            </a:r>
          </a:p>
          <a:p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328058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veistos, taide, Kivikaiverrus, Veistos&#10;&#10;Kuvaus luotu automaattisesti">
            <a:extLst>
              <a:ext uri="{FF2B5EF4-FFF2-40B4-BE49-F238E27FC236}">
                <a16:creationId xmlns:a16="http://schemas.microsoft.com/office/drawing/2014/main" id="{F650F00B-948D-C5DD-8473-3003D81EE8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62F83A0-7263-4B05-F64C-636F60832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fi-FI" sz="4000" b="1"/>
              <a:t>Barokin piirteet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685417E-17E7-0A7E-8CC0-C3B797985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fi-FI" altLang="fi-FI" sz="2000" dirty="0"/>
              <a:t>Yleisesti absolutismin ihanteita (hallitsijan rajaton valta) sekä katolisen kirkon mahtia (</a:t>
            </a:r>
            <a:r>
              <a:rPr lang="fi-FI" altLang="fi-FI" sz="2000" i="1" dirty="0"/>
              <a:t>vastauskonpuhdistus</a:t>
            </a:r>
            <a:r>
              <a:rPr lang="fi-FI" altLang="fi-FI" sz="2000" dirty="0"/>
              <a:t>) korostanut tyylisuunta taiteissa ja arkkitehtuurissa 1600-luvulla</a:t>
            </a:r>
          </a:p>
          <a:p>
            <a:r>
              <a:rPr lang="fi-FI" altLang="fi-FI" sz="2000" dirty="0"/>
              <a:t>Kokonaisvaltainen tyyli korosti mahtipontisuutta, loistoa, juhlallisuutta ja voimakkaita tunteita</a:t>
            </a:r>
          </a:p>
          <a:p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143939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maalaus, taide, mytologia, Visuaalinen taide&#10;&#10;Kuvaus luotu automaattisesti">
            <a:extLst>
              <a:ext uri="{FF2B5EF4-FFF2-40B4-BE49-F238E27FC236}">
                <a16:creationId xmlns:a16="http://schemas.microsoft.com/office/drawing/2014/main" id="{FF0AA6F6-580C-EB78-CD70-BC005C886F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7" name="Kuva 6" descr="Kuva, joka sisältää kohteen rakennus, kupoli, piha-, maanmerkki&#10;&#10;Kuvaus luotu automaattisesti">
            <a:extLst>
              <a:ext uri="{FF2B5EF4-FFF2-40B4-BE49-F238E27FC236}">
                <a16:creationId xmlns:a16="http://schemas.microsoft.com/office/drawing/2014/main" id="{E3A37EBD-FF83-2DDE-97A3-BA5CA70BB5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787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Kuva 8" descr="Kuva, joka sisältää kohteen vaate, sisä-, maalaus, nisäkäs&#10;&#10;Kuvaus luotu automaattisesti">
            <a:extLst>
              <a:ext uri="{FF2B5EF4-FFF2-40B4-BE49-F238E27FC236}">
                <a16:creationId xmlns:a16="http://schemas.microsoft.com/office/drawing/2014/main" id="{066A0E5C-96D0-B177-CC78-E1BDFBD350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" r="3546" b="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8DEFC6C-8CC4-F843-FEA5-125F512EF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" y="-1"/>
            <a:ext cx="3145536" cy="778315"/>
          </a:xfrm>
        </p:spPr>
        <p:txBody>
          <a:bodyPr>
            <a:normAutofit/>
          </a:bodyPr>
          <a:lstStyle/>
          <a:p>
            <a:r>
              <a:rPr lang="fi-FI" sz="2800" b="1" dirty="0"/>
              <a:t>Barokkitaide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E195CDF-C0BE-DAB9-4FBB-DDEC985AE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145" y="741972"/>
            <a:ext cx="3666745" cy="5873432"/>
          </a:xfrm>
        </p:spPr>
        <p:txBody>
          <a:bodyPr>
            <a:normAutofit fontScale="92500" lnSpcReduction="10000"/>
          </a:bodyPr>
          <a:lstStyle/>
          <a:p>
            <a:r>
              <a:rPr lang="fi-FI" altLang="fi-FI" sz="2000" dirty="0"/>
              <a:t>Kuvataiteissa painotettiin liikettä ja voimaa, voimakkaita värejä, monimutkaisia muotoja ja koristeellisuutta</a:t>
            </a:r>
          </a:p>
          <a:p>
            <a:pPr lvl="1"/>
            <a:r>
              <a:rPr lang="fi-FI" altLang="fi-FI" sz="2000" dirty="0"/>
              <a:t>Hallitsijan vallan korostaminen (</a:t>
            </a:r>
            <a:r>
              <a:rPr lang="fi-FI" altLang="fi-FI" sz="2000" i="1" dirty="0"/>
              <a:t>vallan symbolit</a:t>
            </a:r>
            <a:r>
              <a:rPr lang="fi-FI" altLang="fi-FI" sz="2000" dirty="0"/>
              <a:t>, mm. valtikka) sekä katolisen kirkon mahdin painottaminen (Bernini: Pietarinkirkon sisustus ja aukio)</a:t>
            </a:r>
          </a:p>
          <a:p>
            <a:pPr lvl="1"/>
            <a:r>
              <a:rPr lang="fi-FI" altLang="fi-FI" sz="2000" dirty="0"/>
              <a:t>Espanjan mestari </a:t>
            </a:r>
            <a:r>
              <a:rPr lang="fi-FI" altLang="fi-FI" sz="2000" dirty="0" err="1"/>
              <a:t>Velázquez</a:t>
            </a:r>
            <a:endParaRPr lang="fi-FI" altLang="fi-FI" sz="2000" dirty="0"/>
          </a:p>
          <a:p>
            <a:pPr lvl="1"/>
            <a:r>
              <a:rPr lang="fi-FI" altLang="fi-FI" sz="2000" dirty="0"/>
              <a:t>Alankomaissa katolisen Flanderin Rubens ja van </a:t>
            </a:r>
            <a:r>
              <a:rPr lang="fi-FI" altLang="fi-FI" sz="2000" dirty="0" err="1"/>
              <a:t>Dyck</a:t>
            </a:r>
            <a:r>
              <a:rPr lang="fi-FI" altLang="fi-FI" sz="2000" dirty="0"/>
              <a:t> vs. protestanttisen Hollannin ”arkipäiväinen” Rembrandt</a:t>
            </a:r>
          </a:p>
          <a:p>
            <a:r>
              <a:rPr lang="fi-FI" altLang="fi-FI" sz="2000" dirty="0"/>
              <a:t>Musiikissa jousi- ja kosketinsoittimien esiinmarssi: Esim. Johann Sebastian Bach (kirkkomusiikki) ja Georg Friedrich Händel (oopperat ja oratoriot)</a:t>
            </a:r>
          </a:p>
          <a:p>
            <a:endParaRPr lang="fi-FI" altLang="fi-FI" sz="2000" dirty="0"/>
          </a:p>
          <a:p>
            <a:pPr lvl="1"/>
            <a:endParaRPr lang="fi-FI" altLang="fi-FI" sz="2000" dirty="0"/>
          </a:p>
          <a:p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174942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9C06E19-7A94-313B-547E-FD2D1C7A0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</p:spPr>
        <p:txBody>
          <a:bodyPr>
            <a:normAutofit/>
          </a:bodyPr>
          <a:lstStyle/>
          <a:p>
            <a:r>
              <a:rPr lang="fi-FI" sz="4000" b="1"/>
              <a:t>Barokkiarkkitehtuuri</a:t>
            </a:r>
          </a:p>
        </p:txBody>
      </p:sp>
      <p:pic>
        <p:nvPicPr>
          <p:cNvPr id="11" name="Kuva 10" descr="Kuva, joka sisältää kohteen piha-, rakennus, puu, taivas">
            <a:extLst>
              <a:ext uri="{FF2B5EF4-FFF2-40B4-BE49-F238E27FC236}">
                <a16:creationId xmlns:a16="http://schemas.microsoft.com/office/drawing/2014/main" id="{4A830807-5ABB-5361-A8C4-854DE3674A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1" r="26050" b="-1"/>
          <a:stretch/>
        </p:blipFill>
        <p:spPr>
          <a:xfrm>
            <a:off x="-4642" y="10"/>
            <a:ext cx="3006061" cy="3339639"/>
          </a:xfrm>
          <a:prstGeom prst="rect">
            <a:avLst/>
          </a:prstGeom>
        </p:spPr>
      </p:pic>
      <p:pic>
        <p:nvPicPr>
          <p:cNvPr id="9" name="Kuva 8" descr="Kuva, joka sisältää kohteen suihkulähde, piha-, rakennus, puu&#10;&#10;Kuvaus luotu automaattisesti">
            <a:extLst>
              <a:ext uri="{FF2B5EF4-FFF2-40B4-BE49-F238E27FC236}">
                <a16:creationId xmlns:a16="http://schemas.microsoft.com/office/drawing/2014/main" id="{F28DF3B5-E397-FDE0-688C-5B9FB1669D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3" r="22683"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</p:spPr>
      </p:pic>
      <p:pic>
        <p:nvPicPr>
          <p:cNvPr id="7" name="Kuva 6" descr="Kuva, joka sisältää kohteen piha-, rakennus, taivas, Ilmavalokuvaus&#10;&#10;Kuvaus luotu automaattisesti">
            <a:extLst>
              <a:ext uri="{FF2B5EF4-FFF2-40B4-BE49-F238E27FC236}">
                <a16:creationId xmlns:a16="http://schemas.microsoft.com/office/drawing/2014/main" id="{9E226B92-3FF2-CB7D-D952-F1311F5D52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1" r="1" b="8564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9AC21A9-9B63-5E39-A456-14EB59085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265" y="2413645"/>
            <a:ext cx="4753534" cy="3694734"/>
          </a:xfrm>
        </p:spPr>
        <p:txBody>
          <a:bodyPr>
            <a:normAutofit/>
          </a:bodyPr>
          <a:lstStyle/>
          <a:p>
            <a:r>
              <a:rPr lang="fi-FI" altLang="fi-FI" sz="2000" dirty="0"/>
              <a:t>Valtavat prameilevat kartanot ja palatsit (esikuvana Versailles)</a:t>
            </a:r>
          </a:p>
          <a:p>
            <a:pPr lvl="1"/>
            <a:r>
              <a:rPr lang="fi-FI" altLang="fi-FI" sz="2000" dirty="0"/>
              <a:t>Symmetria</a:t>
            </a:r>
          </a:p>
          <a:p>
            <a:pPr lvl="1"/>
            <a:r>
              <a:rPr lang="fi-FI" altLang="fi-FI" sz="2000" dirty="0"/>
              <a:t>Puutarhat</a:t>
            </a:r>
          </a:p>
          <a:p>
            <a:pPr lvl="1"/>
            <a:r>
              <a:rPr lang="fi-FI" altLang="fi-FI" sz="2000" dirty="0"/>
              <a:t>Suihkulähteet ja patsaat</a:t>
            </a:r>
          </a:p>
          <a:p>
            <a:pPr lvl="1"/>
            <a:r>
              <a:rPr lang="fi-FI" altLang="fi-FI" sz="2000" dirty="0"/>
              <a:t>Kookkaat huonekalut</a:t>
            </a:r>
          </a:p>
          <a:p>
            <a:pPr lvl="1"/>
            <a:r>
              <a:rPr lang="fi-FI" altLang="fi-FI" sz="2000" dirty="0"/>
              <a:t>Näyttävät julkisivut (fasadit)</a:t>
            </a:r>
          </a:p>
          <a:p>
            <a:pPr marL="0" indent="0">
              <a:buNone/>
            </a:pP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2467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227</Words>
  <Application>Microsoft Office PowerPoint</Application>
  <PresentationFormat>Laajakuva</PresentationFormat>
  <Paragraphs>30</Paragraphs>
  <Slides>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Office-teema</vt:lpstr>
      <vt:lpstr>Absolutismi ja barokki</vt:lpstr>
      <vt:lpstr>Rajattoman itsevaltiuden edellytykset</vt:lpstr>
      <vt:lpstr>Absolutismin esiinmarssi</vt:lpstr>
      <vt:lpstr>Barokin piirteet</vt:lpstr>
      <vt:lpstr>Barokkitaide</vt:lpstr>
      <vt:lpstr>Barokkiarkkitehtuuri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Absolutismi ja barokki</dc:title>
  <dc:creator>Mikko Niemi</dc:creator>
  <cp:lastModifiedBy>Mikko Niemi</cp:lastModifiedBy>
  <cp:revision>1</cp:revision>
  <dcterms:created xsi:type="dcterms:W3CDTF">2023-05-03T17:41:36Z</dcterms:created>
  <dcterms:modified xsi:type="dcterms:W3CDTF">2023-05-03T18:57:42Z</dcterms:modified>
</cp:coreProperties>
</file>