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9" r:id="rId5"/>
    <p:sldId id="276" r:id="rId6"/>
    <p:sldId id="258" r:id="rId7"/>
    <p:sldId id="278" r:id="rId8"/>
    <p:sldId id="259" r:id="rId9"/>
    <p:sldId id="288" r:id="rId10"/>
    <p:sldId id="279" r:id="rId11"/>
    <p:sldId id="264" r:id="rId12"/>
    <p:sldId id="282" r:id="rId13"/>
    <p:sldId id="281" r:id="rId14"/>
    <p:sldId id="287" r:id="rId15"/>
    <p:sldId id="26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6"/>
    <p:restoredTop sz="94650"/>
  </p:normalViewPr>
  <p:slideViewPr>
    <p:cSldViewPr snapToGrid="0">
      <p:cViewPr varScale="1">
        <p:scale>
          <a:sx n="84" d="100"/>
          <a:sy n="84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4079F8-8C9E-E586-8F7A-C4A4D5E1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0002DF-3384-E4B9-A7EC-80697E1D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1F9865-3110-EFB7-4FE5-4D632FA3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D0B770-780F-E31F-694A-8C8EC6EC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EA1A0E-4FF0-C0D4-4476-CCDA204A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00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D5F1D-F7A8-1F27-9B24-F19E0F9E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AE642E-2E23-25B6-D68F-55FD08AB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82B250-1074-D18B-D8B1-FDED6A46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83AF35-E0EE-4037-03FA-FC0CD410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03400D-C9A9-783A-B741-91CB0F07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1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5D5849F-7A01-E815-41FC-914B30BB9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47923CB-81EC-8AE6-A042-FE1593629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8C00FD-965E-68C6-8818-B8F7D9FD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955D80-C79A-4747-F6C9-DD87742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FB3686-6B75-FF8C-E6F8-D69E18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1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6C9E67-D217-D0B9-55F8-EB616B55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E0AC59-8544-56CF-136E-B9E3EF19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811970-2420-DDE5-C004-BBE0CCD3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EB41C7-BEB4-BB33-02F0-9BD92B19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00D1A3-A8C0-DE9C-7D83-02A21411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76E69-9A62-8F02-2F50-4D629656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F66B4D-DCAD-8514-82CC-D1A2FDA6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7629A3-E6CE-46DF-8946-611F8F9D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C872DB-9A98-C733-AC27-1BDC0D4F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AF5FA5-23A9-4AA1-2070-759D7AA4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2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2B604-E7B5-B6FB-75F0-F0949919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82241-4A52-E4EF-5FB8-BCCA3B50B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93BBFB-E40B-58BA-748C-E6C40628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396DF9-1390-AF3B-7A91-5FC46982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14177B-EFD4-8B84-972D-089A35D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232500-1355-A897-7922-FCACE5EE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4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C4D66-7674-4F17-A81C-CD48B3DE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342976-3F21-853B-7A18-B89418765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CE1934-236F-0760-3CF1-CEAC19400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E25DAA5-B566-340C-D66F-19D803FAD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06BE4D-A7D6-4B1E-B28E-F2F9AD2C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BD945F-9B9F-0417-703C-212FBD79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4D44C89-C1B6-A4AE-E3C7-1B08F6A8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437B8D2-5D3B-7258-D67C-72917730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29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18BCD-9658-B3F7-C829-FE054175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9D0E9F-A41B-80CD-4ACC-595F445E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4B97B7-6F1A-6AE7-CF4E-0067F9C7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1835B4E-E4B2-693E-F0CE-1839E09B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46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3CCCF7-405F-887C-1804-8CEE0FA5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2B11B8-2613-3801-E4FA-952B5039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B9A670-FD22-6B2E-DDD0-158CC337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52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88A7E-242B-59F1-BFBB-FB95979F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3EB9E6-C2B2-9086-E017-6548B694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7042CA5-5D04-DEDB-5EE1-1ED06DC9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EE43BE-FF89-F7B5-9625-C1411BD5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2ACD59-25B1-EAFA-B3C8-06360633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46110B-3C85-CF97-C0B6-998E7C28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378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B6963-16EE-068A-70BE-4CD08EB0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FDB40FD-369D-6FA9-A26B-5D500355F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747A8C0-439E-F247-4F5A-AFF945C72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B2810D-C8E2-EB01-FE6F-D0B67218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F6C438-1D83-5E45-A9F6-42ED528B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3C3DE3A-DFCE-3E8A-03E6-C6D6F8A1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1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3B5A928-7715-8ECB-4275-DC73FFCF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48F859-3304-0E6F-2A12-6A132B2B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9D623D-CC21-A997-FFE4-A6A4229A2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D045-2F8C-AC40-8BF4-9D9756A55C7B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6D27AD-A72C-7C4C-457B-1FC8656E9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6CD125-15DC-0295-90FA-A0E5D20F3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9314-FAA9-234A-9188-9774220D46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2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1/Bologna_University_sea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Hildegard_Bingenil%C3%A4inen" TargetMode="External"/><Relationship Id="rId2" Type="http://schemas.openxmlformats.org/officeDocument/2006/relationships/hyperlink" Target="http://fi.wikipedia.org/wiki/Tiedosto:Hildegard_von_Bingen-_'Werk_Gottes',_12._Jh.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upload.wikimedia.org/wikipedia/commons/7/78/Hildegard_von_Bingen-_%27Werk_Gottes%27%2C_12._Jh.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5/5c/1099jerusalem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D139E2-F56D-C0CE-7CB3-CBFB1AA81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fi-FI" dirty="0"/>
              <a:t>Keskiaika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2514FA5-E06C-9C96-2293-E0609757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fi-FI" dirty="0"/>
              <a:t>Hi4 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906F40-4445-7541-EBD6-1B4068FF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i-FI" sz="4000" dirty="0"/>
              <a:t>Kpl 6. Keskiajan tiede ja yliopistot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86A44C-A2B7-B770-F432-3AB1C08D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21992"/>
            <a:ext cx="11719560" cy="4270248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Yliopistojen synty:</a:t>
            </a:r>
          </a:p>
          <a:p>
            <a:pPr lvl="1"/>
            <a:r>
              <a:rPr lang="fi-FI" sz="2800" dirty="0"/>
              <a:t>Yliopistot (</a:t>
            </a:r>
            <a:r>
              <a:rPr lang="fi-FI" sz="2800" dirty="0" err="1"/>
              <a:t>universitas</a:t>
            </a:r>
            <a:r>
              <a:rPr lang="fi-FI" sz="2800" dirty="0"/>
              <a:t>) </a:t>
            </a:r>
            <a:r>
              <a:rPr lang="fi-FI" sz="2800" dirty="0" err="1"/>
              <a:t>erkanivat</a:t>
            </a:r>
            <a:r>
              <a:rPr lang="fi-FI" sz="2800" dirty="0"/>
              <a:t> katedraalikouluista 110-luvulla</a:t>
            </a:r>
          </a:p>
          <a:p>
            <a:pPr lvl="1"/>
            <a:r>
              <a:rPr lang="fi-FI" altLang="fi-FI" sz="2800" dirty="0">
                <a:sym typeface="Wingdings" pitchFamily="2" charset="2"/>
              </a:rPr>
              <a:t>Ensimmäisiä yliopistoja mm. </a:t>
            </a:r>
            <a:r>
              <a:rPr lang="fi-FI" altLang="fi-FI" sz="2800" i="1" dirty="0">
                <a:sym typeface="Wingdings" pitchFamily="2" charset="2"/>
              </a:rPr>
              <a:t>Bologna, Oxford, Pariisi</a:t>
            </a:r>
          </a:p>
          <a:p>
            <a:pPr lvl="1"/>
            <a:r>
              <a:rPr lang="fi-FI" altLang="fi-FI" sz="2800" dirty="0">
                <a:sym typeface="Wingdings" pitchFamily="2" charset="2"/>
              </a:rPr>
              <a:t>Opiskelu yleensä aateliston etuoikeus</a:t>
            </a:r>
          </a:p>
          <a:p>
            <a:pPr lvl="1"/>
            <a:r>
              <a:rPr lang="fi-FI" altLang="fi-FI" sz="2800" dirty="0">
                <a:sym typeface="Wingdings" pitchFamily="2" charset="2"/>
              </a:rPr>
              <a:t>Yliopistot erikoistuivat eri tieteisiin, tärkein tiede teologia </a:t>
            </a:r>
          </a:p>
          <a:p>
            <a:r>
              <a:rPr lang="fi-FI" altLang="fi-FI" b="1" dirty="0">
                <a:sym typeface="Wingdings" pitchFamily="2" charset="2"/>
              </a:rPr>
              <a:t>Keskiajan tiede ja käsitys tiedosta:</a:t>
            </a:r>
          </a:p>
          <a:p>
            <a:pPr lvl="1"/>
            <a:r>
              <a:rPr lang="fi-FI" altLang="fi-FI" sz="2800" dirty="0"/>
              <a:t>Keskiaikainen tiede lähti siitä, että kaikki tieto oli jo olemassa, </a:t>
            </a:r>
            <a:r>
              <a:rPr lang="fi-FI" altLang="fi-FI" sz="2800" i="1" dirty="0"/>
              <a:t>empiirisiä kokeita</a:t>
            </a:r>
            <a:r>
              <a:rPr lang="fi-FI" altLang="fi-FI" sz="2800" dirty="0"/>
              <a:t> ei tehty</a:t>
            </a:r>
          </a:p>
          <a:p>
            <a:pPr lvl="1"/>
            <a:r>
              <a:rPr lang="fi-FI" altLang="fi-FI" sz="2800" i="1" dirty="0"/>
              <a:t>Tuomas Akvinolainen </a:t>
            </a:r>
            <a:r>
              <a:rPr lang="fi-FI" altLang="fi-FI" sz="2800" dirty="0"/>
              <a:t>ja muut filosofit yrittivät todistaa raamatun oikeaksi (</a:t>
            </a:r>
            <a:r>
              <a:rPr lang="fi-FI" altLang="fi-FI" sz="2800" b="1" u="sng" dirty="0"/>
              <a:t>skolastiikka</a:t>
            </a:r>
            <a:r>
              <a:rPr lang="fi-FI" altLang="fi-FI" sz="2800" dirty="0"/>
              <a:t>)</a:t>
            </a:r>
          </a:p>
          <a:p>
            <a:pPr marL="640080" lvl="1" indent="-182880"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sz="2800" b="1" dirty="0"/>
              <a:t>Ptolemaiolaisen maailmankuvan </a:t>
            </a:r>
            <a:r>
              <a:rPr lang="fi-FI" altLang="fi-FI" sz="2800" dirty="0"/>
              <a:t>mukaisesti </a:t>
            </a:r>
            <a:r>
              <a:rPr lang="fi-FI" altLang="fi-FI" sz="2800" i="1" dirty="0"/>
              <a:t>maa oli maailmankaikkeuden keskipiste</a:t>
            </a:r>
            <a:endParaRPr lang="fi-FI" altLang="fi-FI" sz="2800" dirty="0"/>
          </a:p>
          <a:p>
            <a:endParaRPr lang="fi-FI" altLang="fi-FI" sz="2000" dirty="0"/>
          </a:p>
          <a:p>
            <a:endParaRPr lang="fi-FI" altLang="fi-FI" sz="2000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226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4" name="Rectangle 4199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99854D7-B9C9-1E5B-30CC-7D6074B9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sz="3600">
                <a:solidFill>
                  <a:schemeClr val="tx2"/>
                </a:solidFill>
              </a:rPr>
              <a:t>Bolognan yliopiston sinetti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31C6346E-7B93-BE01-3F94-CD272D52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eaLnBrk="1" hangingPunct="1"/>
            <a:endParaRPr lang="fi-FI" altLang="fi-FI" sz="1800">
              <a:solidFill>
                <a:schemeClr val="tx2"/>
              </a:solidFill>
            </a:endParaRPr>
          </a:p>
        </p:txBody>
      </p:sp>
      <p:grpSp>
        <p:nvGrpSpPr>
          <p:cNvPr id="41996" name="Group 4199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41997" name="Freeform: Shape 4199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98" name="Freeform: Shape 4199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99" name="Freeform: Shape 4199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00" name="Freeform: Shape 4199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987" name="Picture 5" descr="Tiedosto:Bologna University seal.jpg">
            <a:hlinkClick r:id="rId2"/>
            <a:extLst>
              <a:ext uri="{FF2B5EF4-FFF2-40B4-BE49-F238E27FC236}">
                <a16:creationId xmlns:a16="http://schemas.microsoft.com/office/drawing/2014/main" id="{D2A6F3DC-5EA2-DE9A-DACA-2E5E640C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819656"/>
            <a:ext cx="4142232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6" name="Rectangle 4301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Otsikko 1">
            <a:extLst>
              <a:ext uri="{FF2B5EF4-FFF2-40B4-BE49-F238E27FC236}">
                <a16:creationId xmlns:a16="http://schemas.microsoft.com/office/drawing/2014/main" id="{F53E90A5-6AD7-221C-1202-A2175EE3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fi-FI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Pariisin</a:t>
            </a:r>
            <a:r>
              <a:rPr lang="en-US" altLang="fi-FI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yliopisto</a:t>
            </a:r>
            <a:r>
              <a:rPr lang="en-US" altLang="fi-FI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fi-FI" sz="3100" dirty="0"/>
            </a:br>
            <a:r>
              <a:rPr lang="en-US" altLang="fi-FI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1100-luku, </a:t>
            </a:r>
            <a:r>
              <a:rPr lang="en-US" altLang="fi-FI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virallinen</a:t>
            </a:r>
            <a:r>
              <a:rPr lang="en-US" altLang="fi-FI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asema</a:t>
            </a:r>
            <a:r>
              <a:rPr lang="en-US" altLang="fi-FI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1231. </a:t>
            </a:r>
          </a:p>
        </p:txBody>
      </p:sp>
      <p:sp>
        <p:nvSpPr>
          <p:cNvPr id="43018" name="Rectangle 430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20" name="Rectangle 430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91BA04B6-634B-BC5E-57F3-C85CA08C6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86" y="858525"/>
            <a:ext cx="694920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430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>
            <a:extLst>
              <a:ext uri="{FF2B5EF4-FFF2-40B4-BE49-F238E27FC236}">
                <a16:creationId xmlns:a16="http://schemas.microsoft.com/office/drawing/2014/main" id="{AF356BED-049B-DB12-62FD-B054E6C67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119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440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Otsikko 1">
            <a:extLst>
              <a:ext uri="{FF2B5EF4-FFF2-40B4-BE49-F238E27FC236}">
                <a16:creationId xmlns:a16="http://schemas.microsoft.com/office/drawing/2014/main" id="{1166E26C-6DF3-AAAE-FE6A-E93627D2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fi-FI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Cambridge v. 1209</a:t>
            </a:r>
          </a:p>
        </p:txBody>
      </p:sp>
      <p:cxnSp>
        <p:nvCxnSpPr>
          <p:cNvPr id="44042" name="Straight Connector 440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4" name="Straight Connector 440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5" name="Freeform: Shape 4506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6B3271-EA45-179C-A578-839BE983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Keskiajan oppiaineet (vapaat taidot) ja tiedekunnat</a:t>
            </a:r>
          </a:p>
        </p:txBody>
      </p:sp>
      <p:sp>
        <p:nvSpPr>
          <p:cNvPr id="45067" name="Arc 4506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58" name="Sisällön paikkamerkki 2">
            <a:extLst>
              <a:ext uri="{FF2B5EF4-FFF2-40B4-BE49-F238E27FC236}">
                <a16:creationId xmlns:a16="http://schemas.microsoft.com/office/drawing/2014/main" id="{B47750A5-AD7D-206C-AE42-AC5AAB0F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186527" cy="58578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b="1" dirty="0" err="1"/>
              <a:t>Quadrivium</a:t>
            </a:r>
            <a:r>
              <a:rPr lang="fi-FI" altLang="fi-FI" dirty="0"/>
              <a:t>: aritmetiikka, geometria, tähtitiede, musiikin teoria</a:t>
            </a:r>
          </a:p>
          <a:p>
            <a:pPr eaLnBrk="1" hangingPunct="1"/>
            <a:r>
              <a:rPr lang="fi-FI" altLang="fi-FI" b="1" dirty="0" err="1"/>
              <a:t>Trivium</a:t>
            </a:r>
            <a:r>
              <a:rPr lang="fi-FI" altLang="fi-FI" dirty="0"/>
              <a:t>: kielioppi, retoriikka, dialektiikka (logiikka)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b="1" dirty="0"/>
              <a:t>Filosofinen tiedekunta (maisterin tutkinto)</a:t>
            </a:r>
          </a:p>
          <a:p>
            <a:pPr eaLnBrk="1" hangingPunct="1"/>
            <a:r>
              <a:rPr lang="fi-FI" altLang="fi-FI" b="1" dirty="0"/>
              <a:t>Teologinen tiedekunta</a:t>
            </a:r>
          </a:p>
          <a:p>
            <a:pPr eaLnBrk="1" hangingPunct="1"/>
            <a:r>
              <a:rPr lang="fi-FI" altLang="fi-FI" b="1" dirty="0"/>
              <a:t>Lainopillinen tiedekunta</a:t>
            </a:r>
          </a:p>
          <a:p>
            <a:pPr eaLnBrk="1" hangingPunct="1"/>
            <a:r>
              <a:rPr lang="fi-FI" altLang="fi-FI" b="1" dirty="0"/>
              <a:t>Lääketieteellinen tiedekunta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Freeform: Shape 2868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C767A54-3C0F-E84F-E3DB-E198411D8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altLang="fi-FI" dirty="0"/>
              <a:t>Kpl 6. Oliko keskiaika ”pimeä” aikakausi?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8F66C1B-BE21-7D02-72BF-F7B06811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705" y="137160"/>
            <a:ext cx="6482175" cy="6278880"/>
          </a:xfrm>
        </p:spPr>
        <p:txBody>
          <a:bodyPr anchor="ctr">
            <a:noAutofit/>
          </a:bodyPr>
          <a:lstStyle/>
          <a:p>
            <a:pPr marL="0" indent="0" eaLnBrk="1" hangingPunct="1">
              <a:buNone/>
            </a:pPr>
            <a:r>
              <a:rPr lang="fi-FI" altLang="fi-FI" sz="3200" b="1" u="sng" dirty="0"/>
              <a:t>Keskiaika oli pimeä:</a:t>
            </a:r>
          </a:p>
          <a:p>
            <a:pPr eaLnBrk="1" hangingPunct="1"/>
            <a:r>
              <a:rPr lang="fi-FI" altLang="fi-FI" sz="3200" i="1" dirty="0"/>
              <a:t>rutot, maaorjuus, rahatalous heikkeni varhaiskeskiajalla, kirkon kahlehtima iloton elämäntapa, musta surma..</a:t>
            </a:r>
          </a:p>
          <a:p>
            <a:pPr marL="0" indent="0" eaLnBrk="1" hangingPunct="1">
              <a:buNone/>
            </a:pPr>
            <a:r>
              <a:rPr lang="fi-FI" altLang="fi-FI" sz="3200" b="1" u="sng" dirty="0"/>
              <a:t>Keskiaika oli valoisa:</a:t>
            </a:r>
          </a:p>
          <a:p>
            <a:pPr eaLnBrk="1" hangingPunct="1"/>
            <a:r>
              <a:rPr lang="fi-FI" altLang="fi-FI" sz="3200" i="1" dirty="0"/>
              <a:t>Korkeatasoinen rakentaminen (linnat, katedraalit), yliopistojen synty 1100-luvulla, kaupunkien ja kaupankäynnin vilkastuminen sydänkeskiajalla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2865D-E3AA-FCE3-B541-27AD1F6D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Kpl 4. Katolisen kirkon valta-asema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8F0D1-E013-E7F6-EAA5-4B58F103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b="1" dirty="0"/>
              <a:t>1. Almut/lahjat kirkolle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b="1" dirty="0"/>
              <a:t>2. Pyhiinvaellukset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b="1" dirty="0"/>
              <a:t>3. Tiedonvälitys saarnojen avulla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b="1" dirty="0"/>
              <a:t>4. Kanoninen oikeus</a:t>
            </a:r>
            <a:r>
              <a:rPr lang="fi-FI" altLang="fi-FI" dirty="0"/>
              <a:t>: uskontoon perustuva oikeus ja </a:t>
            </a:r>
            <a:r>
              <a:rPr lang="fi-FI" altLang="fi-FI" b="1" i="1" dirty="0"/>
              <a:t>inkvisitio </a:t>
            </a:r>
            <a:r>
              <a:rPr lang="fi-FI" altLang="fi-FI" dirty="0"/>
              <a:t>(tuomioistuin)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b="1" dirty="0"/>
              <a:t>5. Ristiretket: </a:t>
            </a:r>
            <a:r>
              <a:rPr lang="fi-FI" altLang="fi-FI" dirty="0"/>
              <a:t>1096-1271 Jerusalemiin ja pakana-alueilla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2292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560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23439FD-E97A-B333-41BE-78E2DE8D2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099" y="1022688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 tooltip="Suurenna"/>
              </a:rPr>
              <a:t> 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Keskiaikainen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näkemys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maapallosta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pyöreänä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missä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neljä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vuodenaikaa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esiintyvät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puolilla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Maata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samaan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aikaan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 tooltip="Hildegard Bingeniläin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Hildegard Bingeniläinen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Liber </a:t>
            </a:r>
            <a:r>
              <a:rPr lang="en-US" sz="2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Divinorum</a:t>
            </a: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Operum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1100-luku.</a:t>
            </a:r>
          </a:p>
        </p:txBody>
      </p:sp>
      <p:cxnSp>
        <p:nvCxnSpPr>
          <p:cNvPr id="25610" name="Straight Connector 2560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5" descr="Tiedosto:Hildegard von Bingen- 'Werk Gottes', 12. Jh..jpg">
            <a:hlinkClick r:id="rId4"/>
            <a:extLst>
              <a:ext uri="{FF2B5EF4-FFF2-40B4-BE49-F238E27FC236}">
                <a16:creationId xmlns:a16="http://schemas.microsoft.com/office/drawing/2014/main" id="{A83AD90F-9230-2300-9FCF-B592DD85B1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8276" y="492573"/>
            <a:ext cx="470463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253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452F72A-6386-2C51-E6DB-C85C59AF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fi-FI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Jerusalemin valloitus ensimmäisellä ristiretkellä 1096-1099</a:t>
            </a:r>
          </a:p>
        </p:txBody>
      </p:sp>
      <p:cxnSp>
        <p:nvCxnSpPr>
          <p:cNvPr id="22538" name="Straight Connector 2253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5" descr="Tiedosto:1099jerusalem.jpg">
            <a:hlinkClick r:id="rId2"/>
            <a:extLst>
              <a:ext uri="{FF2B5EF4-FFF2-40B4-BE49-F238E27FC236}">
                <a16:creationId xmlns:a16="http://schemas.microsoft.com/office/drawing/2014/main" id="{BF335AD3-A9C1-A9AE-4442-F86F788D5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184" y="492573"/>
            <a:ext cx="614882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>
            <a:extLst>
              <a:ext uri="{FF2B5EF4-FFF2-40B4-BE49-F238E27FC236}">
                <a16:creationId xmlns:a16="http://schemas.microsoft.com/office/drawing/2014/main" id="{92068437-A8CE-E46F-4610-00BDDE626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215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Otsikko 1">
            <a:extLst>
              <a:ext uri="{FF2B5EF4-FFF2-40B4-BE49-F238E27FC236}">
                <a16:creationId xmlns:a16="http://schemas.microsoft.com/office/drawing/2014/main" id="{9C70BDDD-324A-C9B6-31CA-4CB955A4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fi-FI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Pyhiinvaellukset: Santiago de Compostela</a:t>
            </a:r>
          </a:p>
        </p:txBody>
      </p:sp>
      <p:cxnSp>
        <p:nvCxnSpPr>
          <p:cNvPr id="21514" name="Straight Connector 215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Straight Connector 215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0438BB-DF9A-AF66-CCED-1B760DEF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4. Keskiajan maailmankuva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D64775-6DD7-276F-DAA7-800C55D9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sz="3600" b="1" dirty="0"/>
              <a:t>1. </a:t>
            </a:r>
            <a:r>
              <a:rPr lang="fi-FI" altLang="fi-FI" sz="3600" dirty="0"/>
              <a:t>Elämä </a:t>
            </a:r>
            <a:r>
              <a:rPr lang="fi-FI" altLang="fi-FI" sz="3600" b="1" dirty="0"/>
              <a:t>välivaihe kohti taivasta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sz="3600" b="1" dirty="0"/>
              <a:t>2. </a:t>
            </a:r>
            <a:r>
              <a:rPr lang="fi-FI" altLang="fi-FI" sz="3600" dirty="0"/>
              <a:t>Elettiin </a:t>
            </a:r>
            <a:r>
              <a:rPr lang="fi-FI" altLang="fi-FI" sz="3600" b="1" dirty="0"/>
              <a:t>nykyhetkessä</a:t>
            </a:r>
            <a:r>
              <a:rPr lang="fi-FI" altLang="fi-FI" sz="3600" dirty="0"/>
              <a:t> luonnon kiertokulun mukaan </a:t>
            </a:r>
            <a:r>
              <a:rPr lang="fi-FI" altLang="fi-FI" sz="3600" b="1" dirty="0"/>
              <a:t>Kuolema </a:t>
            </a:r>
            <a:r>
              <a:rPr lang="fi-FI" altLang="fi-FI" sz="3600" dirty="0"/>
              <a:t>jatkuvasti läsnä: rutto, sodat, ruoan puute 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sz="3600" b="1" dirty="0"/>
              <a:t>3. Taikausko </a:t>
            </a:r>
            <a:r>
              <a:rPr lang="fi-FI" altLang="fi-FI" sz="3600" dirty="0"/>
              <a:t>yleistä: uskottiin menninkäisiin, merihirviöihin ym.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i-FI" altLang="fi-FI" sz="3600" b="1" dirty="0"/>
              <a:t>4. </a:t>
            </a:r>
            <a:r>
              <a:rPr lang="fi-FI" altLang="fi-FI" sz="3600" dirty="0"/>
              <a:t>Tiedettiin </a:t>
            </a:r>
            <a:r>
              <a:rPr lang="fi-FI" altLang="fi-FI" sz="3600" b="1" dirty="0"/>
              <a:t>maapallon pyöreys </a:t>
            </a:r>
            <a:r>
              <a:rPr lang="fi-FI" altLang="fi-FI" sz="3600" dirty="0"/>
              <a:t>vastoin yleistä käsitystä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7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663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Otsikko 1">
            <a:extLst>
              <a:ext uri="{FF2B5EF4-FFF2-40B4-BE49-F238E27FC236}">
                <a16:creationId xmlns:a16="http://schemas.microsoft.com/office/drawing/2014/main" id="{998A724D-3F85-E746-8BC6-697ACCB6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altLang="fi-FI" sz="3400">
                <a:solidFill>
                  <a:schemeClr val="bg1"/>
                </a:solidFill>
              </a:rPr>
              <a:t>Pyhimyskalenteri Turun dominikaanikonventista n. 1340-60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FB5EA231-649A-03D5-0FF4-54ED9E40F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: Shape 2663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36" name="Freeform: Shape 2663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264B8-1B1E-250B-6D27-A6F6D777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i-FI" dirty="0"/>
              <a:t>Kpl 4. Keskiajan taide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4922C7-E799-C9AC-DDCA-D4F9AA59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Kirkkoarkkitehtuuri:</a:t>
            </a:r>
          </a:p>
          <a:p>
            <a:pPr lvl="1"/>
            <a:r>
              <a:rPr lang="fi-FI" i="1" dirty="0"/>
              <a:t>Romaaninen tyyli:</a:t>
            </a:r>
            <a:r>
              <a:rPr lang="fi-FI" dirty="0"/>
              <a:t> holvikaaret, paksut seinät, linnamaisuus, pienet ikkunat</a:t>
            </a:r>
          </a:p>
          <a:p>
            <a:pPr lvl="1"/>
            <a:r>
              <a:rPr lang="fi-FI" i="1" dirty="0"/>
              <a:t>Goottilainen tyyli</a:t>
            </a:r>
            <a:r>
              <a:rPr lang="fi-FI" dirty="0"/>
              <a:t>: koristeellisuus, ulkoiset tukikaaret, teräväkärkiset tornit, ruusuikkunat ja lasimaalaukset</a:t>
            </a:r>
          </a:p>
          <a:p>
            <a:r>
              <a:rPr lang="fi-FI" sz="2400" b="1" dirty="0"/>
              <a:t>Alttaritaulut:</a:t>
            </a:r>
          </a:p>
          <a:p>
            <a:pPr lvl="1"/>
            <a:r>
              <a:rPr lang="fi-FI" dirty="0"/>
              <a:t>Arvoperspektiivi (pyhä henkilö kookkaampi)</a:t>
            </a:r>
          </a:p>
          <a:p>
            <a:pPr lvl="1"/>
            <a:r>
              <a:rPr lang="fi-FI" dirty="0"/>
              <a:t>Raamatun tapahtumat</a:t>
            </a:r>
          </a:p>
          <a:p>
            <a:pPr lvl="1"/>
            <a:r>
              <a:rPr lang="fi-FI" dirty="0"/>
              <a:t>Anonyymit taiteilijat</a:t>
            </a:r>
          </a:p>
        </p:txBody>
      </p:sp>
    </p:spTree>
    <p:extLst>
      <p:ext uri="{BB962C8B-B14F-4D97-AF65-F5344CB8AC3E}">
        <p14:creationId xmlns:p14="http://schemas.microsoft.com/office/powerpoint/2010/main" val="21047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7" name="Rectangle 3277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D41389-8CE7-F0B7-454F-6092B70E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/>
              <a:t>Kpl 4. Luostarit</a:t>
            </a:r>
          </a:p>
        </p:txBody>
      </p:sp>
      <p:sp>
        <p:nvSpPr>
          <p:cNvPr id="32770" name="Sisällön paikkamerkki 2">
            <a:extLst>
              <a:ext uri="{FF2B5EF4-FFF2-40B4-BE49-F238E27FC236}">
                <a16:creationId xmlns:a16="http://schemas.microsoft.com/office/drawing/2014/main" id="{1C28B7CE-2F6F-8EB2-9DE6-2171C4B9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98321"/>
            <a:ext cx="4059937" cy="4378642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b="1" dirty="0" err="1"/>
              <a:t>Benediktiiniläisluostarit</a:t>
            </a:r>
            <a:r>
              <a:rPr lang="fi-FI" altLang="fi-FI" sz="2400" b="1" dirty="0"/>
              <a:t> </a:t>
            </a:r>
            <a:r>
              <a:rPr lang="fi-FI" altLang="fi-FI" sz="2400" dirty="0"/>
              <a:t>500-l.</a:t>
            </a:r>
          </a:p>
          <a:p>
            <a:pPr eaLnBrk="1" hangingPunct="1"/>
            <a:r>
              <a:rPr lang="fi-FI" altLang="fi-FI" sz="2400" b="1" dirty="0"/>
              <a:t>Fransiskaanit </a:t>
            </a:r>
            <a:r>
              <a:rPr lang="fi-FI" altLang="fi-FI" sz="2400" dirty="0"/>
              <a:t>ja </a:t>
            </a:r>
            <a:r>
              <a:rPr lang="fi-FI" altLang="fi-FI" sz="2400" b="1" dirty="0"/>
              <a:t>dominikaanit </a:t>
            </a:r>
            <a:r>
              <a:rPr lang="fi-FI" altLang="fi-FI" sz="2400" dirty="0"/>
              <a:t>1200-l.</a:t>
            </a:r>
          </a:p>
          <a:p>
            <a:pPr eaLnBrk="1" hangingPunct="1"/>
            <a:r>
              <a:rPr lang="fi-FI" altLang="fi-FI" sz="2400" b="1" dirty="0"/>
              <a:t>Birgittalaisluostarit</a:t>
            </a:r>
            <a:r>
              <a:rPr lang="fi-FI" altLang="fi-FI" sz="2400" dirty="0"/>
              <a:t> 1300-l.</a:t>
            </a:r>
          </a:p>
          <a:p>
            <a:pPr eaLnBrk="1" hangingPunct="1"/>
            <a:endParaRPr lang="fi-FI" altLang="fi-FI" sz="2400" dirty="0"/>
          </a:p>
          <a:p>
            <a:pPr eaLnBrk="1" hangingPunct="1"/>
            <a:r>
              <a:rPr lang="fi-FI" altLang="fi-FI" sz="2400" dirty="0">
                <a:sym typeface="Wingdings" pitchFamily="2" charset="2"/>
              </a:rPr>
              <a:t> </a:t>
            </a:r>
            <a:r>
              <a:rPr lang="fi-FI" altLang="fi-FI" sz="2400" i="1" dirty="0">
                <a:sym typeface="Wingdings" pitchFamily="2" charset="2"/>
              </a:rPr>
              <a:t>rukoilu, saarnaaminen, kirjojen kopiointi, opetus, maatalouden ja puutarhahoidon kehittäminen…</a:t>
            </a:r>
            <a:endParaRPr lang="fi-FI" altLang="fi-FI" sz="2400" i="1" dirty="0"/>
          </a:p>
        </p:txBody>
      </p:sp>
      <p:pic>
        <p:nvPicPr>
          <p:cNvPr id="32771" name="Kuva 3" descr="Kuva, joka sisältää kohteen rakennus, vanha, huonekalu, alttari&#10;&#10;Kuvaus luotu automaattisesti">
            <a:extLst>
              <a:ext uri="{FF2B5EF4-FFF2-40B4-BE49-F238E27FC236}">
                <a16:creationId xmlns:a16="http://schemas.microsoft.com/office/drawing/2014/main" id="{B48C368F-B5BB-BD62-2C09-B7AF48CA4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-1" b="1212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Kuva 4" descr="Kuva, joka sisältää kohteen ulko, puu, taivas, lumi&#10;&#10;Kuvaus luotu automaattisesti">
            <a:extLst>
              <a:ext uri="{FF2B5EF4-FFF2-40B4-BE49-F238E27FC236}">
                <a16:creationId xmlns:a16="http://schemas.microsoft.com/office/drawing/2014/main" id="{6F5E45D6-E786-4FEF-E779-52990E1F8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b="1520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393</Words>
  <Application>Microsoft Macintosh PowerPoint</Application>
  <PresentationFormat>Laajakuva</PresentationFormat>
  <Paragraphs>58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Keskiaika</vt:lpstr>
      <vt:lpstr>Kpl 4. Katolisen kirkon valta-asema</vt:lpstr>
      <vt:lpstr>  Keskiaikainen näkemys maapallosta pyöreänä, missä neljä vuodenaikaa esiintyvät eri puolilla Maata samaan aikaan. Hildegard Bingeniläinen: Liber Divinorum Operum, 1100-luku.</vt:lpstr>
      <vt:lpstr>Jerusalemin valloitus ensimmäisellä ristiretkellä 1096-1099</vt:lpstr>
      <vt:lpstr>Pyhiinvaellukset: Santiago de Compostela</vt:lpstr>
      <vt:lpstr>Kpl 4. Keskiajan maailmankuva</vt:lpstr>
      <vt:lpstr>Pyhimyskalenteri Turun dominikaanikonventista n. 1340-60</vt:lpstr>
      <vt:lpstr>Kpl 4. Keskiajan taide</vt:lpstr>
      <vt:lpstr>Kpl 4. Luostarit</vt:lpstr>
      <vt:lpstr>Kpl 6. Keskiajan tiede ja yliopistot </vt:lpstr>
      <vt:lpstr>Bolognan yliopiston sinetti</vt:lpstr>
      <vt:lpstr>Pariisin yliopisto  1100-luku, virallinen asema 1231. </vt:lpstr>
      <vt:lpstr>Cambridge v. 1209</vt:lpstr>
      <vt:lpstr>Keskiajan oppiaineet (vapaat taidot) ja tiedekunnat</vt:lpstr>
      <vt:lpstr>Kpl 6. Oliko keskiaika ”pimeä” aikakausi?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Keskiaika</dc:title>
  <dc:creator>Anttila Petri Juha</dc:creator>
  <cp:lastModifiedBy>Anttila Petri Juha</cp:lastModifiedBy>
  <cp:revision>4</cp:revision>
  <dcterms:created xsi:type="dcterms:W3CDTF">2023-02-16T05:26:09Z</dcterms:created>
  <dcterms:modified xsi:type="dcterms:W3CDTF">2023-02-22T07:48:32Z</dcterms:modified>
</cp:coreProperties>
</file>