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fi-FI" alt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numCol="1" anchor="b">
            <a:normAutofit/>
          </a:bodyPr>
          <a:lstStyle>
            <a:lvl1pPr>
              <a:defRPr sz="5400"/>
            </a:lvl1pPr>
          </a:lstStyle>
          <a:p>
            <a:r>
              <a:rPr lang="fi-FI" altLang="fi-FI"/>
              <a:t>Muokkaa perustyyl. napsautt.</a:t>
            </a:r>
            <a:endParaRPr lang="en-US" dirty="0"/>
          </a:p>
        </p:txBody>
      </p:sp>
      <p:sp>
        <p:nvSpPr>
          <p:cNvPr id="3" name="Subtitle 2"/>
          <p:cNvSpPr>
            <a:spLocks noGrp="1"/>
          </p:cNvSpPr>
          <p:nvPr>
            <p:ph type="subTitle" idx="1"/>
          </p:nvPr>
        </p:nvSpPr>
        <p:spPr>
          <a:xfrm>
            <a:off x="2589213" y="4777379"/>
            <a:ext cx="8915399" cy="1126283"/>
          </a:xfrm>
        </p:spPr>
        <p:txBody>
          <a:bodyPr numCol="1"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ltLang="fi-FI"/>
              <a:t>Muokkaa alaotsikon perustyyliä napsautt.</a:t>
            </a:r>
            <a:endParaRPr lang="en-US" dirty="0"/>
          </a:p>
        </p:txBody>
      </p:sp>
      <p:sp>
        <p:nvSpPr>
          <p:cNvPr id="4" name="Date Placeholder 3"/>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5" name="Footer Placeholder 4"/>
          <p:cNvSpPr>
            <a:spLocks noGrp="1"/>
          </p:cNvSpPr>
          <p:nvPr>
            <p:ph type="ftr" sz="quarter" idx="11"/>
          </p:nvPr>
        </p:nvSpPr>
        <p:spPr/>
        <p:txBody>
          <a:bodyPr numCol="1"/>
          <a:lstStyle/>
          <a:p>
            <a:endParaRPr lang="fi-FI" altLang="fi-FI"/>
          </a:p>
        </p:txBody>
      </p:sp>
      <p:sp>
        <p:nvSpPr>
          <p:cNvPr id="7" name="Freeform 6"/>
          <p:cNvSpPr/>
          <p:nvPr/>
        </p:nvSpPr>
        <p:spPr>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404650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numCol="1" anchor="ctr">
            <a:normAutofit/>
          </a:bodyPr>
          <a:lstStyle>
            <a:lvl1pPr algn="l">
              <a:defRPr sz="4800" b="0" cap="none"/>
            </a:lvl1pPr>
          </a:lstStyle>
          <a:p>
            <a:r>
              <a:rPr lang="fi-FI" altLang="fi-FI"/>
              <a:t>Muokkaa perustyyl. napsautt.</a:t>
            </a:r>
            <a:endParaRPr lang="en-US" dirty="0"/>
          </a:p>
        </p:txBody>
      </p:sp>
      <p:sp>
        <p:nvSpPr>
          <p:cNvPr id="3" name="Text Placeholder 2"/>
          <p:cNvSpPr>
            <a:spLocks noGrp="1"/>
          </p:cNvSpPr>
          <p:nvPr>
            <p:ph type="body" idx="1"/>
          </p:nvPr>
        </p:nvSpPr>
        <p:spPr>
          <a:xfrm>
            <a:off x="2589212" y="4354046"/>
            <a:ext cx="8915399" cy="1555864"/>
          </a:xfrm>
        </p:spPr>
        <p:txBody>
          <a:bodyPr numCol="1"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ltLang="fi-FI"/>
              <a:t>Muokkaa tekstin perustyylejä napsauttamalla</a:t>
            </a:r>
          </a:p>
        </p:txBody>
      </p:sp>
      <p:sp>
        <p:nvSpPr>
          <p:cNvPr id="4" name="Date Placeholder 3"/>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5" name="Footer Placeholder 4"/>
          <p:cNvSpPr>
            <a:spLocks noGrp="1"/>
          </p:cNvSpPr>
          <p:nvPr>
            <p:ph type="ftr" sz="quarter" idx="11"/>
          </p:nvPr>
        </p:nvSpPr>
        <p:spPr/>
        <p:txBody>
          <a:bodyPr numCol="1"/>
          <a:lstStyle/>
          <a:p>
            <a:endParaRPr lang="fi-FI" altLang="fi-FI"/>
          </a:p>
        </p:txBody>
      </p:sp>
      <p:sp>
        <p:nvSpPr>
          <p:cNvPr id="9" name="Freeform 11"/>
          <p:cNvSpPr/>
          <p:nvPr/>
        </p:nvSpPr>
        <p:spPr>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157103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numCol="1" anchor="ctr">
            <a:normAutofit/>
          </a:bodyPr>
          <a:lstStyle>
            <a:lvl1pPr algn="l">
              <a:defRPr sz="4800" b="0" cap="none"/>
            </a:lvl1pPr>
          </a:lstStyle>
          <a:p>
            <a:r>
              <a:rPr lang="fi-FI" altLang="fi-FI"/>
              <a:t>Muokkaa perustyyl. napsautt.</a:t>
            </a:r>
            <a:endParaRPr lang="en-US" dirty="0"/>
          </a:p>
        </p:txBody>
      </p:sp>
      <p:sp>
        <p:nvSpPr>
          <p:cNvPr id="13" name="Text Placeholder 9"/>
          <p:cNvSpPr>
            <a:spLocks noGrp="1"/>
          </p:cNvSpPr>
          <p:nvPr>
            <p:ph type="body" sz="quarter" idx="13"/>
          </p:nvPr>
        </p:nvSpPr>
        <p:spPr>
          <a:xfrm>
            <a:off x="3275012" y="3505200"/>
            <a:ext cx="7536554" cy="381000"/>
          </a:xfrm>
        </p:spPr>
        <p:txBody>
          <a:bodyPr numCol="1"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ltLang="fi-FI"/>
              <a:t>Muokkaa tekstin perustyylejä napsauttamalla</a:t>
            </a:r>
          </a:p>
        </p:txBody>
      </p:sp>
      <p:sp>
        <p:nvSpPr>
          <p:cNvPr id="3" name="Text Placeholder 2"/>
          <p:cNvSpPr>
            <a:spLocks noGrp="1"/>
          </p:cNvSpPr>
          <p:nvPr>
            <p:ph type="body" idx="1"/>
          </p:nvPr>
        </p:nvSpPr>
        <p:spPr>
          <a:xfrm>
            <a:off x="2589212" y="4354046"/>
            <a:ext cx="8915399" cy="1555864"/>
          </a:xfrm>
        </p:spPr>
        <p:txBody>
          <a:bodyPr numCol="1"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ltLang="fi-FI"/>
              <a:t>Muokkaa tekstin perustyylejä napsauttamalla</a:t>
            </a:r>
          </a:p>
        </p:txBody>
      </p:sp>
      <p:sp>
        <p:nvSpPr>
          <p:cNvPr id="4" name="Date Placeholder 3"/>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5" name="Footer Placeholder 4"/>
          <p:cNvSpPr>
            <a:spLocks noGrp="1"/>
          </p:cNvSpPr>
          <p:nvPr>
            <p:ph type="ftr" sz="quarter" idx="11"/>
          </p:nvPr>
        </p:nvSpPr>
        <p:spPr/>
        <p:txBody>
          <a:bodyPr numCol="1"/>
          <a:lstStyle/>
          <a:p>
            <a:endParaRPr lang="fi-FI" altLang="fi-FI"/>
          </a:p>
        </p:txBody>
      </p:sp>
      <p:sp>
        <p:nvSpPr>
          <p:cNvPr id="11" name="Freeform 11"/>
          <p:cNvSpPr/>
          <p:nvPr/>
        </p:nvSpPr>
        <p:spPr>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numCol="1"/>
          <a:lstStyle/>
          <a:p>
            <a:fld id="{52FFC4C4-0102-43B9-B651-550F669FD0C9}" type="slidenum">
              <a:rPr lang="fi-FI" altLang="fi-FI" smtClean="0"/>
              <a:t>‹#›</a:t>
            </a:fld>
            <a:endParaRPr lang="fi-FI" altLang="fi-FI"/>
          </a:p>
        </p:txBody>
      </p:sp>
      <p:sp>
        <p:nvSpPr>
          <p:cNvPr id="14" name="TextBox 13"/>
          <p:cNvSpPr txBox="1"/>
          <p:nvPr/>
        </p:nvSpPr>
        <p:spPr>
          <a:xfrm>
            <a:off x="2467652" y="648005"/>
            <a:ext cx="609600" cy="584776"/>
          </a:xfrm>
          <a:prstGeom prst="rect">
            <a:avLst/>
          </a:prstGeom>
        </p:spPr>
        <p:txBody>
          <a:bodyPr vert="horz" lIns="91440" tIns="45720" rIns="91440" bIns="45720" numCol="1"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numCol="1"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404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numCol="1" anchor="b">
            <a:normAutofit/>
          </a:bodyPr>
          <a:lstStyle>
            <a:lvl1pPr algn="l">
              <a:defRPr sz="4800" b="0"/>
            </a:lvl1pPr>
          </a:lstStyle>
          <a:p>
            <a:r>
              <a:rPr lang="fi-FI" altLang="fi-FI"/>
              <a:t>Muokkaa perustyyl. napsautt.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numCol="1" rtlCol="0" anchor="t">
            <a:normAutofit/>
          </a:bodyPr>
          <a:lstStyle>
            <a:lvl1pPr>
              <a:buNone/>
              <a:defRPr lang="en-US">
                <a:solidFill>
                  <a:schemeClr val="tx1">
                    <a:lumMod val="65000"/>
                    <a:lumOff val="35000"/>
                  </a:schemeClr>
                </a:solidFill>
              </a:defRPr>
            </a:lvl1pPr>
          </a:lstStyle>
          <a:p>
            <a:pPr marL="0" lvl="0" indent="0">
              <a:buNone/>
            </a:pPr>
            <a:r>
              <a:rPr lang="fi-FI" altLang="fi-FI"/>
              <a:t>Muokkaa tekstin perustyylejä napsauttamalla</a:t>
            </a:r>
          </a:p>
        </p:txBody>
      </p:sp>
      <p:sp>
        <p:nvSpPr>
          <p:cNvPr id="5" name="Date Placeholder 4"/>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6" name="Footer Placeholder 5"/>
          <p:cNvSpPr>
            <a:spLocks noGrp="1"/>
          </p:cNvSpPr>
          <p:nvPr>
            <p:ph type="ftr" sz="quarter" idx="11"/>
          </p:nvPr>
        </p:nvSpPr>
        <p:spPr/>
        <p:txBody>
          <a:bodyPr numCol="1"/>
          <a:lstStyle/>
          <a:p>
            <a:endParaRPr lang="fi-FI" altLang="fi-FI"/>
          </a:p>
        </p:txBody>
      </p:sp>
      <p:sp>
        <p:nvSpPr>
          <p:cNvPr id="9" name="Freeform 11"/>
          <p:cNvSpPr/>
          <p:nvPr/>
        </p:nvSpPr>
        <p:spPr>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371901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numCol="1" anchor="ctr">
            <a:normAutofit/>
          </a:bodyPr>
          <a:lstStyle>
            <a:lvl1pPr algn="l">
              <a:defRPr sz="4800" b="0" cap="none"/>
            </a:lvl1pPr>
          </a:lstStyle>
          <a:p>
            <a:r>
              <a:rPr lang="fi-FI" altLang="fi-FI"/>
              <a:t>Muokkaa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numCol="1"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lt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numCol="1" rtlCol="0" anchor="t">
            <a:normAutofit/>
          </a:bodyPr>
          <a:lstStyle>
            <a:lvl1pPr>
              <a:buNone/>
              <a:defRPr lang="en-US">
                <a:solidFill>
                  <a:schemeClr val="tx1">
                    <a:lumMod val="65000"/>
                    <a:lumOff val="35000"/>
                  </a:schemeClr>
                </a:solidFill>
              </a:defRPr>
            </a:lvl1pPr>
          </a:lstStyle>
          <a:p>
            <a:pPr marL="0" lvl="0" indent="0">
              <a:buNone/>
            </a:pPr>
            <a:r>
              <a:rPr lang="fi-FI" altLang="fi-FI"/>
              <a:t>Muokkaa tekstin perustyylejä napsauttamalla</a:t>
            </a:r>
          </a:p>
        </p:txBody>
      </p:sp>
      <p:sp>
        <p:nvSpPr>
          <p:cNvPr id="5" name="Date Placeholder 4"/>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6" name="Footer Placeholder 5"/>
          <p:cNvSpPr>
            <a:spLocks noGrp="1"/>
          </p:cNvSpPr>
          <p:nvPr>
            <p:ph type="ftr" sz="quarter" idx="11"/>
          </p:nvPr>
        </p:nvSpPr>
        <p:spPr/>
        <p:txBody>
          <a:bodyPr numCol="1"/>
          <a:lstStyle/>
          <a:p>
            <a:endParaRPr lang="fi-FI" altLang="fi-FI"/>
          </a:p>
        </p:txBody>
      </p:sp>
      <p:sp>
        <p:nvSpPr>
          <p:cNvPr id="11" name="Freeform 11"/>
          <p:cNvSpPr/>
          <p:nvPr/>
        </p:nvSpPr>
        <p:spPr>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numCol="1"/>
          <a:lstStyle/>
          <a:p>
            <a:fld id="{52FFC4C4-0102-43B9-B651-550F669FD0C9}" type="slidenum">
              <a:rPr lang="fi-FI" altLang="fi-FI" smtClean="0"/>
              <a:t>‹#›</a:t>
            </a:fld>
            <a:endParaRPr lang="fi-FI" altLang="fi-FI"/>
          </a:p>
        </p:txBody>
      </p:sp>
      <p:sp>
        <p:nvSpPr>
          <p:cNvPr id="17" name="TextBox 16"/>
          <p:cNvSpPr txBox="1"/>
          <p:nvPr/>
        </p:nvSpPr>
        <p:spPr>
          <a:xfrm>
            <a:off x="2467652" y="648005"/>
            <a:ext cx="609600" cy="584776"/>
          </a:xfrm>
          <a:prstGeom prst="rect">
            <a:avLst/>
          </a:prstGeom>
        </p:spPr>
        <p:txBody>
          <a:bodyPr vert="horz" lIns="91440" tIns="45720" rIns="91440" bIns="45720" numCol="1"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numCol="1"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6588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numCol="1" anchor="ctr">
            <a:normAutofit/>
          </a:bodyPr>
          <a:lstStyle>
            <a:lvl1pPr algn="l">
              <a:defRPr sz="4800" b="0"/>
            </a:lvl1pPr>
          </a:lstStyle>
          <a:p>
            <a:r>
              <a:rPr lang="fi-FI" altLang="fi-FI"/>
              <a:t>Muokkaa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numCol="1"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lt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numCol="1" rtlCol="0" anchor="t">
            <a:normAutofit/>
          </a:bodyPr>
          <a:lstStyle>
            <a:lvl1pPr>
              <a:buNone/>
              <a:defRPr lang="en-US">
                <a:solidFill>
                  <a:schemeClr val="tx1">
                    <a:lumMod val="65000"/>
                    <a:lumOff val="35000"/>
                  </a:schemeClr>
                </a:solidFill>
              </a:defRPr>
            </a:lvl1pPr>
          </a:lstStyle>
          <a:p>
            <a:pPr marL="0" lvl="0" indent="0">
              <a:buNone/>
            </a:pPr>
            <a:r>
              <a:rPr lang="fi-FI" altLang="fi-FI"/>
              <a:t>Muokkaa tekstin perustyylejä napsauttamalla</a:t>
            </a:r>
          </a:p>
        </p:txBody>
      </p:sp>
      <p:sp>
        <p:nvSpPr>
          <p:cNvPr id="5" name="Date Placeholder 4"/>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6" name="Footer Placeholder 5"/>
          <p:cNvSpPr>
            <a:spLocks noGrp="1"/>
          </p:cNvSpPr>
          <p:nvPr>
            <p:ph type="ftr" sz="quarter" idx="11"/>
          </p:nvPr>
        </p:nvSpPr>
        <p:spPr/>
        <p:txBody>
          <a:bodyPr numCol="1"/>
          <a:lstStyle/>
          <a:p>
            <a:endParaRPr lang="fi-FI" altLang="fi-FI"/>
          </a:p>
        </p:txBody>
      </p:sp>
      <p:sp>
        <p:nvSpPr>
          <p:cNvPr id="9" name="Freeform 11"/>
          <p:cNvSpPr/>
          <p:nvPr/>
        </p:nvSpPr>
        <p:spPr>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68267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fi-FI" altLang="fi-FI"/>
              <a:t>Muokkaa perustyyl. napsautt.</a:t>
            </a:r>
            <a:endParaRPr lang="en-US" dirty="0"/>
          </a:p>
        </p:txBody>
      </p:sp>
      <p:sp>
        <p:nvSpPr>
          <p:cNvPr id="3" name="Vertical Text Placeholder 2"/>
          <p:cNvSpPr>
            <a:spLocks noGrp="1"/>
          </p:cNvSpPr>
          <p:nvPr>
            <p:ph type="body" orient="vert" idx="1"/>
          </p:nvPr>
        </p:nvSpPr>
        <p:spPr/>
        <p:txBody>
          <a:bodyPr vert="eaVert" numCol="1" anchor="t"/>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dirty="0"/>
          </a:p>
        </p:txBody>
      </p:sp>
      <p:sp>
        <p:nvSpPr>
          <p:cNvPr id="4" name="Date Placeholder 3"/>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5" name="Footer Placeholder 4"/>
          <p:cNvSpPr>
            <a:spLocks noGrp="1"/>
          </p:cNvSpPr>
          <p:nvPr>
            <p:ph type="ftr" sz="quarter" idx="11"/>
          </p:nvPr>
        </p:nvSpPr>
        <p:spPr/>
        <p:txBody>
          <a:bodyPr numCol="1"/>
          <a:lstStyle/>
          <a:p>
            <a:endParaRPr lang="fi-FI" altLang="fi-FI"/>
          </a:p>
        </p:txBody>
      </p:sp>
      <p:sp>
        <p:nvSpPr>
          <p:cNvPr id="8" name="Freeform 11"/>
          <p:cNvSpPr/>
          <p:nvPr/>
        </p:nvSpPr>
        <p:spPr>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3257100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numCol="1" anchor="ctr"/>
          <a:lstStyle/>
          <a:p>
            <a:r>
              <a:rPr lang="fi-FI" altLang="fi-FI"/>
              <a:t>Muokkaa perustyyl. napsautt.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numCol="1"/>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dirty="0"/>
          </a:p>
        </p:txBody>
      </p:sp>
      <p:sp>
        <p:nvSpPr>
          <p:cNvPr id="4" name="Date Placeholder 3"/>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5" name="Footer Placeholder 4"/>
          <p:cNvSpPr>
            <a:spLocks noGrp="1"/>
          </p:cNvSpPr>
          <p:nvPr>
            <p:ph type="ftr" sz="quarter" idx="11"/>
          </p:nvPr>
        </p:nvSpPr>
        <p:spPr/>
        <p:txBody>
          <a:bodyPr numCol="1"/>
          <a:lstStyle/>
          <a:p>
            <a:endParaRPr lang="fi-FI" altLang="fi-FI"/>
          </a:p>
        </p:txBody>
      </p:sp>
      <p:sp>
        <p:nvSpPr>
          <p:cNvPr id="8" name="Freeform 11"/>
          <p:cNvSpPr/>
          <p:nvPr/>
        </p:nvSpPr>
        <p:spPr>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313964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numCol="1"/>
          <a:lstStyle/>
          <a:p>
            <a:r>
              <a:rPr lang="fi-FI" altLang="fi-FI"/>
              <a:t>Muokkaa perustyyl. napsautt.</a:t>
            </a:r>
            <a:endParaRPr lang="en-US" dirty="0"/>
          </a:p>
        </p:txBody>
      </p:sp>
      <p:sp>
        <p:nvSpPr>
          <p:cNvPr id="3" name="Content Placeholder 2"/>
          <p:cNvSpPr>
            <a:spLocks noGrp="1"/>
          </p:cNvSpPr>
          <p:nvPr>
            <p:ph idx="1"/>
          </p:nvPr>
        </p:nvSpPr>
        <p:spPr>
          <a:xfrm>
            <a:off x="2589212" y="2133600"/>
            <a:ext cx="8915400" cy="3777622"/>
          </a:xfrm>
        </p:spPr>
        <p:txBody>
          <a:bodyPr numCol="1"/>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dirty="0"/>
          </a:p>
        </p:txBody>
      </p:sp>
      <p:sp>
        <p:nvSpPr>
          <p:cNvPr id="4" name="Date Placeholder 3"/>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5" name="Footer Placeholder 4"/>
          <p:cNvSpPr>
            <a:spLocks noGrp="1"/>
          </p:cNvSpPr>
          <p:nvPr>
            <p:ph type="ftr" sz="quarter" idx="11"/>
          </p:nvPr>
        </p:nvSpPr>
        <p:spPr/>
        <p:txBody>
          <a:bodyPr numCol="1"/>
          <a:lstStyle/>
          <a:p>
            <a:endParaRPr lang="fi-FI" altLang="fi-FI"/>
          </a:p>
        </p:txBody>
      </p:sp>
      <p:sp>
        <p:nvSpPr>
          <p:cNvPr id="8" name="Freeform 11"/>
          <p:cNvSpPr/>
          <p:nvPr/>
        </p:nvSpPr>
        <p:spPr>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273518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numCol="1" anchor="b"/>
          <a:lstStyle>
            <a:lvl1pPr algn="l">
              <a:defRPr sz="4000" b="0" cap="none"/>
            </a:lvl1pPr>
          </a:lstStyle>
          <a:p>
            <a:r>
              <a:rPr lang="fi-FI" altLang="fi-FI"/>
              <a:t>Muokkaa perustyyl. napsautt.</a:t>
            </a:r>
            <a:endParaRPr lang="en-US" dirty="0"/>
          </a:p>
        </p:txBody>
      </p:sp>
      <p:sp>
        <p:nvSpPr>
          <p:cNvPr id="3" name="Text Placeholder 2"/>
          <p:cNvSpPr>
            <a:spLocks noGrp="1"/>
          </p:cNvSpPr>
          <p:nvPr>
            <p:ph type="body" idx="1"/>
          </p:nvPr>
        </p:nvSpPr>
        <p:spPr>
          <a:xfrm>
            <a:off x="2589212" y="3530129"/>
            <a:ext cx="8915399" cy="860400"/>
          </a:xfrm>
        </p:spPr>
        <p:txBody>
          <a:bodyPr numCol="1"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ltLang="fi-FI"/>
              <a:t>Muokkaa tekstin perustyylejä napsauttamalla</a:t>
            </a:r>
          </a:p>
        </p:txBody>
      </p:sp>
      <p:sp>
        <p:nvSpPr>
          <p:cNvPr id="4" name="Date Placeholder 3"/>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5" name="Footer Placeholder 4"/>
          <p:cNvSpPr>
            <a:spLocks noGrp="1"/>
          </p:cNvSpPr>
          <p:nvPr>
            <p:ph type="ftr" sz="quarter" idx="11"/>
          </p:nvPr>
        </p:nvSpPr>
        <p:spPr/>
        <p:txBody>
          <a:bodyPr numCol="1"/>
          <a:lstStyle/>
          <a:p>
            <a:endParaRPr lang="fi-FI" altLang="fi-FI"/>
          </a:p>
        </p:txBody>
      </p:sp>
      <p:sp>
        <p:nvSpPr>
          <p:cNvPr id="9" name="Freeform 11"/>
          <p:cNvSpPr/>
          <p:nvPr/>
        </p:nvSpPr>
        <p:spPr>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210108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numCol="1"/>
          <a:lstStyle/>
          <a:p>
            <a:r>
              <a:rPr lang="fi-FI" altLang="fi-FI"/>
              <a:t>Muokkaa perustyyl. napsautt.</a:t>
            </a:r>
            <a:endParaRPr lang="en-US" dirty="0"/>
          </a:p>
        </p:txBody>
      </p:sp>
      <p:sp>
        <p:nvSpPr>
          <p:cNvPr id="3" name="Content Placeholder 2"/>
          <p:cNvSpPr>
            <a:spLocks noGrp="1"/>
          </p:cNvSpPr>
          <p:nvPr>
            <p:ph sz="half" idx="1"/>
          </p:nvPr>
        </p:nvSpPr>
        <p:spPr>
          <a:xfrm>
            <a:off x="2589212" y="2133600"/>
            <a:ext cx="4313864" cy="3777622"/>
          </a:xfrm>
        </p:spPr>
        <p:txBody>
          <a:bodyPr numCol="1">
            <a:normAutofit/>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dirty="0"/>
          </a:p>
        </p:txBody>
      </p:sp>
      <p:sp>
        <p:nvSpPr>
          <p:cNvPr id="4" name="Content Placeholder 3"/>
          <p:cNvSpPr>
            <a:spLocks noGrp="1"/>
          </p:cNvSpPr>
          <p:nvPr>
            <p:ph sz="half" idx="2"/>
          </p:nvPr>
        </p:nvSpPr>
        <p:spPr>
          <a:xfrm>
            <a:off x="7190747" y="2126222"/>
            <a:ext cx="4313864" cy="3777622"/>
          </a:xfrm>
        </p:spPr>
        <p:txBody>
          <a:bodyPr numCol="1">
            <a:normAutofit/>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dirty="0"/>
          </a:p>
        </p:txBody>
      </p:sp>
      <p:sp>
        <p:nvSpPr>
          <p:cNvPr id="5" name="Date Placeholder 4"/>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6" name="Footer Placeholder 5"/>
          <p:cNvSpPr>
            <a:spLocks noGrp="1"/>
          </p:cNvSpPr>
          <p:nvPr>
            <p:ph type="ftr" sz="quarter" idx="11"/>
          </p:nvPr>
        </p:nvSpPr>
        <p:spPr/>
        <p:txBody>
          <a:bodyPr numCol="1"/>
          <a:lstStyle/>
          <a:p>
            <a:endParaRPr lang="fi-FI" altLang="fi-FI"/>
          </a:p>
        </p:txBody>
      </p:sp>
      <p:sp>
        <p:nvSpPr>
          <p:cNvPr id="10" name="Freeform 11"/>
          <p:cNvSpPr/>
          <p:nvPr/>
        </p:nvSpPr>
        <p:spPr>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303915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fi-FI" altLang="fi-FI"/>
              <a:t>Muokkaa perustyyl. napsautt.</a:t>
            </a:r>
            <a:endParaRPr lang="en-US" dirty="0"/>
          </a:p>
        </p:txBody>
      </p:sp>
      <p:sp>
        <p:nvSpPr>
          <p:cNvPr id="3" name="Text Placeholder 2"/>
          <p:cNvSpPr>
            <a:spLocks noGrp="1"/>
          </p:cNvSpPr>
          <p:nvPr>
            <p:ph type="body" idx="1"/>
          </p:nvPr>
        </p:nvSpPr>
        <p:spPr>
          <a:xfrm>
            <a:off x="2939373" y="1972703"/>
            <a:ext cx="3992732" cy="576262"/>
          </a:xfrm>
        </p:spPr>
        <p:txBody>
          <a:bodyPr numCol="1"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ltLang="fi-FI"/>
              <a:t>Muokkaa tekstin perustyylejä napsauttamalla</a:t>
            </a:r>
          </a:p>
        </p:txBody>
      </p:sp>
      <p:sp>
        <p:nvSpPr>
          <p:cNvPr id="4" name="Content Placeholder 3"/>
          <p:cNvSpPr>
            <a:spLocks noGrp="1"/>
          </p:cNvSpPr>
          <p:nvPr>
            <p:ph sz="half" idx="2"/>
          </p:nvPr>
        </p:nvSpPr>
        <p:spPr>
          <a:xfrm>
            <a:off x="2589212" y="2548966"/>
            <a:ext cx="4342893" cy="3354060"/>
          </a:xfrm>
        </p:spPr>
        <p:txBody>
          <a:bodyPr numCol="1">
            <a:normAutofit/>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dirty="0"/>
          </a:p>
        </p:txBody>
      </p:sp>
      <p:sp>
        <p:nvSpPr>
          <p:cNvPr id="5" name="Text Placeholder 4"/>
          <p:cNvSpPr>
            <a:spLocks noGrp="1"/>
          </p:cNvSpPr>
          <p:nvPr>
            <p:ph type="body" sz="quarter" idx="3"/>
          </p:nvPr>
        </p:nvSpPr>
        <p:spPr>
          <a:xfrm>
            <a:off x="7506629" y="1969475"/>
            <a:ext cx="3999001" cy="576262"/>
          </a:xfrm>
        </p:spPr>
        <p:txBody>
          <a:bodyPr numCol="1"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ltLang="fi-FI"/>
              <a:t>Muokkaa tekstin perustyylejä napsauttamalla</a:t>
            </a:r>
          </a:p>
        </p:txBody>
      </p:sp>
      <p:sp>
        <p:nvSpPr>
          <p:cNvPr id="6" name="Content Placeholder 5"/>
          <p:cNvSpPr>
            <a:spLocks noGrp="1"/>
          </p:cNvSpPr>
          <p:nvPr>
            <p:ph sz="quarter" idx="4"/>
          </p:nvPr>
        </p:nvSpPr>
        <p:spPr>
          <a:xfrm>
            <a:off x="7166957" y="2545738"/>
            <a:ext cx="4338674" cy="3354060"/>
          </a:xfrm>
        </p:spPr>
        <p:txBody>
          <a:bodyPr numCol="1">
            <a:normAutofit/>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dirty="0"/>
          </a:p>
        </p:txBody>
      </p:sp>
      <p:sp>
        <p:nvSpPr>
          <p:cNvPr id="7" name="Date Placeholder 6"/>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8" name="Footer Placeholder 7"/>
          <p:cNvSpPr>
            <a:spLocks noGrp="1"/>
          </p:cNvSpPr>
          <p:nvPr>
            <p:ph type="ftr" sz="quarter" idx="11"/>
          </p:nvPr>
        </p:nvSpPr>
        <p:spPr/>
        <p:txBody>
          <a:bodyPr numCol="1"/>
          <a:lstStyle/>
          <a:p>
            <a:endParaRPr lang="fi-FI" altLang="fi-FI"/>
          </a:p>
        </p:txBody>
      </p:sp>
      <p:sp>
        <p:nvSpPr>
          <p:cNvPr id="12" name="Freeform 11"/>
          <p:cNvSpPr/>
          <p:nvPr/>
        </p:nvSpPr>
        <p:spPr>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264181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fi-FI" altLang="fi-FI"/>
              <a:t>Muokkaa perustyyl. napsautt.</a:t>
            </a:r>
            <a:endParaRPr lang="en-US" dirty="0"/>
          </a:p>
        </p:txBody>
      </p:sp>
      <p:sp>
        <p:nvSpPr>
          <p:cNvPr id="3" name="Date Placeholder 2"/>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4" name="Footer Placeholder 3"/>
          <p:cNvSpPr>
            <a:spLocks noGrp="1"/>
          </p:cNvSpPr>
          <p:nvPr>
            <p:ph type="ftr" sz="quarter" idx="11"/>
          </p:nvPr>
        </p:nvSpPr>
        <p:spPr/>
        <p:txBody>
          <a:bodyPr numCol="1"/>
          <a:lstStyle/>
          <a:p>
            <a:endParaRPr lang="fi-FI" altLang="fi-FI"/>
          </a:p>
        </p:txBody>
      </p:sp>
      <p:sp>
        <p:nvSpPr>
          <p:cNvPr id="7" name="Freeform 11"/>
          <p:cNvSpPr/>
          <p:nvPr/>
        </p:nvSpPr>
        <p:spPr>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375613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3" name="Footer Placeholder 2"/>
          <p:cNvSpPr>
            <a:spLocks noGrp="1"/>
          </p:cNvSpPr>
          <p:nvPr>
            <p:ph type="ftr" sz="quarter" idx="11"/>
          </p:nvPr>
        </p:nvSpPr>
        <p:spPr/>
        <p:txBody>
          <a:bodyPr numCol="1"/>
          <a:lstStyle/>
          <a:p>
            <a:endParaRPr lang="fi-FI" altLang="fi-FI"/>
          </a:p>
        </p:txBody>
      </p:sp>
      <p:sp>
        <p:nvSpPr>
          <p:cNvPr id="6" name="Freeform 11"/>
          <p:cNvSpPr/>
          <p:nvPr/>
        </p:nvSpPr>
        <p:spPr>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202694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numCol="1" anchor="b"/>
          <a:lstStyle>
            <a:lvl1pPr algn="l">
              <a:defRPr sz="2000" b="0"/>
            </a:lvl1pPr>
          </a:lstStyle>
          <a:p>
            <a:r>
              <a:rPr lang="fi-FI" altLang="fi-FI"/>
              <a:t>Muokkaa perustyyl. napsautt.</a:t>
            </a:r>
            <a:endParaRPr lang="en-US" dirty="0"/>
          </a:p>
        </p:txBody>
      </p:sp>
      <p:sp>
        <p:nvSpPr>
          <p:cNvPr id="3" name="Content Placeholder 2"/>
          <p:cNvSpPr>
            <a:spLocks noGrp="1"/>
          </p:cNvSpPr>
          <p:nvPr>
            <p:ph idx="1"/>
          </p:nvPr>
        </p:nvSpPr>
        <p:spPr>
          <a:xfrm>
            <a:off x="6323012" y="446088"/>
            <a:ext cx="5181600" cy="5414963"/>
          </a:xfrm>
        </p:spPr>
        <p:txBody>
          <a:bodyPr numCol="1" anchor="ctr">
            <a:normAutofit/>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dirty="0"/>
          </a:p>
        </p:txBody>
      </p:sp>
      <p:sp>
        <p:nvSpPr>
          <p:cNvPr id="4" name="Text Placeholder 3"/>
          <p:cNvSpPr>
            <a:spLocks noGrp="1"/>
          </p:cNvSpPr>
          <p:nvPr>
            <p:ph type="body" sz="half" idx="2"/>
          </p:nvPr>
        </p:nvSpPr>
        <p:spPr>
          <a:xfrm>
            <a:off x="2589212" y="1598613"/>
            <a:ext cx="3505199" cy="4262436"/>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ltLang="fi-FI"/>
              <a:t>Muokkaa tekstin perustyylejä napsauttamalla</a:t>
            </a:r>
          </a:p>
        </p:txBody>
      </p:sp>
      <p:sp>
        <p:nvSpPr>
          <p:cNvPr id="5" name="Date Placeholder 4"/>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6" name="Footer Placeholder 5"/>
          <p:cNvSpPr>
            <a:spLocks noGrp="1"/>
          </p:cNvSpPr>
          <p:nvPr>
            <p:ph type="ftr" sz="quarter" idx="11"/>
          </p:nvPr>
        </p:nvSpPr>
        <p:spPr/>
        <p:txBody>
          <a:bodyPr numCol="1"/>
          <a:lstStyle/>
          <a:p>
            <a:endParaRPr lang="fi-FI" altLang="fi-FI"/>
          </a:p>
        </p:txBody>
      </p:sp>
      <p:sp>
        <p:nvSpPr>
          <p:cNvPr id="9" name="Freeform 11"/>
          <p:cNvSpPr/>
          <p:nvPr/>
        </p:nvSpPr>
        <p:spPr>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288771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numCol="1" anchor="b">
            <a:normAutofit/>
          </a:bodyPr>
          <a:lstStyle>
            <a:lvl1pPr algn="l">
              <a:defRPr sz="2400" b="0"/>
            </a:lvl1pPr>
          </a:lstStyle>
          <a:p>
            <a:r>
              <a:rPr lang="fi-FI" altLang="fi-FI"/>
              <a:t>Muokkaa perustyyl. napsautt.</a:t>
            </a:r>
            <a:endParaRPr lang="en-US" dirty="0"/>
          </a:p>
        </p:txBody>
      </p:sp>
      <p:sp>
        <p:nvSpPr>
          <p:cNvPr id="3" name="Picture Placeholder 2"/>
          <p:cNvSpPr>
            <a:spLocks noGrp="1" noChangeAspect="1"/>
          </p:cNvSpPr>
          <p:nvPr>
            <p:ph type="pic" idx="1"/>
          </p:nvPr>
        </p:nvSpPr>
        <p:spPr>
          <a:xfrm>
            <a:off x="2589212" y="634965"/>
            <a:ext cx="8915400" cy="3854970"/>
          </a:xfrm>
        </p:spPr>
        <p:txBody>
          <a:bodyPr numCol="1"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ltLang="fi-FI"/>
              <a:t>Lisää kuva napsauttamalla kuvaketta</a:t>
            </a:r>
            <a:endParaRPr lang="en-US" dirty="0"/>
          </a:p>
        </p:txBody>
      </p:sp>
      <p:sp>
        <p:nvSpPr>
          <p:cNvPr id="4" name="Text Placeholder 3"/>
          <p:cNvSpPr>
            <a:spLocks noGrp="1"/>
          </p:cNvSpPr>
          <p:nvPr>
            <p:ph type="body" sz="half" idx="2"/>
          </p:nvPr>
        </p:nvSpPr>
        <p:spPr>
          <a:xfrm>
            <a:off x="2589213" y="5367338"/>
            <a:ext cx="8915400" cy="493712"/>
          </a:xfrm>
        </p:spPr>
        <p:txBody>
          <a:bodyPr numCol="1">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ltLang="fi-FI"/>
              <a:t>Muokkaa tekstin perustyylejä napsauttamalla</a:t>
            </a:r>
          </a:p>
        </p:txBody>
      </p:sp>
      <p:sp>
        <p:nvSpPr>
          <p:cNvPr id="5" name="Date Placeholder 4"/>
          <p:cNvSpPr>
            <a:spLocks noGrp="1"/>
          </p:cNvSpPr>
          <p:nvPr>
            <p:ph type="dt" sz="half" idx="10"/>
          </p:nvPr>
        </p:nvSpPr>
        <p:spPr/>
        <p:txBody>
          <a:bodyPr numCol="1"/>
          <a:lstStyle/>
          <a:p>
            <a:fld id="{3775D1C5-0536-4C00-84CA-ADB7DCFE0C08}" type="datetimeFigureOut">
              <a:rPr lang="fi-FI" altLang="fi-FI" smtClean="0"/>
              <a:t>26.1.2018</a:t>
            </a:fld>
            <a:endParaRPr lang="fi-FI" altLang="fi-FI"/>
          </a:p>
        </p:txBody>
      </p:sp>
      <p:sp>
        <p:nvSpPr>
          <p:cNvPr id="6" name="Footer Placeholder 5"/>
          <p:cNvSpPr>
            <a:spLocks noGrp="1"/>
          </p:cNvSpPr>
          <p:nvPr>
            <p:ph type="ftr" sz="quarter" idx="11"/>
          </p:nvPr>
        </p:nvSpPr>
        <p:spPr/>
        <p:txBody>
          <a:bodyPr numCol="1"/>
          <a:lstStyle/>
          <a:p>
            <a:endParaRPr lang="fi-FI" altLang="fi-FI"/>
          </a:p>
        </p:txBody>
      </p:sp>
      <p:sp>
        <p:nvSpPr>
          <p:cNvPr id="9" name="Freeform 11"/>
          <p:cNvSpPr/>
          <p:nvPr/>
        </p:nvSpPr>
        <p:spPr>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numCol="1"/>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377454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numCol="1" rtlCol="0" anchor="t">
            <a:normAutofit/>
          </a:bodyPr>
          <a:lstStyle/>
          <a:p>
            <a:r>
              <a:rPr lang="fi-FI" altLang="fi-FI"/>
              <a:t>Muokkaa perustyyl. napsautt.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numCol="1" rtlCol="0">
            <a:normAutofit/>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numCol="1" rtlCol="0" anchor="ctr"/>
          <a:lstStyle>
            <a:lvl1pPr algn="r">
              <a:defRPr sz="900">
                <a:solidFill>
                  <a:schemeClr val="tx1">
                    <a:tint val="75000"/>
                  </a:schemeClr>
                </a:solidFill>
              </a:defRPr>
            </a:lvl1pPr>
          </a:lstStyle>
          <a:p>
            <a:fld id="{3775D1C5-0536-4C00-84CA-ADB7DCFE0C08}" type="datetimeFigureOut">
              <a:rPr lang="fi-FI" altLang="fi-FI" smtClean="0"/>
              <a:t>26.1.2018</a:t>
            </a:fld>
            <a:endParaRPr lang="fi-FI" altLang="fi-FI"/>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numCol="1" rtlCol="0" anchor="ctr"/>
          <a:lstStyle>
            <a:lvl1pPr algn="l">
              <a:defRPr sz="900">
                <a:solidFill>
                  <a:schemeClr val="tx1">
                    <a:tint val="75000"/>
                  </a:schemeClr>
                </a:solidFill>
              </a:defRPr>
            </a:lvl1pPr>
          </a:lstStyle>
          <a:p>
            <a:endParaRPr lang="fi-FI" altLang="fi-FI"/>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numCol="1" rtlCol="0" anchor="ctr"/>
          <a:lstStyle>
            <a:lvl1pPr algn="r">
              <a:defRPr sz="2000">
                <a:solidFill>
                  <a:srgbClr val="FEFFFF"/>
                </a:solidFill>
              </a:defRPr>
            </a:lvl1pPr>
          </a:lstStyle>
          <a:p>
            <a:fld id="{52FFC4C4-0102-43B9-B651-550F669FD0C9}" type="slidenum">
              <a:rPr lang="fi-FI" altLang="fi-FI" smtClean="0"/>
              <a:t>‹#›</a:t>
            </a:fld>
            <a:endParaRPr lang="fi-FI" altLang="fi-FI"/>
          </a:p>
        </p:txBody>
      </p:sp>
    </p:spTree>
    <p:extLst>
      <p:ext uri="{BB962C8B-B14F-4D97-AF65-F5344CB8AC3E}">
        <p14:creationId xmlns:p14="http://schemas.microsoft.com/office/powerpoint/2010/main" val="421649657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fi.wikipedia.org/wiki/Nopeusrajoitus" TargetMode="External"/><Relationship Id="rId3" Type="http://schemas.openxmlformats.org/officeDocument/2006/relationships/hyperlink" Target="https://fi.wikipedia.org/w/index.php?title=%C3%96ljykriisi&amp;action=edit&amp;section=8" TargetMode="External"/><Relationship Id="rId7" Type="http://schemas.openxmlformats.org/officeDocument/2006/relationships/hyperlink" Target="https://fi.wikipedia.org/wiki/Liikenneministeri%C3%B6" TargetMode="External"/><Relationship Id="rId2" Type="http://schemas.openxmlformats.org/officeDocument/2006/relationships/hyperlink" Target="https://fi.wikipedia.org/w/index.php?title=%C3%96ljykriisi&amp;veaction=edit&amp;vesection=8" TargetMode="External"/><Relationship Id="rId1" Type="http://schemas.openxmlformats.org/officeDocument/2006/relationships/slideLayout" Target="../slideLayouts/slideLayout2.xml"/><Relationship Id="rId6" Type="http://schemas.openxmlformats.org/officeDocument/2006/relationships/hyperlink" Target="https://fi.wikipedia.org/wiki/1974" TargetMode="External"/><Relationship Id="rId5" Type="http://schemas.openxmlformats.org/officeDocument/2006/relationships/hyperlink" Target="https://fi.wikipedia.org/wiki/1973" TargetMode="External"/><Relationship Id="rId10" Type="http://schemas.openxmlformats.org/officeDocument/2006/relationships/hyperlink" Target="https://fi.wikipedia.org/wiki/%C3%96ljykriisi#cite_note-us2-2" TargetMode="External"/><Relationship Id="rId4" Type="http://schemas.openxmlformats.org/officeDocument/2006/relationships/hyperlink" Target="https://fi.wikipedia.org/wiki/Suomen_sis%C3%A4asiainministeri%C3%B6" TargetMode="External"/><Relationship Id="rId9" Type="http://schemas.openxmlformats.org/officeDocument/2006/relationships/hyperlink" Target="https://fi.wikipedia.org/wiki/%C3%96ljykriisi#cite_note-us1-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numCol="1"/>
          <a:lstStyle/>
          <a:p>
            <a:r>
              <a:rPr lang="fi-FI" altLang="fi-FI" dirty="0"/>
              <a:t>Lähi-itä ja pakolaiskriisi</a:t>
            </a:r>
          </a:p>
        </p:txBody>
      </p:sp>
      <p:sp>
        <p:nvSpPr>
          <p:cNvPr id="3" name="Alaotsikko 2"/>
          <p:cNvSpPr>
            <a:spLocks noGrp="1"/>
          </p:cNvSpPr>
          <p:nvPr>
            <p:ph type="subTitle" idx="1"/>
          </p:nvPr>
        </p:nvSpPr>
        <p:spPr/>
        <p:txBody>
          <a:bodyPr numCol="1"/>
          <a:lstStyle/>
          <a:p>
            <a:endParaRPr lang="fi-FI" altLang="fi-FI" dirty="0"/>
          </a:p>
        </p:txBody>
      </p:sp>
      <p:pic>
        <p:nvPicPr>
          <p:cNvPr id="4" name="Kuva 3"/>
          <p:cNvPicPr>
            <a:picLocks noChangeAspect="1"/>
          </p:cNvPicPr>
          <p:nvPr/>
        </p:nvPicPr>
        <p:blipFill>
          <a:blip r:embed="rId2"/>
          <a:stretch>
            <a:fillRect/>
          </a:stretch>
        </p:blipFill>
        <p:spPr>
          <a:xfrm>
            <a:off x="1360598" y="436064"/>
            <a:ext cx="4762500" cy="3209925"/>
          </a:xfrm>
          <a:prstGeom prst="rect">
            <a:avLst/>
          </a:prstGeom>
        </p:spPr>
      </p:pic>
      <p:pic>
        <p:nvPicPr>
          <p:cNvPr id="5" name="Kuva 4"/>
          <p:cNvPicPr>
            <a:picLocks noChangeAspect="1"/>
          </p:cNvPicPr>
          <p:nvPr/>
        </p:nvPicPr>
        <p:blipFill>
          <a:blip r:embed="rId3"/>
          <a:stretch>
            <a:fillRect/>
          </a:stretch>
        </p:blipFill>
        <p:spPr>
          <a:xfrm>
            <a:off x="6123098" y="388240"/>
            <a:ext cx="4990553" cy="3301521"/>
          </a:xfrm>
          <a:prstGeom prst="rect">
            <a:avLst/>
          </a:prstGeom>
        </p:spPr>
      </p:pic>
    </p:spTree>
    <p:extLst>
      <p:ext uri="{BB962C8B-B14F-4D97-AF65-F5344CB8AC3E}">
        <p14:creationId xmlns:p14="http://schemas.microsoft.com/office/powerpoint/2010/main" val="53509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Arabikevään kuohuntamaita</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1138" y="2174422"/>
            <a:ext cx="6919850"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86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Arabikevät 2011</a:t>
            </a:r>
          </a:p>
        </p:txBody>
      </p:sp>
      <p:sp>
        <p:nvSpPr>
          <p:cNvPr id="3" name="Sisällön paikkamerkki 2"/>
          <p:cNvSpPr>
            <a:spLocks noGrp="1"/>
          </p:cNvSpPr>
          <p:nvPr>
            <p:ph idx="1"/>
          </p:nvPr>
        </p:nvSpPr>
        <p:spPr/>
        <p:txBody>
          <a:bodyPr numCol="1">
            <a:normAutofit fontScale="92500" lnSpcReduction="10000"/>
          </a:bodyPr>
          <a:lstStyle/>
          <a:p>
            <a:r>
              <a:rPr lang="fi-FI" altLang="fi-FI" dirty="0"/>
              <a:t>Seurauksia: </a:t>
            </a:r>
          </a:p>
          <a:p>
            <a:r>
              <a:rPr lang="fi-FI" altLang="fi-FI" dirty="0"/>
              <a:t>maiden tilanne pysynyt epävakaana</a:t>
            </a:r>
          </a:p>
          <a:p>
            <a:r>
              <a:rPr lang="fi-FI" altLang="fi-FI" dirty="0"/>
              <a:t>Länsimaista demokratiaa ei tullut</a:t>
            </a:r>
          </a:p>
          <a:p>
            <a:r>
              <a:rPr lang="fi-FI" altLang="fi-FI" dirty="0"/>
              <a:t>Islamilaiset (myös ääri-islamilaiset) liikkeet ovat saaneet kannatusta vaaleissa</a:t>
            </a:r>
          </a:p>
          <a:p>
            <a:r>
              <a:rPr lang="fi-FI" altLang="fi-FI" dirty="0"/>
              <a:t>Egyptissä sotilashallitus levottomuuksien jälkeen valtaan</a:t>
            </a:r>
          </a:p>
          <a:p>
            <a:r>
              <a:rPr lang="fi-FI" altLang="fi-FI" dirty="0"/>
              <a:t>Syyria sisällissotaan</a:t>
            </a:r>
          </a:p>
          <a:p>
            <a:r>
              <a:rPr lang="fi-FI" altLang="fi-FI" dirty="0"/>
              <a:t>Marokko ja Algeria melko vakaita ja kansalle myönnytyksiä</a:t>
            </a:r>
          </a:p>
          <a:p>
            <a:r>
              <a:rPr lang="fi-FI" altLang="fi-FI" dirty="0"/>
              <a:t>Libyassa diktaattori Gaddafi syrjäytettiin, mutta maa jakaantunut virallisen hallituksen ja kapinallisen islamistiryhmän kesken</a:t>
            </a:r>
          </a:p>
          <a:p>
            <a:r>
              <a:rPr lang="fi-FI" altLang="fi-FI" dirty="0"/>
              <a:t>Jemenissä presidentti syrjäytettiin mutta ajautunut sisällissotaan eri ryhmittymien välille</a:t>
            </a:r>
          </a:p>
        </p:txBody>
      </p:sp>
    </p:spTree>
    <p:extLst>
      <p:ext uri="{BB962C8B-B14F-4D97-AF65-F5344CB8AC3E}">
        <p14:creationId xmlns:p14="http://schemas.microsoft.com/office/powerpoint/2010/main" val="152237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74414" y="327360"/>
            <a:ext cx="8911687" cy="1280890"/>
          </a:xfrm>
        </p:spPr>
        <p:txBody>
          <a:bodyPr numCol="1">
            <a:normAutofit fontScale="90000"/>
          </a:bodyPr>
          <a:lstStyle/>
          <a:p>
            <a:r>
              <a:rPr lang="fi-FI" altLang="fi-FI" dirty="0"/>
              <a:t>Libyan diktaattori Muammar Gaddafi ja arabikevään jälkeinen tilanne</a:t>
            </a:r>
            <a:br>
              <a:rPr lang="fi-FI" altLang="fi-FI" dirty="0"/>
            </a:br>
            <a:r>
              <a:rPr lang="fi-FI" altLang="fi-FI" dirty="0"/>
              <a:t>¨</a:t>
            </a:r>
            <a:br>
              <a:rPr lang="fi-FI" altLang="fi-FI" dirty="0"/>
            </a:br>
            <a:endParaRPr lang="fi-FI" altLang="fi-FI" dirty="0"/>
          </a:p>
        </p:txBody>
      </p:sp>
      <p:pic>
        <p:nvPicPr>
          <p:cNvPr id="4" name="Sisällön paikkamerkki 3"/>
          <p:cNvPicPr>
            <a:picLocks noGrp="1" noChangeAspect="1"/>
          </p:cNvPicPr>
          <p:nvPr>
            <p:ph idx="1"/>
          </p:nvPr>
        </p:nvPicPr>
        <p:blipFill>
          <a:blip r:embed="rId2"/>
          <a:stretch>
            <a:fillRect/>
          </a:stretch>
        </p:blipFill>
        <p:spPr>
          <a:xfrm>
            <a:off x="1874414" y="1737575"/>
            <a:ext cx="3174104" cy="4769092"/>
          </a:xfrm>
          <a:prstGeom prst="rect">
            <a:avLst/>
          </a:prstGeom>
        </p:spPr>
      </p:pic>
      <p:pic>
        <p:nvPicPr>
          <p:cNvPr id="5" name="Kuva 4"/>
          <p:cNvPicPr>
            <a:picLocks noChangeAspect="1"/>
          </p:cNvPicPr>
          <p:nvPr/>
        </p:nvPicPr>
        <p:blipFill>
          <a:blip r:embed="rId3"/>
          <a:stretch>
            <a:fillRect/>
          </a:stretch>
        </p:blipFill>
        <p:spPr>
          <a:xfrm>
            <a:off x="8201589" y="967805"/>
            <a:ext cx="2938636" cy="5764013"/>
          </a:xfrm>
          <a:prstGeom prst="rect">
            <a:avLst/>
          </a:prstGeom>
        </p:spPr>
      </p:pic>
    </p:spTree>
    <p:extLst>
      <p:ext uri="{BB962C8B-B14F-4D97-AF65-F5344CB8AC3E}">
        <p14:creationId xmlns:p14="http://schemas.microsoft.com/office/powerpoint/2010/main" val="299515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Ali </a:t>
            </a:r>
            <a:r>
              <a:rPr lang="fi-FI" altLang="fi-FI" dirty="0" err="1"/>
              <a:t>Khamenei</a:t>
            </a:r>
            <a:endParaRPr lang="fi-FI" altLang="fi-FI"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09967" y="1976846"/>
            <a:ext cx="2521981"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38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Saddam Hussein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03391" y="2133600"/>
            <a:ext cx="2687043"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96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Israelin Palestiinan kriisi</a:t>
            </a:r>
          </a:p>
        </p:txBody>
      </p:sp>
      <p:sp>
        <p:nvSpPr>
          <p:cNvPr id="3" name="Sisällön paikkamerkki 2"/>
          <p:cNvSpPr>
            <a:spLocks noGrp="1"/>
          </p:cNvSpPr>
          <p:nvPr>
            <p:ph idx="1"/>
          </p:nvPr>
        </p:nvSpPr>
        <p:spPr/>
        <p:txBody>
          <a:bodyPr numCol="1"/>
          <a:lstStyle/>
          <a:p>
            <a:r>
              <a:rPr lang="fi-FI" altLang="fi-FI" dirty="0"/>
              <a:t>Juutalaiset halusivat 1800-luvun lopulta lähtien Palestiinaan oman valtion: taustalla </a:t>
            </a:r>
            <a:r>
              <a:rPr lang="fi-FI" altLang="fi-FI" i="1" dirty="0"/>
              <a:t>antisemitismi</a:t>
            </a:r>
            <a:r>
              <a:rPr lang="fi-FI" altLang="fi-FI" dirty="0"/>
              <a:t> ja uskonnolliset perusteet</a:t>
            </a:r>
          </a:p>
          <a:p>
            <a:r>
              <a:rPr lang="fi-FI" altLang="fi-FI" dirty="0"/>
              <a:t>I-B tuki 1917 </a:t>
            </a:r>
            <a:r>
              <a:rPr lang="fi-FI" altLang="fi-FI" b="1" dirty="0" err="1"/>
              <a:t>Balfourin</a:t>
            </a:r>
            <a:r>
              <a:rPr lang="fi-FI" altLang="fi-FI" b="1" dirty="0"/>
              <a:t> julistuksessa</a:t>
            </a:r>
          </a:p>
          <a:p>
            <a:r>
              <a:rPr lang="fi-FI" altLang="fi-FI" dirty="0">
                <a:sym typeface="Wingdings" panose="05000000000000000000" pitchFamily="2" charset="2"/>
              </a:rPr>
              <a:t> juutalaisten muutto Palestiinaan</a:t>
            </a:r>
          </a:p>
          <a:p>
            <a:r>
              <a:rPr lang="fi-FI" altLang="fi-FI" dirty="0">
                <a:sym typeface="Wingdings" panose="05000000000000000000" pitchFamily="2" charset="2"/>
              </a:rPr>
              <a:t>II maailmansodan (ja </a:t>
            </a:r>
            <a:r>
              <a:rPr lang="fi-FI" altLang="fi-FI" i="1" dirty="0">
                <a:sym typeface="Wingdings" panose="05000000000000000000" pitchFamily="2" charset="2"/>
              </a:rPr>
              <a:t>holokaustin</a:t>
            </a:r>
            <a:r>
              <a:rPr lang="fi-FI" altLang="fi-FI" dirty="0">
                <a:sym typeface="Wingdings" panose="05000000000000000000" pitchFamily="2" charset="2"/>
              </a:rPr>
              <a:t>) jälkeen </a:t>
            </a:r>
            <a:r>
              <a:rPr lang="fi-FI" altLang="fi-FI" b="1" dirty="0">
                <a:sym typeface="Wingdings" panose="05000000000000000000" pitchFamily="2" charset="2"/>
              </a:rPr>
              <a:t>USA, NL ja YK </a:t>
            </a:r>
            <a:r>
              <a:rPr lang="fi-FI" altLang="fi-FI" dirty="0">
                <a:sym typeface="Wingdings" panose="05000000000000000000" pitchFamily="2" charset="2"/>
              </a:rPr>
              <a:t>halusivat jakaa Palestiinan juutalaisten ja palestiinalaisten </a:t>
            </a:r>
            <a:r>
              <a:rPr lang="fi-FI" altLang="fi-FI" dirty="0" smtClean="0">
                <a:sym typeface="Wingdings" panose="05000000000000000000" pitchFamily="2" charset="2"/>
              </a:rPr>
              <a:t>kesken: palestiinalaiset pitivät jakosuunnitelmaa epäreiluna</a:t>
            </a:r>
            <a:endParaRPr lang="fi-FI" altLang="fi-FI" dirty="0">
              <a:sym typeface="Wingdings" panose="05000000000000000000" pitchFamily="2" charset="2"/>
            </a:endParaRPr>
          </a:p>
          <a:p>
            <a:pPr marL="0" indent="0">
              <a:buNone/>
            </a:pPr>
            <a:endParaRPr lang="fi-FI" altLang="fi-FI" dirty="0">
              <a:sym typeface="Wingdings" panose="05000000000000000000" pitchFamily="2" charset="2"/>
            </a:endParaRPr>
          </a:p>
          <a:p>
            <a:r>
              <a:rPr lang="fi-FI" altLang="fi-FI" b="1" dirty="0"/>
              <a:t>Israel perustettiin v. 1948</a:t>
            </a:r>
            <a:r>
              <a:rPr lang="fi-FI" altLang="fi-FI" dirty="0"/>
              <a:t>:  itsenäisyyssota, jonka Israel voitti USA:n tuella</a:t>
            </a:r>
          </a:p>
        </p:txBody>
      </p:sp>
    </p:spTree>
    <p:extLst>
      <p:ext uri="{BB962C8B-B14F-4D97-AF65-F5344CB8AC3E}">
        <p14:creationId xmlns:p14="http://schemas.microsoft.com/office/powerpoint/2010/main" val="413272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92926" y="624109"/>
            <a:ext cx="8896710" cy="1561683"/>
          </a:xfrm>
        </p:spPr>
        <p:txBody>
          <a:bodyPr numCol="1">
            <a:normAutofit fontScale="90000"/>
          </a:bodyPr>
          <a:lstStyle/>
          <a:p>
            <a:r>
              <a:rPr lang="fi-FI" altLang="fi-FI" dirty="0" err="1"/>
              <a:t>Balfourin</a:t>
            </a:r>
            <a:r>
              <a:rPr lang="fi-FI" altLang="fi-FI" dirty="0"/>
              <a:t> julistus 1917: Iso-Britannian kiitos juutalaisille avusta Palestiinan valtauksessa I maailmansodassa Turkilta Iso-Britannialle</a:t>
            </a:r>
          </a:p>
        </p:txBody>
      </p:sp>
      <p:pic>
        <p:nvPicPr>
          <p:cNvPr id="4" name="Sisällön paikkamerkki 3"/>
          <p:cNvPicPr>
            <a:picLocks noGrp="1" noChangeAspect="1"/>
          </p:cNvPicPr>
          <p:nvPr>
            <p:ph idx="1"/>
          </p:nvPr>
        </p:nvPicPr>
        <p:blipFill>
          <a:blip r:embed="rId2"/>
          <a:stretch>
            <a:fillRect/>
          </a:stretch>
        </p:blipFill>
        <p:spPr>
          <a:xfrm>
            <a:off x="4477035" y="2185793"/>
            <a:ext cx="3307700" cy="4579310"/>
          </a:xfrm>
          <a:prstGeom prst="rect">
            <a:avLst/>
          </a:prstGeom>
        </p:spPr>
      </p:pic>
    </p:spTree>
    <p:extLst>
      <p:ext uri="{BB962C8B-B14F-4D97-AF65-F5344CB8AC3E}">
        <p14:creationId xmlns:p14="http://schemas.microsoft.com/office/powerpoint/2010/main" val="3619014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normAutofit fontScale="90000"/>
          </a:bodyPr>
          <a:lstStyle/>
          <a:p>
            <a:r>
              <a:rPr lang="fi-FI" altLang="fi-FI" dirty="0"/>
              <a:t>YK:n jakosuunnitelma 1947: oranssit juutalaisalueita, keltaiset palestiinalaisalueita, Jerusalem kansainvälisessä valvonnassa </a:t>
            </a:r>
          </a:p>
        </p:txBody>
      </p:sp>
      <p:pic>
        <p:nvPicPr>
          <p:cNvPr id="4" name="Sisällön paikkamerkki 3"/>
          <p:cNvPicPr>
            <a:picLocks noGrp="1" noChangeAspect="1"/>
          </p:cNvPicPr>
          <p:nvPr>
            <p:ph idx="1"/>
          </p:nvPr>
        </p:nvPicPr>
        <p:blipFill>
          <a:blip r:embed="rId2"/>
          <a:stretch>
            <a:fillRect/>
          </a:stretch>
        </p:blipFill>
        <p:spPr>
          <a:xfrm>
            <a:off x="8922797" y="1528519"/>
            <a:ext cx="2581815" cy="4719881"/>
          </a:xfrm>
          <a:prstGeom prst="rect">
            <a:avLst/>
          </a:prstGeom>
        </p:spPr>
      </p:pic>
    </p:spTree>
    <p:extLst>
      <p:ext uri="{BB962C8B-B14F-4D97-AF65-F5344CB8AC3E}">
        <p14:creationId xmlns:p14="http://schemas.microsoft.com/office/powerpoint/2010/main" val="78756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Israelin ja Palestiinan kriisi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84407" y="1469719"/>
            <a:ext cx="2242277" cy="485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00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Israelin ja Palestiinan kriisi: siirtokunnat</a:t>
            </a:r>
          </a:p>
        </p:txBody>
      </p:sp>
      <p:pic>
        <p:nvPicPr>
          <p:cNvPr id="4" name="Sisällön paikkamerkki 3"/>
          <p:cNvPicPr>
            <a:picLocks noGrp="1" noChangeAspect="1"/>
          </p:cNvPicPr>
          <p:nvPr>
            <p:ph idx="1"/>
          </p:nvPr>
        </p:nvPicPr>
        <p:blipFill>
          <a:blip r:embed="rId2"/>
          <a:stretch>
            <a:fillRect/>
          </a:stretch>
        </p:blipFill>
        <p:spPr>
          <a:xfrm>
            <a:off x="4261729" y="1514621"/>
            <a:ext cx="4094479" cy="5091853"/>
          </a:xfrm>
          <a:prstGeom prst="rect">
            <a:avLst/>
          </a:prstGeom>
        </p:spPr>
      </p:pic>
    </p:spTree>
    <p:extLst>
      <p:ext uri="{BB962C8B-B14F-4D97-AF65-F5344CB8AC3E}">
        <p14:creationId xmlns:p14="http://schemas.microsoft.com/office/powerpoint/2010/main" val="225833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Pakolaiskriisi: syyt</a:t>
            </a:r>
          </a:p>
        </p:txBody>
      </p:sp>
      <p:sp>
        <p:nvSpPr>
          <p:cNvPr id="3" name="Sisällön paikkamerkki 2"/>
          <p:cNvSpPr>
            <a:spLocks noGrp="1"/>
          </p:cNvSpPr>
          <p:nvPr>
            <p:ph idx="1"/>
          </p:nvPr>
        </p:nvSpPr>
        <p:spPr/>
        <p:txBody>
          <a:bodyPr numCol="1"/>
          <a:lstStyle/>
          <a:p>
            <a:r>
              <a:rPr lang="fi-FI" altLang="fi-FI" b="1" dirty="0"/>
              <a:t>1. Syyrian sisällissota</a:t>
            </a:r>
            <a:r>
              <a:rPr lang="fi-FI" altLang="fi-FI" dirty="0"/>
              <a:t>: </a:t>
            </a:r>
            <a:r>
              <a:rPr lang="fi-FI" altLang="fi-FI" dirty="0" err="1"/>
              <a:t>Bashar</a:t>
            </a:r>
            <a:r>
              <a:rPr lang="fi-FI" altLang="fi-FI" dirty="0"/>
              <a:t> </a:t>
            </a:r>
            <a:r>
              <a:rPr lang="fi-FI" altLang="fi-FI" dirty="0" err="1"/>
              <a:t>Al</a:t>
            </a:r>
            <a:r>
              <a:rPr lang="fi-FI" altLang="fi-FI" dirty="0"/>
              <a:t> Assadin hallitus vs. oppositioliikkeet </a:t>
            </a:r>
            <a:r>
              <a:rPr lang="fi-FI" altLang="fi-FI" dirty="0">
                <a:sym typeface="Wingdings" panose="05000000000000000000" pitchFamily="2" charset="2"/>
              </a:rPr>
              <a:t> 11 miljoonaa on paennut maan sisällä, naapurimaihin tai Eurooppaan</a:t>
            </a:r>
            <a:endParaRPr lang="fi-FI" altLang="fi-FI" dirty="0"/>
          </a:p>
          <a:p>
            <a:r>
              <a:rPr lang="fi-FI" altLang="fi-FI" b="1" dirty="0"/>
              <a:t>2. ISIS-terroristijärjestö</a:t>
            </a:r>
            <a:r>
              <a:rPr lang="fi-FI" altLang="fi-FI" dirty="0"/>
              <a:t>: hallitsee </a:t>
            </a:r>
            <a:r>
              <a:rPr lang="fi-FI" altLang="fi-FI" dirty="0" err="1"/>
              <a:t>Pohjois</a:t>
            </a:r>
            <a:r>
              <a:rPr lang="fi-FI" altLang="fi-FI" dirty="0"/>
              <a:t>-Irakia ja Syyrian alueita </a:t>
            </a:r>
            <a:r>
              <a:rPr lang="fi-FI" altLang="fi-FI" dirty="0">
                <a:sym typeface="Wingdings" panose="05000000000000000000" pitchFamily="2" charset="2"/>
              </a:rPr>
              <a:t> 4,1 milj. pakolaista</a:t>
            </a:r>
            <a:endParaRPr lang="fi-FI" altLang="fi-FI" dirty="0"/>
          </a:p>
          <a:p>
            <a:r>
              <a:rPr lang="fi-FI" altLang="fi-FI" b="1" dirty="0"/>
              <a:t>3. Afganistanin levottomuudet</a:t>
            </a:r>
            <a:r>
              <a:rPr lang="fi-FI" altLang="fi-FI" dirty="0"/>
              <a:t>: Ääri-islamilaisen Talibanin hyökkäykset maan hallintoa, ISAF-</a:t>
            </a:r>
            <a:r>
              <a:rPr lang="fi-FI" altLang="fi-FI" dirty="0" err="1"/>
              <a:t>joukoja</a:t>
            </a:r>
            <a:r>
              <a:rPr lang="fi-FI" altLang="fi-FI" dirty="0"/>
              <a:t> ja </a:t>
            </a:r>
            <a:r>
              <a:rPr lang="fi-FI" altLang="fi-FI" dirty="0" err="1"/>
              <a:t>NATO:a</a:t>
            </a:r>
            <a:r>
              <a:rPr lang="fi-FI" altLang="fi-FI" dirty="0"/>
              <a:t> vastaan </a:t>
            </a:r>
            <a:r>
              <a:rPr lang="fi-FI" altLang="fi-FI" dirty="0">
                <a:sym typeface="Wingdings" panose="05000000000000000000" pitchFamily="2" charset="2"/>
              </a:rPr>
              <a:t> 2,7 milj. pakolaista</a:t>
            </a:r>
          </a:p>
          <a:p>
            <a:r>
              <a:rPr lang="fi-FI" altLang="fi-FI" b="1" dirty="0">
                <a:sym typeface="Wingdings" panose="05000000000000000000" pitchFamily="2" charset="2"/>
              </a:rPr>
              <a:t>4. Levottomuudet Afrikan maissa (Eritrea, Somalia, Mali, Nigeria): </a:t>
            </a:r>
            <a:r>
              <a:rPr lang="fi-FI" altLang="fi-FI" dirty="0">
                <a:sym typeface="Wingdings" panose="05000000000000000000" pitchFamily="2" charset="2"/>
              </a:rPr>
              <a:t>Eritrean diktatuuri ja vainot, ääri-islamilaiset liikkeet (mm. </a:t>
            </a:r>
            <a:r>
              <a:rPr lang="fi-FI" altLang="fi-FI" dirty="0" err="1">
                <a:sym typeface="Wingdings" panose="05000000000000000000" pitchFamily="2" charset="2"/>
              </a:rPr>
              <a:t>Al-Shabaab</a:t>
            </a:r>
            <a:r>
              <a:rPr lang="fi-FI" altLang="fi-FI" dirty="0">
                <a:sym typeface="Wingdings" panose="05000000000000000000" pitchFamily="2" charset="2"/>
              </a:rPr>
              <a:t>, Boko </a:t>
            </a:r>
            <a:r>
              <a:rPr lang="fi-FI" altLang="fi-FI" dirty="0" err="1">
                <a:sym typeface="Wingdings" panose="05000000000000000000" pitchFamily="2" charset="2"/>
              </a:rPr>
              <a:t>Haram</a:t>
            </a:r>
            <a:r>
              <a:rPr lang="fi-FI" altLang="fi-FI" dirty="0">
                <a:sym typeface="Wingdings" panose="05000000000000000000" pitchFamily="2" charset="2"/>
              </a:rPr>
              <a:t>..) Somaliassa, Malissa, Nigeriassa</a:t>
            </a:r>
          </a:p>
          <a:p>
            <a:r>
              <a:rPr lang="fi-FI" altLang="fi-FI" b="1" dirty="0">
                <a:sym typeface="Wingdings" panose="05000000000000000000" pitchFamily="2" charset="2"/>
              </a:rPr>
              <a:t>5. Ilmastopakolaisuus: </a:t>
            </a:r>
            <a:r>
              <a:rPr lang="fi-FI" altLang="fi-FI" dirty="0">
                <a:sym typeface="Wingdings" panose="05000000000000000000" pitchFamily="2" charset="2"/>
              </a:rPr>
              <a:t>Kuivuus, puhtaan veden puute, kuumuus, aavikoituminen</a:t>
            </a:r>
            <a:endParaRPr lang="fi-FI" altLang="fi-FI" dirty="0"/>
          </a:p>
        </p:txBody>
      </p:sp>
    </p:spTree>
    <p:extLst>
      <p:ext uri="{BB962C8B-B14F-4D97-AF65-F5344CB8AC3E}">
        <p14:creationId xmlns:p14="http://schemas.microsoft.com/office/powerpoint/2010/main" val="282056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Kuuden päivän sota 1967</a:t>
            </a:r>
          </a:p>
        </p:txBody>
      </p:sp>
      <p:sp>
        <p:nvSpPr>
          <p:cNvPr id="3" name="Sisällön paikkamerkki 2"/>
          <p:cNvSpPr>
            <a:spLocks noGrp="1"/>
          </p:cNvSpPr>
          <p:nvPr>
            <p:ph idx="1"/>
          </p:nvPr>
        </p:nvSpPr>
        <p:spPr/>
        <p:txBody>
          <a:bodyPr numCol="1"/>
          <a:lstStyle/>
          <a:p>
            <a:endParaRPr lang="fi-FI" altLang="fi-FI" dirty="0"/>
          </a:p>
          <a:p>
            <a:endParaRPr lang="fi-FI" altLang="fi-FI" dirty="0"/>
          </a:p>
          <a:p>
            <a:r>
              <a:rPr lang="fi-FI" altLang="fi-FI" dirty="0"/>
              <a:t>Israel vs. Egypti, Jordania, Syyria</a:t>
            </a:r>
          </a:p>
          <a:p>
            <a:r>
              <a:rPr lang="fi-FI" altLang="fi-FI" dirty="0"/>
              <a:t>Taustalla kiista vesivaroista Jordanian ja Syyrian kanssa</a:t>
            </a:r>
          </a:p>
          <a:p>
            <a:r>
              <a:rPr lang="fi-FI" altLang="fi-FI" dirty="0"/>
              <a:t>Egyptin kanssa Suezin kriisi </a:t>
            </a:r>
            <a:r>
              <a:rPr lang="fi-FI" altLang="fi-FI" dirty="0" smtClean="0"/>
              <a:t>1956: Egypti kansallisti kanavan</a:t>
            </a:r>
            <a:endParaRPr lang="fi-FI" altLang="fi-FI" dirty="0"/>
          </a:p>
          <a:p>
            <a:r>
              <a:rPr lang="fi-FI" altLang="fi-FI" dirty="0"/>
              <a:t>Sota alkoi, kun Egypti saartoi Israelin kulun Punaiselle merelle (</a:t>
            </a:r>
            <a:r>
              <a:rPr lang="fi-FI" altLang="fi-FI" dirty="0" err="1"/>
              <a:t>Tiraninsalmi</a:t>
            </a:r>
            <a:r>
              <a:rPr lang="fi-FI" altLang="fi-FI" dirty="0"/>
              <a:t>)</a:t>
            </a:r>
          </a:p>
          <a:p>
            <a:r>
              <a:rPr lang="fi-FI" altLang="fi-FI" dirty="0">
                <a:sym typeface="Wingdings" panose="05000000000000000000" pitchFamily="2" charset="2"/>
              </a:rPr>
              <a:t> Israel valtasi </a:t>
            </a:r>
            <a:r>
              <a:rPr lang="fi-FI" altLang="fi-FI" dirty="0" err="1">
                <a:sym typeface="Wingdings" panose="05000000000000000000" pitchFamily="2" charset="2"/>
              </a:rPr>
              <a:t>Golanin</a:t>
            </a:r>
            <a:r>
              <a:rPr lang="fi-FI" altLang="fi-FI" dirty="0">
                <a:sym typeface="Wingdings" panose="05000000000000000000" pitchFamily="2" charset="2"/>
              </a:rPr>
              <a:t>, Länsirannan, Gazan ja Siinain</a:t>
            </a:r>
          </a:p>
          <a:p>
            <a:r>
              <a:rPr lang="fi-FI" altLang="fi-FI" dirty="0"/>
              <a:t>Israel voitti sodan ,valtasi </a:t>
            </a:r>
            <a:r>
              <a:rPr lang="fi-FI" altLang="fi-FI" dirty="0" err="1"/>
              <a:t>Golanin</a:t>
            </a:r>
            <a:r>
              <a:rPr lang="fi-FI" altLang="fi-FI" dirty="0"/>
              <a:t> ja Itä-Jerusalemin ja miehitti Gazan ja Länsirannan (jonne perustettiin siirtokuntia), Siinain Israel palautti Egyptille v. 1982</a:t>
            </a:r>
          </a:p>
        </p:txBody>
      </p:sp>
      <p:pic>
        <p:nvPicPr>
          <p:cNvPr id="5" name="Kuva 4"/>
          <p:cNvPicPr>
            <a:picLocks noChangeAspect="1"/>
          </p:cNvPicPr>
          <p:nvPr/>
        </p:nvPicPr>
        <p:blipFill>
          <a:blip r:embed="rId2"/>
          <a:stretch>
            <a:fillRect/>
          </a:stretch>
        </p:blipFill>
        <p:spPr>
          <a:xfrm>
            <a:off x="9796423" y="117874"/>
            <a:ext cx="2180137" cy="3802853"/>
          </a:xfrm>
          <a:prstGeom prst="rect">
            <a:avLst/>
          </a:prstGeom>
        </p:spPr>
      </p:pic>
    </p:spTree>
    <p:extLst>
      <p:ext uri="{BB962C8B-B14F-4D97-AF65-F5344CB8AC3E}">
        <p14:creationId xmlns:p14="http://schemas.microsoft.com/office/powerpoint/2010/main" val="125395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err="1"/>
              <a:t>Jom</a:t>
            </a:r>
            <a:r>
              <a:rPr lang="fi-FI" altLang="fi-FI" dirty="0"/>
              <a:t> Kippurin sota 1973</a:t>
            </a:r>
          </a:p>
        </p:txBody>
      </p:sp>
      <p:sp>
        <p:nvSpPr>
          <p:cNvPr id="3" name="Sisällön paikkamerkki 2"/>
          <p:cNvSpPr>
            <a:spLocks noGrp="1"/>
          </p:cNvSpPr>
          <p:nvPr>
            <p:ph idx="1"/>
          </p:nvPr>
        </p:nvSpPr>
        <p:spPr/>
        <p:txBody>
          <a:bodyPr numCol="1"/>
          <a:lstStyle/>
          <a:p>
            <a:r>
              <a:rPr lang="fi-FI" altLang="fi-FI" dirty="0" err="1"/>
              <a:t>Jom</a:t>
            </a:r>
            <a:r>
              <a:rPr lang="fi-FI" altLang="fi-FI" dirty="0"/>
              <a:t> </a:t>
            </a:r>
            <a:r>
              <a:rPr lang="fi-FI" altLang="fi-FI" dirty="0" err="1"/>
              <a:t>Kippur</a:t>
            </a:r>
            <a:r>
              <a:rPr lang="fi-FI" altLang="fi-FI" dirty="0"/>
              <a:t> (suuri sovituspäivä)</a:t>
            </a:r>
          </a:p>
          <a:p>
            <a:r>
              <a:rPr lang="fi-FI" altLang="fi-FI" dirty="0"/>
              <a:t>Egypti ja Syyria hyökkäsivät (muiden arabimaiden tuella)</a:t>
            </a:r>
          </a:p>
          <a:p>
            <a:r>
              <a:rPr lang="fi-FI" altLang="fi-FI" dirty="0"/>
              <a:t>Israel kukisti vastustajat yllätyshyökkäyksestä huolimatta</a:t>
            </a:r>
          </a:p>
          <a:p>
            <a:r>
              <a:rPr lang="fi-FI" altLang="fi-FI" dirty="0"/>
              <a:t>Öljyntuottajamaat (OPEC) nosti öljyn hintaa 70% </a:t>
            </a:r>
            <a:r>
              <a:rPr lang="fi-FI" altLang="fi-FI" dirty="0">
                <a:sym typeface="Wingdings" panose="05000000000000000000" pitchFamily="2" charset="2"/>
              </a:rPr>
              <a:t> maailmanlaajuinen öljykriisi ja talouslama</a:t>
            </a:r>
            <a:endParaRPr lang="fi-FI" altLang="fi-FI" dirty="0"/>
          </a:p>
        </p:txBody>
      </p:sp>
      <p:pic>
        <p:nvPicPr>
          <p:cNvPr id="4" name="Kuva 3"/>
          <p:cNvPicPr>
            <a:picLocks noChangeAspect="1"/>
          </p:cNvPicPr>
          <p:nvPr/>
        </p:nvPicPr>
        <p:blipFill>
          <a:blip r:embed="rId2"/>
          <a:stretch>
            <a:fillRect/>
          </a:stretch>
        </p:blipFill>
        <p:spPr>
          <a:xfrm>
            <a:off x="5986464" y="3770889"/>
            <a:ext cx="2739525" cy="3087111"/>
          </a:xfrm>
          <a:prstGeom prst="rect">
            <a:avLst/>
          </a:prstGeom>
        </p:spPr>
      </p:pic>
    </p:spTree>
    <p:extLst>
      <p:ext uri="{BB962C8B-B14F-4D97-AF65-F5344CB8AC3E}">
        <p14:creationId xmlns:p14="http://schemas.microsoft.com/office/powerpoint/2010/main" val="4117593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endParaRPr lang="fi-FI" altLang="fi-FI"/>
          </a:p>
        </p:txBody>
      </p:sp>
      <p:sp>
        <p:nvSpPr>
          <p:cNvPr id="3" name="Sisällön paikkamerkki 2"/>
          <p:cNvSpPr>
            <a:spLocks noGrp="1"/>
          </p:cNvSpPr>
          <p:nvPr>
            <p:ph idx="1"/>
          </p:nvPr>
        </p:nvSpPr>
        <p:spPr>
          <a:xfrm>
            <a:off x="2589212" y="483326"/>
            <a:ext cx="8915400" cy="6374674"/>
          </a:xfrm>
        </p:spPr>
        <p:txBody>
          <a:bodyPr numCol="1">
            <a:normAutofit fontScale="77500" lnSpcReduction="20000"/>
          </a:bodyPr>
          <a:lstStyle/>
          <a:p>
            <a:r>
              <a:rPr lang="fi-FI" altLang="fi-FI" b="1" dirty="0">
                <a:solidFill>
                  <a:srgbClr val="000000"/>
                </a:solidFill>
                <a:latin typeface="Arial" panose="020B0604020202020204" pitchFamily="34" charset="0"/>
              </a:rPr>
              <a:t>Öljykriisin vaikutukset Suomessa</a:t>
            </a:r>
            <a:r>
              <a:rPr lang="fi-FI" altLang="fi-FI" dirty="0">
                <a:solidFill>
                  <a:srgbClr val="555555"/>
                </a:solidFill>
                <a:latin typeface="Arial" panose="020B0604020202020204" pitchFamily="34" charset="0"/>
              </a:rPr>
              <a:t>[</a:t>
            </a:r>
            <a:r>
              <a:rPr lang="fi-FI" altLang="fi-FI" dirty="0">
                <a:solidFill>
                  <a:srgbClr val="0B0080"/>
                </a:solidFill>
                <a:latin typeface="Arial" panose="020B0604020202020204" pitchFamily="34" charset="0"/>
                <a:hlinkClick r:id="rId2" tooltip="Muokkaa osiota Öljykriisin vaikutukset Suomessa"/>
              </a:rPr>
              <a:t>muokkaa</a:t>
            </a:r>
            <a:r>
              <a:rPr lang="fi-FI" altLang="fi-FI" dirty="0">
                <a:solidFill>
                  <a:srgbClr val="555555"/>
                </a:solidFill>
                <a:latin typeface="Arial" panose="020B0604020202020204" pitchFamily="34" charset="0"/>
              </a:rPr>
              <a:t> | </a:t>
            </a:r>
            <a:r>
              <a:rPr lang="fi-FI" altLang="fi-FI" dirty="0">
                <a:solidFill>
                  <a:srgbClr val="0B0080"/>
                </a:solidFill>
                <a:latin typeface="Arial" panose="020B0604020202020204" pitchFamily="34" charset="0"/>
                <a:hlinkClick r:id="rId3" tooltip="Muokkaa osiota Öljykriisin vaikutukset Suomessa"/>
              </a:rPr>
              <a:t>muokkaa wikitekstiä</a:t>
            </a:r>
            <a:r>
              <a:rPr lang="fi-FI" altLang="fi-FI" dirty="0">
                <a:solidFill>
                  <a:srgbClr val="555555"/>
                </a:solidFill>
                <a:latin typeface="Arial" panose="020B0604020202020204" pitchFamily="34" charset="0"/>
              </a:rPr>
              <a:t>]</a:t>
            </a:r>
            <a:endParaRPr lang="fi-FI" altLang="fi-FI" b="1" dirty="0">
              <a:solidFill>
                <a:srgbClr val="000000"/>
              </a:solidFill>
              <a:latin typeface="Arial" panose="020B0604020202020204" pitchFamily="34" charset="0"/>
            </a:endParaRPr>
          </a:p>
          <a:p>
            <a:r>
              <a:rPr lang="fi-FI" altLang="fi-FI" dirty="0">
                <a:solidFill>
                  <a:srgbClr val="252525"/>
                </a:solidFill>
                <a:latin typeface="Arial" panose="020B0604020202020204" pitchFamily="34" charset="0"/>
              </a:rPr>
              <a:t>Öljykriisi näkyi myös suomalaisten arjessa. </a:t>
            </a:r>
            <a:r>
              <a:rPr lang="fi-FI" altLang="fi-FI" dirty="0">
                <a:solidFill>
                  <a:srgbClr val="0B0080"/>
                </a:solidFill>
                <a:latin typeface="Arial" panose="020B0604020202020204" pitchFamily="34" charset="0"/>
                <a:hlinkClick r:id="rId4" tooltip="Suomen sisäasiainministeriö"/>
              </a:rPr>
              <a:t>Sisäasiainministeriö</a:t>
            </a:r>
            <a:r>
              <a:rPr lang="fi-FI" altLang="fi-FI" dirty="0">
                <a:solidFill>
                  <a:srgbClr val="252525"/>
                </a:solidFill>
                <a:latin typeface="Arial" panose="020B0604020202020204" pitchFamily="34" charset="0"/>
              </a:rPr>
              <a:t> antoi talouselämän säännöstelystä poikkeuksellisissa oloissa annetun lain nojalla koko joukon määräyksiä energian säästämiseksi. Määräysten rikkomisesta olisi voinut seurata sakkoa tai jopa vankeusrangaistus. Lisäksi ilmoitettiin, että ellei niitä noudateta, joudutaan turvautumaan myöhemmin pakkosäännöstelyyn. Yhtään rangaistusta ei kuitenkaan annettu. Rangaistusuhan alaisia määräyksiä olivat:</a:t>
            </a:r>
          </a:p>
          <a:p>
            <a:pPr>
              <a:buFont typeface="Arial" panose="020B0604020202020204" pitchFamily="34" charset="0"/>
              <a:buChar char="•"/>
            </a:pPr>
            <a:r>
              <a:rPr lang="fi-FI" altLang="fi-FI" dirty="0">
                <a:solidFill>
                  <a:srgbClr val="252525"/>
                </a:solidFill>
                <a:latin typeface="Arial" panose="020B0604020202020204" pitchFamily="34" charset="0"/>
              </a:rPr>
              <a:t>asuin- ja toimistohuoneiden ylin lämpötila 20 astetta</a:t>
            </a:r>
          </a:p>
          <a:p>
            <a:pPr>
              <a:buFont typeface="Arial" panose="020B0604020202020204" pitchFamily="34" charset="0"/>
              <a:buChar char="•"/>
            </a:pPr>
            <a:r>
              <a:rPr lang="fi-FI" altLang="fi-FI" dirty="0">
                <a:solidFill>
                  <a:srgbClr val="252525"/>
                </a:solidFill>
                <a:latin typeface="Arial" panose="020B0604020202020204" pitchFamily="34" charset="0"/>
              </a:rPr>
              <a:t>myymälöiden ja työhuoneiden ylin lämpötila 18 astetta</a:t>
            </a:r>
          </a:p>
          <a:p>
            <a:pPr>
              <a:buFont typeface="Arial" panose="020B0604020202020204" pitchFamily="34" charset="0"/>
              <a:buChar char="•"/>
            </a:pPr>
            <a:r>
              <a:rPr lang="fi-FI" altLang="fi-FI" dirty="0">
                <a:solidFill>
                  <a:srgbClr val="252525"/>
                </a:solidFill>
                <a:latin typeface="Arial" panose="020B0604020202020204" pitchFamily="34" charset="0"/>
              </a:rPr>
              <a:t>varastojen ja teollisuustilojen ylin lämpötila 16 astetta</a:t>
            </a:r>
          </a:p>
          <a:p>
            <a:pPr>
              <a:buFont typeface="Arial" panose="020B0604020202020204" pitchFamily="34" charset="0"/>
              <a:buChar char="•"/>
            </a:pPr>
            <a:r>
              <a:rPr lang="fi-FI" altLang="fi-FI" dirty="0">
                <a:solidFill>
                  <a:srgbClr val="252525"/>
                </a:solidFill>
                <a:latin typeface="Arial" panose="020B0604020202020204" pitchFamily="34" charset="0"/>
              </a:rPr>
              <a:t>autotallien lämmitys kielletty</a:t>
            </a:r>
          </a:p>
          <a:p>
            <a:pPr>
              <a:buFont typeface="Arial" panose="020B0604020202020204" pitchFamily="34" charset="0"/>
              <a:buChar char="•"/>
            </a:pPr>
            <a:r>
              <a:rPr lang="fi-FI" altLang="fi-FI" dirty="0">
                <a:solidFill>
                  <a:srgbClr val="252525"/>
                </a:solidFill>
                <a:latin typeface="Arial" panose="020B0604020202020204" pitchFamily="34" charset="0"/>
              </a:rPr>
              <a:t>lämmitetyn veden käyttö uima-altaissa kielletty yleisiä altaita lukuun ottamatta</a:t>
            </a:r>
          </a:p>
          <a:p>
            <a:pPr>
              <a:buFont typeface="Arial" panose="020B0604020202020204" pitchFamily="34" charset="0"/>
              <a:buChar char="•"/>
            </a:pPr>
            <a:r>
              <a:rPr lang="fi-FI" altLang="fi-FI" dirty="0">
                <a:solidFill>
                  <a:srgbClr val="252525"/>
                </a:solidFill>
                <a:latin typeface="Arial" panose="020B0604020202020204" pitchFamily="34" charset="0"/>
              </a:rPr>
              <a:t>lumen sulattaminen kaduilta ja pihamailta lämmitetyllä vedellä kielletty</a:t>
            </a:r>
          </a:p>
          <a:p>
            <a:pPr>
              <a:buFont typeface="Arial" panose="020B0604020202020204" pitchFamily="34" charset="0"/>
              <a:buChar char="•"/>
            </a:pPr>
            <a:r>
              <a:rPr lang="fi-FI" altLang="fi-FI" dirty="0">
                <a:solidFill>
                  <a:srgbClr val="252525"/>
                </a:solidFill>
                <a:latin typeface="Arial" panose="020B0604020202020204" pitchFamily="34" charset="0"/>
              </a:rPr>
              <a:t>autojen lämmitys sähköverkosta kielletty alle 10 asteen pakkasella</a:t>
            </a:r>
          </a:p>
          <a:p>
            <a:pPr>
              <a:buFont typeface="Arial" panose="020B0604020202020204" pitchFamily="34" charset="0"/>
              <a:buChar char="•"/>
            </a:pPr>
            <a:r>
              <a:rPr lang="fi-FI" altLang="fi-FI" dirty="0">
                <a:solidFill>
                  <a:srgbClr val="252525"/>
                </a:solidFill>
                <a:latin typeface="Arial" panose="020B0604020202020204" pitchFamily="34" charset="0"/>
              </a:rPr>
              <a:t>liikkeiden näyteikkunavalaistus sallittu vain liikkeiden aukioloaikoina</a:t>
            </a:r>
          </a:p>
          <a:p>
            <a:pPr>
              <a:buFont typeface="Arial" panose="020B0604020202020204" pitchFamily="34" charset="0"/>
              <a:buChar char="•"/>
            </a:pPr>
            <a:r>
              <a:rPr lang="fi-FI" altLang="fi-FI" dirty="0">
                <a:solidFill>
                  <a:srgbClr val="252525"/>
                </a:solidFill>
                <a:latin typeface="Arial" panose="020B0604020202020204" pitchFamily="34" charset="0"/>
              </a:rPr>
              <a:t>moottoriteitä ei saa valaista</a:t>
            </a:r>
          </a:p>
          <a:p>
            <a:r>
              <a:rPr lang="fi-FI" altLang="fi-FI" dirty="0">
                <a:solidFill>
                  <a:srgbClr val="252525"/>
                </a:solidFill>
                <a:latin typeface="Arial" panose="020B0604020202020204" pitchFamily="34" charset="0"/>
              </a:rPr>
              <a:t>Määräykset olivat voimassa joulukuusta </a:t>
            </a:r>
            <a:r>
              <a:rPr lang="fi-FI" altLang="fi-FI" dirty="0">
                <a:solidFill>
                  <a:srgbClr val="0B0080"/>
                </a:solidFill>
                <a:latin typeface="Arial" panose="020B0604020202020204" pitchFamily="34" charset="0"/>
                <a:hlinkClick r:id="rId5" tooltip="1973"/>
              </a:rPr>
              <a:t>1973</a:t>
            </a:r>
            <a:r>
              <a:rPr lang="fi-FI" altLang="fi-FI" dirty="0">
                <a:solidFill>
                  <a:srgbClr val="252525"/>
                </a:solidFill>
                <a:latin typeface="Arial" panose="020B0604020202020204" pitchFamily="34" charset="0"/>
              </a:rPr>
              <a:t> toukokuun </a:t>
            </a:r>
            <a:r>
              <a:rPr lang="fi-FI" altLang="fi-FI" dirty="0">
                <a:solidFill>
                  <a:srgbClr val="0B0080"/>
                </a:solidFill>
                <a:latin typeface="Arial" panose="020B0604020202020204" pitchFamily="34" charset="0"/>
                <a:hlinkClick r:id="rId6" tooltip="1974"/>
              </a:rPr>
              <a:t>1974</a:t>
            </a:r>
            <a:r>
              <a:rPr lang="fi-FI" altLang="fi-FI" dirty="0">
                <a:solidFill>
                  <a:srgbClr val="252525"/>
                </a:solidFill>
                <a:latin typeface="Arial" panose="020B0604020202020204" pitchFamily="34" charset="0"/>
              </a:rPr>
              <a:t> loppuun. </a:t>
            </a:r>
            <a:r>
              <a:rPr lang="fi-FI" altLang="fi-FI" dirty="0">
                <a:solidFill>
                  <a:srgbClr val="0B0080"/>
                </a:solidFill>
                <a:latin typeface="Arial" panose="020B0604020202020204" pitchFamily="34" charset="0"/>
                <a:hlinkClick r:id="rId7" tooltip="Liikenneministeriö"/>
              </a:rPr>
              <a:t>Liikenneministeriö</a:t>
            </a:r>
            <a:r>
              <a:rPr lang="fi-FI" altLang="fi-FI" dirty="0">
                <a:solidFill>
                  <a:srgbClr val="252525"/>
                </a:solidFill>
                <a:latin typeface="Arial" panose="020B0604020202020204" pitchFamily="34" charset="0"/>
              </a:rPr>
              <a:t> määräsi yleisen 80 kilometrin </a:t>
            </a:r>
            <a:r>
              <a:rPr lang="fi-FI" altLang="fi-FI" dirty="0">
                <a:solidFill>
                  <a:srgbClr val="0B0080"/>
                </a:solidFill>
                <a:latin typeface="Arial" panose="020B0604020202020204" pitchFamily="34" charset="0"/>
                <a:hlinkClick r:id="rId8" tooltip="Nopeusrajoitus"/>
              </a:rPr>
              <a:t>nopeusrajoituksen</a:t>
            </a:r>
            <a:r>
              <a:rPr lang="fi-FI" altLang="fi-FI" dirty="0">
                <a:solidFill>
                  <a:srgbClr val="252525"/>
                </a:solidFill>
                <a:latin typeface="Arial" panose="020B0604020202020204" pitchFamily="34" charset="0"/>
              </a:rPr>
              <a:t>, joka jäi voimaan myös kriisin jälkeen.</a:t>
            </a:r>
          </a:p>
          <a:p>
            <a:r>
              <a:rPr lang="fi-FI" altLang="fi-FI" dirty="0">
                <a:solidFill>
                  <a:srgbClr val="252525"/>
                </a:solidFill>
                <a:latin typeface="Arial" panose="020B0604020202020204" pitchFamily="34" charset="0"/>
              </a:rPr>
              <a:t>Lisäksi harkittiin television maanantailähetysten lopettamista.</a:t>
            </a:r>
            <a:r>
              <a:rPr lang="fi-FI" altLang="fi-FI" baseline="30000" dirty="0">
                <a:solidFill>
                  <a:srgbClr val="0B0080"/>
                </a:solidFill>
                <a:latin typeface="Arial" panose="020B0604020202020204" pitchFamily="34" charset="0"/>
                <a:hlinkClick r:id="rId9"/>
              </a:rPr>
              <a:t>[1]</a:t>
            </a:r>
            <a:endParaRPr lang="fi-FI" altLang="fi-FI" dirty="0">
              <a:solidFill>
                <a:srgbClr val="252525"/>
              </a:solidFill>
              <a:latin typeface="Arial" panose="020B0604020202020204" pitchFamily="34" charset="0"/>
            </a:endParaRPr>
          </a:p>
          <a:p>
            <a:r>
              <a:rPr lang="fi-FI" altLang="fi-FI" dirty="0">
                <a:solidFill>
                  <a:srgbClr val="252525"/>
                </a:solidFill>
                <a:latin typeface="Arial" panose="020B0604020202020204" pitchFamily="34" charset="0"/>
              </a:rPr>
              <a:t>Bensiinin rajakaupan hillitsemiseksi määrättiin ruotsalaisille ja norjalaisille autoilijoille helmikuussa 1974 bensiinikortit. Ruotsin rajalla bensiiniä oli myyty yli kuukausikiintiön ja bensiinin jakelu oli jouduttu paikoin täysin lopettamaan. Rajoituksen mukaan Ruotsissa ja Norjassa rekisteröityihin autoihin sai myydä vain 20 litraa polttoainetta joka toinen päivä.</a:t>
            </a:r>
            <a:r>
              <a:rPr lang="fi-FI" altLang="fi-FI" baseline="30000" dirty="0">
                <a:solidFill>
                  <a:srgbClr val="0B0080"/>
                </a:solidFill>
                <a:latin typeface="Arial" panose="020B0604020202020204" pitchFamily="34" charset="0"/>
                <a:hlinkClick r:id="rId10"/>
              </a:rPr>
              <a:t>[2]</a:t>
            </a:r>
            <a:endParaRPr lang="fi-FI" altLang="fi-FI" dirty="0">
              <a:solidFill>
                <a:srgbClr val="252525"/>
              </a:solidFill>
              <a:latin typeface="Arial" panose="020B0604020202020204" pitchFamily="34" charset="0"/>
            </a:endParaRPr>
          </a:p>
          <a:p>
            <a:r>
              <a:rPr lang="fi-FI" altLang="fi-FI" dirty="0">
                <a:solidFill>
                  <a:srgbClr val="252525"/>
                </a:solidFill>
                <a:latin typeface="Arial" panose="020B0604020202020204" pitchFamily="34" charset="0"/>
              </a:rPr>
              <a:t>Öljykriisin seurauksena polttonesteiden hinnat nousivat Suomessa voimakkaasti. Tammikuussa 1974 raskaan polttoöljyn hinta nousi 2,8-kertaiseksi, kevyen polttoöljyn hinta 1,8-kertaiseksi, dieselöljyn hinta 1,4-kertaiseksi ja bensiinin hintakin neljänneksellä vain yhdessä yössä</a:t>
            </a:r>
          </a:p>
          <a:p>
            <a:endParaRPr lang="fi-FI" altLang="fi-FI" dirty="0"/>
          </a:p>
        </p:txBody>
      </p:sp>
    </p:spTree>
    <p:extLst>
      <p:ext uri="{BB962C8B-B14F-4D97-AF65-F5344CB8AC3E}">
        <p14:creationId xmlns:p14="http://schemas.microsoft.com/office/powerpoint/2010/main" val="2531366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Münchenin verilöyly</a:t>
            </a:r>
          </a:p>
        </p:txBody>
      </p:sp>
      <p:sp>
        <p:nvSpPr>
          <p:cNvPr id="3" name="Sisällön paikkamerkki 2"/>
          <p:cNvSpPr>
            <a:spLocks noGrp="1"/>
          </p:cNvSpPr>
          <p:nvPr>
            <p:ph idx="1"/>
          </p:nvPr>
        </p:nvSpPr>
        <p:spPr/>
        <p:txBody>
          <a:bodyPr numCol="1"/>
          <a:lstStyle/>
          <a:p>
            <a:r>
              <a:rPr lang="fi-FI" altLang="fi-FI" dirty="0"/>
              <a:t>Palestiinalaisjärjestö </a:t>
            </a:r>
            <a:r>
              <a:rPr lang="fi-FI" altLang="fi-FI" b="1" dirty="0"/>
              <a:t>Musta syyskuu </a:t>
            </a:r>
            <a:r>
              <a:rPr lang="fi-FI" altLang="fi-FI" dirty="0"/>
              <a:t>otti Münchenin olympialaisissa v. 1972 11 israelilaista panttivankia, joista kaksi kuoli kaappauksessa.</a:t>
            </a:r>
          </a:p>
          <a:p>
            <a:r>
              <a:rPr lang="fi-FI" altLang="fi-FI" dirty="0"/>
              <a:t>Sissit vaativat </a:t>
            </a:r>
            <a:r>
              <a:rPr lang="fi-FI" altLang="fi-FI" b="1" dirty="0"/>
              <a:t>234 palestiinalaisvangin sekä Baader-Meinhof-järjestön </a:t>
            </a:r>
            <a:r>
              <a:rPr lang="fi-FI" altLang="fi-FI" dirty="0"/>
              <a:t>johtajien vapauttamista. He vaativat myös lentokonekuljetusta Kairoon.</a:t>
            </a:r>
          </a:p>
          <a:p>
            <a:endParaRPr lang="fi-FI" altLang="fi-FI" dirty="0"/>
          </a:p>
          <a:p>
            <a:r>
              <a:rPr lang="fi-FI" altLang="fi-FI" dirty="0"/>
              <a:t>Saksan poliisi teki lentokentällä epäonnistuneen yrityksen pankkivankien vapauttamiseksi. Tulitaistelussa kuolivat loput yhdeksän panttivankia, viisi sissiä ja yksi poliisi.</a:t>
            </a:r>
          </a:p>
          <a:p>
            <a:endParaRPr lang="fi-FI" altLang="fi-FI" dirty="0"/>
          </a:p>
          <a:p>
            <a:r>
              <a:rPr lang="fi-FI" altLang="fi-FI" dirty="0"/>
              <a:t>Israelin tiedustelupalvelu </a:t>
            </a:r>
            <a:r>
              <a:rPr lang="fi-FI" altLang="fi-FI" dirty="0" err="1"/>
              <a:t>Mossad</a:t>
            </a:r>
            <a:r>
              <a:rPr lang="fi-FI" altLang="fi-FI" dirty="0"/>
              <a:t> aloitti </a:t>
            </a:r>
            <a:r>
              <a:rPr lang="fi-FI" altLang="fi-FI" b="1" dirty="0"/>
              <a:t>operaatio Jumalan koston </a:t>
            </a:r>
            <a:r>
              <a:rPr lang="fi-FI" altLang="fi-FI" dirty="0"/>
              <a:t>terroristien salamurhaamiseksi</a:t>
            </a:r>
          </a:p>
        </p:txBody>
      </p:sp>
      <p:pic>
        <p:nvPicPr>
          <p:cNvPr id="4" name="Kuva 3"/>
          <p:cNvPicPr>
            <a:picLocks noChangeAspect="1"/>
          </p:cNvPicPr>
          <p:nvPr/>
        </p:nvPicPr>
        <p:blipFill>
          <a:blip r:embed="rId2"/>
          <a:stretch>
            <a:fillRect/>
          </a:stretch>
        </p:blipFill>
        <p:spPr>
          <a:xfrm>
            <a:off x="8048897" y="285750"/>
            <a:ext cx="2286000" cy="1733550"/>
          </a:xfrm>
          <a:prstGeom prst="rect">
            <a:avLst/>
          </a:prstGeom>
        </p:spPr>
      </p:pic>
    </p:spTree>
    <p:extLst>
      <p:ext uri="{BB962C8B-B14F-4D97-AF65-F5344CB8AC3E}">
        <p14:creationId xmlns:p14="http://schemas.microsoft.com/office/powerpoint/2010/main" val="32836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Baader-Meinhof</a:t>
            </a:r>
          </a:p>
        </p:txBody>
      </p:sp>
      <p:sp>
        <p:nvSpPr>
          <p:cNvPr id="5" name="Sisällön paikkamerkki 4"/>
          <p:cNvSpPr>
            <a:spLocks noGrp="1"/>
          </p:cNvSpPr>
          <p:nvPr>
            <p:ph idx="1"/>
          </p:nvPr>
        </p:nvSpPr>
        <p:spPr/>
        <p:txBody>
          <a:bodyPr numCol="1"/>
          <a:lstStyle/>
          <a:p>
            <a:r>
              <a:rPr lang="fi-FI" altLang="fi-FI" dirty="0"/>
              <a:t>Saksalainen äärivasemmistolainen terroristiryhmä</a:t>
            </a:r>
          </a:p>
          <a:p>
            <a:r>
              <a:rPr lang="fi-FI" altLang="fi-FI" dirty="0"/>
              <a:t>Suhteet </a:t>
            </a:r>
            <a:r>
              <a:rPr lang="fi-FI" altLang="fi-FI" dirty="0" err="1"/>
              <a:t>PLO:on</a:t>
            </a:r>
            <a:endParaRPr lang="fi-FI" altLang="fi-FI" dirty="0"/>
          </a:p>
          <a:p>
            <a:r>
              <a:rPr lang="fi-FI" altLang="fi-FI" dirty="0"/>
              <a:t>Johtoryhmä vangittiin 1972 ja tuomittiin elinkautiseen v. 1977</a:t>
            </a:r>
          </a:p>
        </p:txBody>
      </p:sp>
      <p:pic>
        <p:nvPicPr>
          <p:cNvPr id="6" name="Kuva 5"/>
          <p:cNvPicPr>
            <a:picLocks noChangeAspect="1"/>
          </p:cNvPicPr>
          <p:nvPr/>
        </p:nvPicPr>
        <p:blipFill>
          <a:blip r:embed="rId2"/>
          <a:stretch>
            <a:fillRect/>
          </a:stretch>
        </p:blipFill>
        <p:spPr>
          <a:xfrm>
            <a:off x="2067742" y="4349122"/>
            <a:ext cx="3771900" cy="1790700"/>
          </a:xfrm>
          <a:prstGeom prst="rect">
            <a:avLst/>
          </a:prstGeom>
        </p:spPr>
      </p:pic>
      <p:pic>
        <p:nvPicPr>
          <p:cNvPr id="1034" name="Picture 10" descr="https://upload.wikimedia.org/wikipedia/commons/thumb/4/4d/RAF-Logo.svg/2000px-RAF-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753498" y="3866314"/>
            <a:ext cx="2495006" cy="175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96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err="1"/>
              <a:t>Intifadat</a:t>
            </a:r>
            <a:r>
              <a:rPr lang="fi-FI" altLang="fi-FI" dirty="0"/>
              <a:t> 1987 ja 2000, Oslon sopimus 1993</a:t>
            </a:r>
          </a:p>
        </p:txBody>
      </p:sp>
      <p:sp>
        <p:nvSpPr>
          <p:cNvPr id="3" name="Sisällön paikkamerkki 2"/>
          <p:cNvSpPr>
            <a:spLocks noGrp="1"/>
          </p:cNvSpPr>
          <p:nvPr>
            <p:ph idx="1"/>
          </p:nvPr>
        </p:nvSpPr>
        <p:spPr/>
        <p:txBody>
          <a:bodyPr numCol="1"/>
          <a:lstStyle/>
          <a:p>
            <a:r>
              <a:rPr lang="fi-FI" altLang="fi-FI" dirty="0"/>
              <a:t>Palestiinalaisten kansannousut </a:t>
            </a:r>
            <a:r>
              <a:rPr b="1" dirty="0"/>
              <a:t>(</a:t>
            </a:r>
            <a:r>
              <a:rPr b="1" dirty="0" err="1"/>
              <a:t>intifadat</a:t>
            </a:r>
            <a:r>
              <a:rPr b="1" dirty="0"/>
              <a:t>)</a:t>
            </a:r>
            <a:r>
              <a:rPr dirty="0"/>
              <a:t> </a:t>
            </a:r>
            <a:r>
              <a:rPr dirty="0" err="1"/>
              <a:t>miehitystä</a:t>
            </a:r>
            <a:r>
              <a:rPr dirty="0"/>
              <a:t> </a:t>
            </a:r>
            <a:r>
              <a:rPr dirty="0" err="1"/>
              <a:t>vastaan</a:t>
            </a:r>
            <a:r>
              <a:rPr dirty="0"/>
              <a:t>: </a:t>
            </a:r>
            <a:r>
              <a:rPr dirty="0" err="1"/>
              <a:t>lakkoilut</a:t>
            </a:r>
            <a:r>
              <a:rPr dirty="0"/>
              <a:t>, </a:t>
            </a:r>
            <a:r>
              <a:rPr dirty="0" err="1"/>
              <a:t>mellakat</a:t>
            </a:r>
            <a:r>
              <a:rPr dirty="0"/>
              <a:t>, </a:t>
            </a:r>
            <a:r>
              <a:rPr dirty="0" err="1"/>
              <a:t>hyökkäykset</a:t>
            </a:r>
            <a:endParaRPr dirty="0"/>
          </a:p>
          <a:p>
            <a:r>
              <a:rPr lang="fi-FI" altLang="fi-FI" dirty="0"/>
              <a:t>--&gt; Oslon sopimus 1993: Palestiina </a:t>
            </a:r>
            <a:r>
              <a:rPr lang="fi-FI" altLang="fi-FI" b="1" dirty="0"/>
              <a:t>tunnustaa Israelin </a:t>
            </a:r>
            <a:r>
              <a:rPr lang="fi-FI" altLang="fi-FI" dirty="0"/>
              <a:t>ja Palestiina saa </a:t>
            </a:r>
            <a:r>
              <a:rPr lang="fi-FI" altLang="fi-FI" b="1" dirty="0"/>
              <a:t>itsehallinnon </a:t>
            </a:r>
            <a:r>
              <a:rPr lang="fi-FI" altLang="fi-FI" dirty="0"/>
              <a:t>alueilleen</a:t>
            </a:r>
          </a:p>
          <a:p>
            <a:r>
              <a:rPr lang="fi-FI" altLang="fi-FI" dirty="0"/>
              <a:t>Toinen </a:t>
            </a:r>
            <a:r>
              <a:rPr lang="fi-FI" altLang="fi-FI" dirty="0" err="1"/>
              <a:t>intifada</a:t>
            </a:r>
            <a:r>
              <a:rPr lang="fi-FI" altLang="fi-FI" dirty="0"/>
              <a:t>: Israelin pääministerin Ariel Sharonin vierailu </a:t>
            </a:r>
            <a:r>
              <a:rPr lang="fi-FI" altLang="fi-FI" b="1" dirty="0"/>
              <a:t>Temppelivuoren moskeijassa </a:t>
            </a:r>
            <a:r>
              <a:rPr lang="fi-FI" altLang="fi-FI" dirty="0"/>
              <a:t>Jerusalemissa provosoi uuteen kriisiin</a:t>
            </a:r>
          </a:p>
          <a:p>
            <a:r>
              <a:rPr lang="fi-FI" altLang="fi-FI" dirty="0">
                <a:sym typeface="Wingdings" panose="05000000000000000000" pitchFamily="2" charset="2"/>
              </a:rPr>
              <a:t></a:t>
            </a:r>
            <a:r>
              <a:rPr lang="fi-FI" altLang="fi-FI" b="1" dirty="0">
                <a:sym typeface="Wingdings" panose="05000000000000000000" pitchFamily="2" charset="2"/>
              </a:rPr>
              <a:t> turva-aita </a:t>
            </a:r>
            <a:r>
              <a:rPr lang="fi-FI" altLang="fi-FI" dirty="0">
                <a:sym typeface="Wingdings" panose="05000000000000000000" pitchFamily="2" charset="2"/>
              </a:rPr>
              <a:t>Länsirannan </a:t>
            </a:r>
            <a:r>
              <a:rPr lang="fi-FI" altLang="fi-FI" dirty="0" smtClean="0">
                <a:sym typeface="Wingdings" panose="05000000000000000000" pitchFamily="2" charset="2"/>
              </a:rPr>
              <a:t>ympärille: estänyt palestiinalaisten kulun Gazan ja Länsirannan välillä</a:t>
            </a:r>
            <a:endParaRPr lang="fi-FI" altLang="fi-FI" dirty="0"/>
          </a:p>
        </p:txBody>
      </p:sp>
    </p:spTree>
    <p:extLst>
      <p:ext uri="{BB962C8B-B14F-4D97-AF65-F5344CB8AC3E}">
        <p14:creationId xmlns:p14="http://schemas.microsoft.com/office/powerpoint/2010/main" val="3677676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Oslon sopimus 1993: </a:t>
            </a:r>
            <a:r>
              <a:rPr lang="fi-FI" altLang="fi-FI" dirty="0" err="1"/>
              <a:t>Jizak</a:t>
            </a:r>
            <a:r>
              <a:rPr lang="fi-FI" altLang="fi-FI" dirty="0"/>
              <a:t> Rabin ja Jasser Arafat</a:t>
            </a:r>
          </a:p>
        </p:txBody>
      </p:sp>
      <p:pic>
        <p:nvPicPr>
          <p:cNvPr id="4" name="Sisällön paikkamerkki 3"/>
          <p:cNvPicPr>
            <a:picLocks noGrp="1" noChangeAspect="1"/>
          </p:cNvPicPr>
          <p:nvPr>
            <p:ph idx="1"/>
          </p:nvPr>
        </p:nvPicPr>
        <p:blipFill>
          <a:blip r:embed="rId2"/>
          <a:stretch>
            <a:fillRect/>
          </a:stretch>
        </p:blipFill>
        <p:spPr>
          <a:xfrm>
            <a:off x="4279873" y="2133600"/>
            <a:ext cx="5534079" cy="3778250"/>
          </a:xfrm>
          <a:prstGeom prst="rect">
            <a:avLst/>
          </a:prstGeom>
        </p:spPr>
      </p:pic>
    </p:spTree>
    <p:extLst>
      <p:ext uri="{BB962C8B-B14F-4D97-AF65-F5344CB8AC3E}">
        <p14:creationId xmlns:p14="http://schemas.microsoft.com/office/powerpoint/2010/main" val="3262332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Länsirannan turva-aita</a:t>
            </a:r>
          </a:p>
        </p:txBody>
      </p:sp>
      <p:pic>
        <p:nvPicPr>
          <p:cNvPr id="4" name="Sisällön paikkamerkki 3"/>
          <p:cNvPicPr>
            <a:picLocks noGrp="1" noChangeAspect="1"/>
          </p:cNvPicPr>
          <p:nvPr>
            <p:ph idx="1"/>
          </p:nvPr>
        </p:nvPicPr>
        <p:blipFill>
          <a:blip r:embed="rId2"/>
          <a:stretch>
            <a:fillRect/>
          </a:stretch>
        </p:blipFill>
        <p:spPr>
          <a:xfrm>
            <a:off x="3618461" y="2185852"/>
            <a:ext cx="5681245" cy="3778250"/>
          </a:xfrm>
          <a:prstGeom prst="rect">
            <a:avLst/>
          </a:prstGeom>
        </p:spPr>
      </p:pic>
    </p:spTree>
    <p:extLst>
      <p:ext uri="{BB962C8B-B14F-4D97-AF65-F5344CB8AC3E}">
        <p14:creationId xmlns:p14="http://schemas.microsoft.com/office/powerpoint/2010/main" val="1428032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Gazan sota (Operaatio kesäsade)</a:t>
            </a:r>
          </a:p>
        </p:txBody>
      </p:sp>
      <p:sp>
        <p:nvSpPr>
          <p:cNvPr id="3" name="Sisällön paikkamerkki 2"/>
          <p:cNvSpPr>
            <a:spLocks noGrp="1"/>
          </p:cNvSpPr>
          <p:nvPr>
            <p:ph idx="1"/>
          </p:nvPr>
        </p:nvSpPr>
        <p:spPr/>
        <p:txBody>
          <a:bodyPr numCol="1"/>
          <a:lstStyle/>
          <a:p>
            <a:r>
              <a:rPr lang="fi-FI" altLang="fi-FI" b="1" dirty="0"/>
              <a:t>Hamasin ja Hizbollahin </a:t>
            </a:r>
            <a:r>
              <a:rPr dirty="0" err="1"/>
              <a:t>raketti-iskut</a:t>
            </a:r>
            <a:r>
              <a:rPr dirty="0"/>
              <a:t> </a:t>
            </a:r>
            <a:r>
              <a:rPr dirty="0" err="1"/>
              <a:t>Israelin</a:t>
            </a:r>
            <a:r>
              <a:rPr dirty="0"/>
              <a:t> </a:t>
            </a:r>
            <a:r>
              <a:rPr dirty="0" err="1"/>
              <a:t>puolelle</a:t>
            </a:r>
            <a:r>
              <a:rPr dirty="0"/>
              <a:t> Gazan </a:t>
            </a:r>
            <a:r>
              <a:rPr dirty="0" err="1"/>
              <a:t>puolelta</a:t>
            </a:r>
            <a:r>
              <a:rPr dirty="0"/>
              <a:t> &amp; </a:t>
            </a:r>
            <a:r>
              <a:rPr dirty="0" err="1"/>
              <a:t>aseiden</a:t>
            </a:r>
            <a:r>
              <a:rPr dirty="0"/>
              <a:t> </a:t>
            </a:r>
            <a:r>
              <a:rPr dirty="0" err="1"/>
              <a:t>salakuljetus</a:t>
            </a:r>
            <a:r>
              <a:rPr dirty="0"/>
              <a:t> </a:t>
            </a:r>
            <a:r>
              <a:rPr dirty="0" err="1"/>
              <a:t>tunneleiden</a:t>
            </a:r>
            <a:r>
              <a:rPr dirty="0"/>
              <a:t> </a:t>
            </a:r>
            <a:r>
              <a:rPr dirty="0" err="1"/>
              <a:t>kautta</a:t>
            </a:r>
            <a:r>
              <a:rPr dirty="0"/>
              <a:t> </a:t>
            </a:r>
            <a:r>
              <a:rPr dirty="0" err="1"/>
              <a:t>Gazaan</a:t>
            </a:r>
            <a:r>
              <a:rPr dirty="0"/>
              <a:t>, </a:t>
            </a:r>
          </a:p>
          <a:p>
            <a:r>
              <a:rPr lang="fi-FI" altLang="fi-FI" dirty="0" smtClean="0"/>
              <a:t>Israel: Gazan </a:t>
            </a:r>
            <a:r>
              <a:rPr lang="fi-FI" altLang="fi-FI" dirty="0"/>
              <a:t>alueen saarto </a:t>
            </a:r>
            <a:r>
              <a:rPr lang="fi-FI" altLang="fi-FI" dirty="0" smtClean="0"/>
              <a:t>ja i</a:t>
            </a:r>
            <a:r>
              <a:rPr dirty="0" err="1" smtClean="0"/>
              <a:t>lma</a:t>
            </a:r>
            <a:r>
              <a:rPr dirty="0" smtClean="0"/>
              <a:t>- </a:t>
            </a:r>
            <a:r>
              <a:rPr dirty="0"/>
              <a:t>ja </a:t>
            </a:r>
            <a:r>
              <a:rPr dirty="0" err="1"/>
              <a:t>maahyökkäykset</a:t>
            </a:r>
            <a:r>
              <a:rPr dirty="0"/>
              <a:t> </a:t>
            </a:r>
            <a:r>
              <a:rPr dirty="0" err="1"/>
              <a:t>Gazaan</a:t>
            </a:r>
            <a:r>
              <a:rPr dirty="0"/>
              <a:t> 2006, 2008</a:t>
            </a:r>
          </a:p>
          <a:p>
            <a:r>
              <a:rPr lang="fi-FI" altLang="fi-FI" dirty="0"/>
              <a:t>Toinen hyökkäys 2014</a:t>
            </a:r>
          </a:p>
          <a:p>
            <a:endParaRPr lang="fi-FI" altLang="fi-FI" dirty="0"/>
          </a:p>
          <a:p>
            <a:r>
              <a:rPr lang="fi-FI" altLang="fi-FI" dirty="0"/>
              <a:t>Yli 1300 palestiinalaista kuoli</a:t>
            </a:r>
          </a:p>
          <a:p>
            <a:endParaRPr lang="fi-FI" altLang="fi-FI" dirty="0"/>
          </a:p>
        </p:txBody>
      </p:sp>
    </p:spTree>
    <p:extLst>
      <p:ext uri="{BB962C8B-B14F-4D97-AF65-F5344CB8AC3E}">
        <p14:creationId xmlns:p14="http://schemas.microsoft.com/office/powerpoint/2010/main" val="3612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Pakolaiskriisi (kartta: Ilta-Sanomat 9.9.2015)</a:t>
            </a:r>
          </a:p>
        </p:txBody>
      </p:sp>
      <p:pic>
        <p:nvPicPr>
          <p:cNvPr id="4" name="Sisällön paikkamerkki 3"/>
          <p:cNvPicPr>
            <a:picLocks noGrp="1" noChangeAspect="1"/>
          </p:cNvPicPr>
          <p:nvPr>
            <p:ph idx="1"/>
          </p:nvPr>
        </p:nvPicPr>
        <p:blipFill>
          <a:blip r:embed="rId2"/>
          <a:stretch>
            <a:fillRect/>
          </a:stretch>
        </p:blipFill>
        <p:spPr>
          <a:xfrm>
            <a:off x="4852864" y="2133600"/>
            <a:ext cx="4388097" cy="3778250"/>
          </a:xfrm>
          <a:prstGeom prst="rect">
            <a:avLst/>
          </a:prstGeom>
        </p:spPr>
      </p:pic>
    </p:spTree>
    <p:extLst>
      <p:ext uri="{BB962C8B-B14F-4D97-AF65-F5344CB8AC3E}">
        <p14:creationId xmlns:p14="http://schemas.microsoft.com/office/powerpoint/2010/main" val="409027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err="1"/>
              <a:t>ISIS:in</a:t>
            </a:r>
            <a:r>
              <a:rPr lang="fi-FI" altLang="fi-FI" dirty="0"/>
              <a:t> hallitsemat alueet (yle.fi)</a:t>
            </a:r>
          </a:p>
        </p:txBody>
      </p:sp>
      <p:pic>
        <p:nvPicPr>
          <p:cNvPr id="4" name="Sisällön paikkamerkki 3"/>
          <p:cNvPicPr>
            <a:picLocks noGrp="1" noChangeAspect="1"/>
          </p:cNvPicPr>
          <p:nvPr>
            <p:ph idx="1"/>
          </p:nvPr>
        </p:nvPicPr>
        <p:blipFill>
          <a:blip r:embed="rId2"/>
          <a:stretch>
            <a:fillRect/>
          </a:stretch>
        </p:blipFill>
        <p:spPr>
          <a:xfrm>
            <a:off x="2592924" y="2030569"/>
            <a:ext cx="7998257" cy="4499020"/>
          </a:xfrm>
          <a:prstGeom prst="rect">
            <a:avLst/>
          </a:prstGeom>
        </p:spPr>
      </p:pic>
    </p:spTree>
    <p:extLst>
      <p:ext uri="{BB962C8B-B14F-4D97-AF65-F5344CB8AC3E}">
        <p14:creationId xmlns:p14="http://schemas.microsoft.com/office/powerpoint/2010/main" val="319059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normAutofit fontScale="90000"/>
          </a:bodyPr>
          <a:lstStyle/>
          <a:p>
            <a:r>
              <a:rPr lang="fi-FI" altLang="fi-FI" dirty="0"/>
              <a:t>ISIS = ”Islamilainen valtio”, sunni-islamilainen </a:t>
            </a:r>
            <a:r>
              <a:rPr lang="fi-FI" altLang="fi-FI" dirty="0" err="1"/>
              <a:t>wahhabistijärjestö</a:t>
            </a:r>
            <a:r>
              <a:rPr lang="fi-FI" altLang="fi-FI" dirty="0"/>
              <a:t>, pyrkii luomaan varhaista islamin oppia noudattavan valtion. Hallitsee 40 000 neliökilometrin aluetta Syyriassa ja Irakissa.</a:t>
            </a:r>
          </a:p>
        </p:txBody>
      </p:sp>
      <p:pic>
        <p:nvPicPr>
          <p:cNvPr id="6" name="Sisällön paikkamerkki 5"/>
          <p:cNvPicPr>
            <a:picLocks noGrp="1" noChangeAspect="1"/>
          </p:cNvPicPr>
          <p:nvPr>
            <p:ph idx="1"/>
          </p:nvPr>
        </p:nvPicPr>
        <p:blipFill>
          <a:blip r:embed="rId2"/>
          <a:stretch>
            <a:fillRect/>
          </a:stretch>
        </p:blipFill>
        <p:spPr>
          <a:xfrm>
            <a:off x="1126355" y="3740331"/>
            <a:ext cx="5242560" cy="2621280"/>
          </a:xfrm>
          <a:prstGeom prst="rect">
            <a:avLst/>
          </a:prstGeom>
        </p:spPr>
      </p:pic>
      <p:pic>
        <p:nvPicPr>
          <p:cNvPr id="7" name="Kuva 6"/>
          <p:cNvPicPr>
            <a:picLocks noChangeAspect="1"/>
          </p:cNvPicPr>
          <p:nvPr/>
        </p:nvPicPr>
        <p:blipFill>
          <a:blip r:embed="rId3"/>
          <a:stretch>
            <a:fillRect/>
          </a:stretch>
        </p:blipFill>
        <p:spPr>
          <a:xfrm>
            <a:off x="7057019" y="3609702"/>
            <a:ext cx="4447593" cy="2490652"/>
          </a:xfrm>
          <a:prstGeom prst="rect">
            <a:avLst/>
          </a:prstGeom>
        </p:spPr>
      </p:pic>
    </p:spTree>
    <p:extLst>
      <p:ext uri="{BB962C8B-B14F-4D97-AF65-F5344CB8AC3E}">
        <p14:creationId xmlns:p14="http://schemas.microsoft.com/office/powerpoint/2010/main" val="121872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Pakolaiskriisi: seuraukset</a:t>
            </a:r>
          </a:p>
        </p:txBody>
      </p:sp>
      <p:sp>
        <p:nvSpPr>
          <p:cNvPr id="3" name="Sisällön paikkamerkki 2"/>
          <p:cNvSpPr>
            <a:spLocks noGrp="1"/>
          </p:cNvSpPr>
          <p:nvPr>
            <p:ph idx="1"/>
          </p:nvPr>
        </p:nvSpPr>
        <p:spPr/>
        <p:txBody>
          <a:bodyPr numCol="1"/>
          <a:lstStyle/>
          <a:p>
            <a:r>
              <a:rPr lang="fi-FI" altLang="fi-FI" dirty="0"/>
              <a:t>Eniten pakolaisia Lähi-Idässä: Pakistan, Iran, Libanon, Jordania, Etiopia ja Turkki. /esim. Viiden miljoonan asukkaan Libanonissa yli milj. pakolaista!!)</a:t>
            </a:r>
          </a:p>
          <a:p>
            <a:r>
              <a:rPr lang="fi-FI" altLang="fi-FI" dirty="0"/>
              <a:t>Eurooppa: n. 100 000 pakolaista kuukausittain, Saksaan arviolta n. 800 000, Suomeen vuoden loppuun mennessä n. 30 000 pakolaista (pääosin Irakista, Somaliasta)</a:t>
            </a:r>
          </a:p>
        </p:txBody>
      </p:sp>
    </p:spTree>
    <p:extLst>
      <p:ext uri="{BB962C8B-B14F-4D97-AF65-F5344CB8AC3E}">
        <p14:creationId xmlns:p14="http://schemas.microsoft.com/office/powerpoint/2010/main" val="3280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Pakolaiskriisi: ratkaisut</a:t>
            </a:r>
          </a:p>
        </p:txBody>
      </p:sp>
      <p:sp>
        <p:nvSpPr>
          <p:cNvPr id="3" name="Sisällön paikkamerkki 2"/>
          <p:cNvSpPr>
            <a:spLocks noGrp="1"/>
          </p:cNvSpPr>
          <p:nvPr>
            <p:ph idx="1"/>
          </p:nvPr>
        </p:nvSpPr>
        <p:spPr/>
        <p:txBody>
          <a:bodyPr numCol="1"/>
          <a:lstStyle/>
          <a:p>
            <a:r>
              <a:rPr lang="fi-FI" altLang="fi-FI" dirty="0"/>
              <a:t>Syyrian sisällissota </a:t>
            </a:r>
            <a:r>
              <a:rPr lang="fi-FI" altLang="fi-FI" dirty="0">
                <a:sym typeface="Wingdings" panose="05000000000000000000" pitchFamily="2" charset="2"/>
              </a:rPr>
              <a:t> </a:t>
            </a:r>
            <a:r>
              <a:rPr lang="fi-FI" altLang="fi-FI" dirty="0"/>
              <a:t>ongelma: Venäjä tukee </a:t>
            </a:r>
            <a:r>
              <a:rPr lang="fi-FI" altLang="fi-FI" dirty="0" err="1"/>
              <a:t>Al</a:t>
            </a:r>
            <a:r>
              <a:rPr lang="fi-FI" altLang="fi-FI" dirty="0"/>
              <a:t>-Assadia, Iso-Britannia, Ranska, USA opposition joukkoja ”Vapaan Syyrian armeija”</a:t>
            </a:r>
          </a:p>
          <a:p>
            <a:r>
              <a:rPr lang="fi-FI" altLang="fi-FI" dirty="0"/>
              <a:t>Yhteinen rintama </a:t>
            </a:r>
            <a:r>
              <a:rPr lang="fi-FI" altLang="fi-FI" dirty="0" err="1"/>
              <a:t>ISIS:tä</a:t>
            </a:r>
            <a:r>
              <a:rPr lang="fi-FI" altLang="fi-FI" dirty="0"/>
              <a:t> vastaan</a:t>
            </a:r>
          </a:p>
        </p:txBody>
      </p:sp>
    </p:spTree>
    <p:extLst>
      <p:ext uri="{BB962C8B-B14F-4D97-AF65-F5344CB8AC3E}">
        <p14:creationId xmlns:p14="http://schemas.microsoft.com/office/powerpoint/2010/main" val="162332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Lähi-itä</a:t>
            </a:r>
          </a:p>
        </p:txBody>
      </p:sp>
      <p:sp>
        <p:nvSpPr>
          <p:cNvPr id="3" name="Sisällön paikkamerkki 2"/>
          <p:cNvSpPr>
            <a:spLocks noGrp="1"/>
          </p:cNvSpPr>
          <p:nvPr>
            <p:ph idx="1"/>
          </p:nvPr>
        </p:nvSpPr>
        <p:spPr/>
        <p:txBody>
          <a:bodyPr numCol="1">
            <a:normAutofit fontScale="92500" lnSpcReduction="10000"/>
          </a:bodyPr>
          <a:lstStyle/>
          <a:p>
            <a:r>
              <a:rPr lang="fi-FI" altLang="fi-FI" dirty="0"/>
              <a:t>Suurvalloista </a:t>
            </a:r>
            <a:r>
              <a:rPr lang="fi-FI" altLang="fi-FI" b="1" dirty="0"/>
              <a:t>Saudi-Arabia </a:t>
            </a:r>
            <a:r>
              <a:rPr lang="fi-FI" altLang="fi-FI" dirty="0"/>
              <a:t>on USA:n liittolainen, maailman suurin öljyn ja maakaasun tuottaja, yksinvaltainen kuningaskunta</a:t>
            </a:r>
          </a:p>
          <a:p>
            <a:r>
              <a:rPr lang="fi-FI" altLang="fi-FI" b="1" dirty="0"/>
              <a:t>Iran</a:t>
            </a:r>
            <a:r>
              <a:rPr lang="fi-FI" altLang="fi-FI" dirty="0"/>
              <a:t> on ääri-islamistinen (</a:t>
            </a:r>
            <a:r>
              <a:rPr lang="fi-FI" altLang="fi-FI" dirty="0" err="1"/>
              <a:t>shiialainen</a:t>
            </a:r>
            <a:r>
              <a:rPr lang="fi-FI" altLang="fi-FI" dirty="0"/>
              <a:t>) valtio: maassa toteutettiin </a:t>
            </a:r>
            <a:r>
              <a:rPr lang="fi-FI" altLang="fi-FI" i="1" dirty="0"/>
              <a:t>v. 1979 islamilainen vallankumous</a:t>
            </a:r>
            <a:r>
              <a:rPr lang="fi-FI" altLang="fi-FI" dirty="0"/>
              <a:t>, maa on hyvin länsivastainen (erityisesti USA): talouspakotteet</a:t>
            </a:r>
          </a:p>
          <a:p>
            <a:r>
              <a:rPr lang="fi-FI" altLang="fi-FI" b="1" dirty="0"/>
              <a:t>Irakia</a:t>
            </a:r>
            <a:r>
              <a:rPr lang="fi-FI" altLang="fi-FI" dirty="0"/>
              <a:t> johti pitkään diktaattori </a:t>
            </a:r>
            <a:r>
              <a:rPr lang="fi-FI" altLang="fi-FI" i="1" dirty="0"/>
              <a:t>Saddam Hussein</a:t>
            </a:r>
            <a:r>
              <a:rPr lang="fi-FI" altLang="fi-FI" dirty="0"/>
              <a:t>, jota vastaan USA kävi kaksi sotaa:</a:t>
            </a:r>
          </a:p>
          <a:p>
            <a:r>
              <a:rPr lang="fi-FI" altLang="fi-FI" b="1" i="1" dirty="0"/>
              <a:t>Persianlahden sodassa 1991 </a:t>
            </a:r>
            <a:r>
              <a:rPr lang="fi-FI" altLang="fi-FI" dirty="0"/>
              <a:t>USA:n johtama liittouma vapautti Irakin valtaaman Kuwaitin</a:t>
            </a:r>
          </a:p>
          <a:p>
            <a:r>
              <a:rPr lang="fi-FI" altLang="fi-FI" b="1" i="1" dirty="0"/>
              <a:t>v. 2003 USA hyökkäsi Irakiin </a:t>
            </a:r>
            <a:r>
              <a:rPr lang="fi-FI" altLang="fi-FI" dirty="0"/>
              <a:t>perustellen hyökkäystä terrorismin vastaisella sodalla: todellisena syynä on pidetty USA:n halua turvata öljynsaanti maasta  </a:t>
            </a:r>
          </a:p>
          <a:p>
            <a:r>
              <a:rPr lang="fi-FI" altLang="fi-FI" dirty="0"/>
              <a:t>Tällä hetkellä Irak on hyvin epävakaa, ISIS valtaa alueita, eikä hallitus saa järjestystä maahan</a:t>
            </a:r>
          </a:p>
          <a:p>
            <a:endParaRPr lang="fi-FI" altLang="fi-FI" dirty="0"/>
          </a:p>
        </p:txBody>
      </p:sp>
    </p:spTree>
    <p:extLst>
      <p:ext uri="{BB962C8B-B14F-4D97-AF65-F5344CB8AC3E}">
        <p14:creationId xmlns:p14="http://schemas.microsoft.com/office/powerpoint/2010/main" val="379728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numCol="1"/>
          <a:lstStyle/>
          <a:p>
            <a:r>
              <a:rPr lang="fi-FI" altLang="fi-FI" dirty="0"/>
              <a:t>Lähi-itä: arabikevät 2011</a:t>
            </a:r>
          </a:p>
        </p:txBody>
      </p:sp>
      <p:sp>
        <p:nvSpPr>
          <p:cNvPr id="3" name="Sisällön paikkamerkki 2"/>
          <p:cNvSpPr>
            <a:spLocks noGrp="1"/>
          </p:cNvSpPr>
          <p:nvPr>
            <p:ph idx="1"/>
          </p:nvPr>
        </p:nvSpPr>
        <p:spPr/>
        <p:txBody>
          <a:bodyPr numCol="1"/>
          <a:lstStyle/>
          <a:p>
            <a:r>
              <a:rPr lang="fi-FI" altLang="fi-FI" dirty="0"/>
              <a:t>Lähi-idässä ja Pohjois-Afrikassa sisäiset ongelmat: </a:t>
            </a:r>
            <a:r>
              <a:rPr lang="fi-FI" altLang="fi-FI" b="1" dirty="0"/>
              <a:t>köyhyys, alhainen koulutus, demokratian puute, korruptio</a:t>
            </a:r>
          </a:p>
          <a:p>
            <a:r>
              <a:rPr lang="fi-FI" altLang="fi-FI" dirty="0"/>
              <a:t>Paljon nuoria johtuen nopeasta väestönkasvusta: </a:t>
            </a:r>
            <a:r>
              <a:rPr lang="fi-FI" altLang="fi-FI" b="1" dirty="0"/>
              <a:t>työttömyys</a:t>
            </a:r>
          </a:p>
          <a:p>
            <a:endParaRPr lang="fi-FI" altLang="fi-FI" dirty="0"/>
          </a:p>
          <a:p>
            <a:r>
              <a:rPr lang="fi-FI" altLang="fi-FI" dirty="0">
                <a:sym typeface="Wingdings" panose="05000000000000000000" pitchFamily="2" charset="2"/>
              </a:rPr>
              <a:t> kuohunta 2011 keväällä Tunisiassa, Libyassa, Egyptissä, Algeriassa, Syyriassa, Marokossa..</a:t>
            </a:r>
          </a:p>
          <a:p>
            <a:r>
              <a:rPr lang="fi-FI" altLang="fi-FI" b="1" dirty="0">
                <a:sym typeface="Wingdings" panose="05000000000000000000" pitchFamily="2" charset="2"/>
              </a:rPr>
              <a:t>Sosiaalinen media </a:t>
            </a:r>
            <a:r>
              <a:rPr lang="fi-FI" altLang="fi-FI" dirty="0">
                <a:sym typeface="Wingdings" panose="05000000000000000000" pitchFamily="2" charset="2"/>
              </a:rPr>
              <a:t>(</a:t>
            </a:r>
            <a:r>
              <a:rPr lang="fi-FI" altLang="fi-FI" dirty="0" err="1">
                <a:sym typeface="Wingdings" panose="05000000000000000000" pitchFamily="2" charset="2"/>
              </a:rPr>
              <a:t>Facebook</a:t>
            </a:r>
            <a:r>
              <a:rPr lang="fi-FI" altLang="fi-FI" dirty="0">
                <a:sym typeface="Wingdings" panose="05000000000000000000" pitchFamily="2" charset="2"/>
              </a:rPr>
              <a:t>, </a:t>
            </a:r>
            <a:r>
              <a:rPr lang="fi-FI" altLang="fi-FI" dirty="0" err="1">
                <a:sym typeface="Wingdings" panose="05000000000000000000" pitchFamily="2" charset="2"/>
              </a:rPr>
              <a:t>Twitter</a:t>
            </a:r>
            <a:r>
              <a:rPr lang="fi-FI" altLang="fi-FI" dirty="0">
                <a:sym typeface="Wingdings" panose="05000000000000000000" pitchFamily="2" charset="2"/>
              </a:rPr>
              <a:t>..) levitti tietoa tapahtumista ja rohkaisi kaduille</a:t>
            </a:r>
            <a:endParaRPr lang="fi-FI" altLang="fi-FI" dirty="0"/>
          </a:p>
        </p:txBody>
      </p:sp>
    </p:spTree>
    <p:extLst>
      <p:ext uri="{BB962C8B-B14F-4D97-AF65-F5344CB8AC3E}">
        <p14:creationId xmlns:p14="http://schemas.microsoft.com/office/powerpoint/2010/main" val="289450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iehkura">
  <a:themeElements>
    <a:clrScheme name="Kiehkur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Kiehkur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iehkur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382</TotalTime>
  <Words>880</Words>
  <Application>Microsoft Office PowerPoint</Application>
  <PresentationFormat>Laajakuva</PresentationFormat>
  <Paragraphs>107</Paragraphs>
  <Slides>28</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28</vt:i4>
      </vt:variant>
    </vt:vector>
  </HeadingPairs>
  <TitlesOfParts>
    <vt:vector size="33" baseType="lpstr">
      <vt:lpstr>Arial</vt:lpstr>
      <vt:lpstr>Century Gothic</vt:lpstr>
      <vt:lpstr>Wingdings</vt:lpstr>
      <vt:lpstr>Wingdings 3</vt:lpstr>
      <vt:lpstr>Kiehkura</vt:lpstr>
      <vt:lpstr>Lähi-itä ja pakolaiskriisi</vt:lpstr>
      <vt:lpstr>Pakolaiskriisi: syyt</vt:lpstr>
      <vt:lpstr>Pakolaiskriisi (kartta: Ilta-Sanomat 9.9.2015)</vt:lpstr>
      <vt:lpstr>ISIS:in hallitsemat alueet (yle.fi)</vt:lpstr>
      <vt:lpstr>ISIS = ”Islamilainen valtio”, sunni-islamilainen wahhabistijärjestö, pyrkii luomaan varhaista islamin oppia noudattavan valtion. Hallitsee 40 000 neliökilometrin aluetta Syyriassa ja Irakissa.</vt:lpstr>
      <vt:lpstr>Pakolaiskriisi: seuraukset</vt:lpstr>
      <vt:lpstr>Pakolaiskriisi: ratkaisut</vt:lpstr>
      <vt:lpstr>Lähi-itä</vt:lpstr>
      <vt:lpstr>Lähi-itä: arabikevät 2011</vt:lpstr>
      <vt:lpstr>Arabikevään kuohuntamaita</vt:lpstr>
      <vt:lpstr>Arabikevät 2011</vt:lpstr>
      <vt:lpstr>Libyan diktaattori Muammar Gaddafi ja arabikevään jälkeinen tilanne ¨ </vt:lpstr>
      <vt:lpstr>Ali Khamenei</vt:lpstr>
      <vt:lpstr>Saddam Hussein</vt:lpstr>
      <vt:lpstr>Israelin Palestiinan kriisi</vt:lpstr>
      <vt:lpstr>Balfourin julistus 1917: Iso-Britannian kiitos juutalaisille avusta Palestiinan valtauksessa I maailmansodassa Turkilta Iso-Britannialle</vt:lpstr>
      <vt:lpstr>YK:n jakosuunnitelma 1947: oranssit juutalaisalueita, keltaiset palestiinalaisalueita, Jerusalem kansainvälisessä valvonnassa </vt:lpstr>
      <vt:lpstr>Israelin ja Palestiinan kriisi</vt:lpstr>
      <vt:lpstr>Israelin ja Palestiinan kriisi: siirtokunnat</vt:lpstr>
      <vt:lpstr>Kuuden päivän sota 1967</vt:lpstr>
      <vt:lpstr>Jom Kippurin sota 1973</vt:lpstr>
      <vt:lpstr>PowerPoint-esitys</vt:lpstr>
      <vt:lpstr>Münchenin verilöyly</vt:lpstr>
      <vt:lpstr>Baader-Meinhof</vt:lpstr>
      <vt:lpstr>Intifadat 1987 ja 2000, Oslon sopimus 1993</vt:lpstr>
      <vt:lpstr>Oslon sopimus 1993: Jizak Rabin ja Jasser Arafat</vt:lpstr>
      <vt:lpstr>Länsirannan turva-aita</vt:lpstr>
      <vt:lpstr>Gazan sota (Operaatio kesäsade)</vt:lpstr>
    </vt:vector>
  </TitlesOfParts>
  <Company>Kotkan kaupunki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Lähi-itä ja pakolaiskriisi</dc:title>
  <dc:creator>Anttila Petri Juha</dc:creator>
  <cp:lastModifiedBy>Anttila Petri Juha</cp:lastModifiedBy>
  <cp:revision>35</cp:revision>
  <dcterms:created xsi:type="dcterms:W3CDTF">2015-09-29T06:29:14Z</dcterms:created>
  <dcterms:modified xsi:type="dcterms:W3CDTF">2018-01-26T09:14:23Z</dcterms:modified>
</cp:coreProperties>
</file>