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3"/>
  </p:notesMasterIdLst>
  <p:sldIdLst>
    <p:sldId id="256" r:id="rId2"/>
    <p:sldId id="258" r:id="rId3"/>
    <p:sldId id="262" r:id="rId4"/>
    <p:sldId id="268" r:id="rId5"/>
    <p:sldId id="264" r:id="rId6"/>
    <p:sldId id="266" r:id="rId7"/>
    <p:sldId id="265" r:id="rId8"/>
    <p:sldId id="267" r:id="rId9"/>
    <p:sldId id="271" r:id="rId10"/>
    <p:sldId id="269" r:id="rId11"/>
    <p:sldId id="270" r:id="rId12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611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610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904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58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904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Historian koe ja siinä menestyminen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Pilakuvatehtävään vastaaminen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Kertaus</a:t>
            </a:r>
            <a:endParaRPr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Historia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C14689-B75A-1283-F565-32E1B7FB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Vertaile pilakuvia Obamasta ja Trumpista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1A8643-9FB6-3D01-0820-496660A0B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061052"/>
            <a:ext cx="21183600" cy="8337296"/>
          </a:xfrm>
        </p:spPr>
        <p:txBody>
          <a:bodyPr>
            <a:normAutofit lnSpcReduction="10000"/>
          </a:bodyPr>
          <a:lstStyle/>
          <a:p>
            <a:pPr marL="1371600" indent="-1143000">
              <a:buAutoNum type="alphaLcParenR"/>
            </a:pPr>
            <a:r>
              <a:rPr lang="fi-FI" dirty="0"/>
              <a:t>Minkälaisena johtajina heidät kuvataan?</a:t>
            </a:r>
          </a:p>
          <a:p>
            <a:pPr marL="228600" indent="0"/>
            <a:r>
              <a:rPr lang="fi-FI" dirty="0"/>
              <a:t> • Barack Obama kuvataan rauhallisena miehenä. Obama puhuu YK:n edessä. Hän suhtautuu kansainväliseen yhteistyöhön ja maailman tulevaisuuteen positiivisesti (”</a:t>
            </a:r>
            <a:r>
              <a:rPr lang="fi-FI" dirty="0" err="1"/>
              <a:t>Yes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”), vaikka muut maat riitelevät keskenään. </a:t>
            </a:r>
          </a:p>
          <a:p>
            <a:pPr marL="228600" indent="0"/>
            <a:r>
              <a:rPr lang="fi-FI" dirty="0"/>
              <a:t>• Trump on yksin kuvassa. Trump ei tee yhteistyötä kenenkään kanssa, vaan johtaa itse. Asento on itsevarma ja hänet kuvataan suurisuisena meuhkaajana.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Haukat ja kyyhkyt/idealismi ja realismi pohjustukseksi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DE47B7-B6A7-BC8F-D4EE-143264E1A6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AD58D5-681D-C087-64F5-F965D036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b) Arvioi, käsittelevätkö pilakuvat kyseisten johtajien presidenttikautta osuvasti. Perustele näkemyksesi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1F3235-0131-0E66-95A9-4AD374FDE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061052"/>
            <a:ext cx="21017345" cy="8337296"/>
          </a:xfrm>
        </p:spPr>
        <p:txBody>
          <a:bodyPr>
            <a:normAutofit fontScale="85000" lnSpcReduction="10000"/>
          </a:bodyPr>
          <a:lstStyle/>
          <a:p>
            <a:endParaRPr lang="fi-FI" dirty="0"/>
          </a:p>
          <a:p>
            <a:r>
              <a:rPr lang="fi-FI" dirty="0"/>
              <a:t>• Obama-pilakuva on osuva. Häntä pidettiin rauhan ja yhteistyön edistäjänä ja kuten kuvakin kertoo, Obamalta toivottiin suuria tekoja. Tästä osoituksena Obama sai Nobelin rauhanpalkinnon heti presidenttikautensa alussa (2009). </a:t>
            </a:r>
          </a:p>
          <a:p>
            <a:r>
              <a:rPr lang="fi-FI" dirty="0"/>
              <a:t>• Toisaalta pilakuva tuo esiin myös sen, kuinka Obamaan ladattiin aivan liian paljon odotuksia. Hän ei pystynyt ratkaisemaan isoja ongelmia, eikä USA:n ulkopolitiikka hänen kaudellaan olennaisesti muuttunut</a:t>
            </a:r>
          </a:p>
          <a:p>
            <a:r>
              <a:rPr lang="fi-FI" dirty="0"/>
              <a:t>• Myös pilakuva Trumpista on osuva. Hän tuli kuuluisaksi arvaamattomilla kannanotoillaan ja vaikeasti ennustettavalla ulkopolitiikallaan. Tähän kuvaan sopii hyvin maapallon pyörittäminen. Trumpin aikana Yhdysvaltojen suhteet liittolaisiin, kuten muihin Nato-maihin, heikkenivät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3ADF7AE-C2D8-F402-EC32-30116316D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Pilakuvatehtävään vastaaminen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Katso kuvan ajoitus ja mieti, mitä muistat kyseisestä aikakaudesta. Mihin tapahtumiin kuva liittyy?</a:t>
            </a:r>
          </a:p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Jos kuvassa ei ole ajoitusta, yritä ajoittaa se kuvassa olevien vihjeiden avulla.</a:t>
            </a:r>
          </a:p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Tutki kuvan yksityiskohtia. Mitä kuvan henkilöiden ilmeet, eleet, tekstit ja muut yksityiskohdat kertovat sinulle historiallisesta tapahtumasta?</a:t>
            </a:r>
          </a:p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Muista pohtiva lähdekritiikki. Pohdi esimerkiksi</a:t>
            </a: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dirty="0">
                <a:solidFill>
                  <a:srgbClr val="000000"/>
                </a:solidFill>
              </a:rPr>
              <a:t>kuka kuvan on tehnyt</a:t>
            </a: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dirty="0">
                <a:solidFill>
                  <a:srgbClr val="000000"/>
                </a:solidFill>
              </a:rPr>
              <a:t>miksi kuva on tehty</a:t>
            </a: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dirty="0">
                <a:solidFill>
                  <a:srgbClr val="000000"/>
                </a:solidFill>
              </a:rPr>
              <a:t>miten sen tekoaika näkyy kuvassa.</a:t>
            </a:r>
          </a:p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fi-FI" sz="6000" dirty="0">
              <a:solidFill>
                <a:srgbClr val="000000"/>
              </a:solidFill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Esimerkkitehtävä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Ohessa on saksalainen pilapiirros 1900-luvun vaihteesta. Kuvassa lukee saksaksi ”siirtolaisuus Amerikkaan”. Kuvaan liittyy myös teksti: ”Tuo kelmi litkii meidän hyvän keittomme kokonaan.”</a:t>
            </a: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fi-FI" sz="6000" b="0" i="0" u="none" strike="noStrike" dirty="0">
              <a:solidFill>
                <a:srgbClr val="000000"/>
              </a:solidFill>
            </a:endParaRPr>
          </a:p>
          <a:p>
            <a:pPr marL="1270000" lvl="0" indent="-1143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Millaisena Amerikan siirtolaisuus esitetään pilakuvassa? (6 p.)</a:t>
            </a:r>
          </a:p>
          <a:p>
            <a:pPr marL="1270000" lvl="0" indent="-1143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Pohdi, mikä sai ihmiset lähtemään siirtolaisiksi Euroopasta Amerikkaan. (14 p.)</a:t>
            </a:r>
          </a:p>
          <a:p>
            <a:pPr marL="1270000" lvl="0" indent="-1143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endParaRPr lang="fi-FI" dirty="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fi-FI" sz="2400" b="0" i="0" u="none" strike="noStrike" dirty="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2500" b="0" i="0" u="none" strike="noStrike" dirty="0">
                <a:solidFill>
                  <a:srgbClr val="000000"/>
                </a:solidFill>
              </a:rPr>
              <a:t>Kuva: </a:t>
            </a:r>
            <a:r>
              <a:rPr lang="en-US" sz="2500" b="0" i="0" u="none" strike="noStrike" dirty="0">
                <a:solidFill>
                  <a:srgbClr val="000000"/>
                </a:solidFill>
              </a:rPr>
              <a:t>Getty Images / </a:t>
            </a:r>
            <a:r>
              <a:rPr lang="en-US" sz="2500" b="0" i="0" u="none" strike="noStrike" dirty="0" err="1">
                <a:solidFill>
                  <a:srgbClr val="000000"/>
                </a:solidFill>
              </a:rPr>
              <a:t>Hulton</a:t>
            </a:r>
            <a:r>
              <a:rPr lang="en-US" sz="2500" b="0" i="0" u="none" strike="noStrike" dirty="0">
                <a:solidFill>
                  <a:srgbClr val="000000"/>
                </a:solidFill>
              </a:rPr>
              <a:t> Archive / Stringer</a:t>
            </a:r>
            <a:endParaRPr lang="fi-FI" sz="25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10" name="Kuva 9" descr="Kuva, joka sisältää kohteen luonnos, piirros, kuvitus, Painanta&#10;&#10;Kuvaus luotu automaattisesti">
            <a:extLst>
              <a:ext uri="{FF2B5EF4-FFF2-40B4-BE49-F238E27FC236}">
                <a16:creationId xmlns:a16="http://schemas.microsoft.com/office/drawing/2014/main" id="{C9F9A1E9-CFC6-02CD-9BAF-E9948EEE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863" y="3061052"/>
            <a:ext cx="12050406" cy="63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48C48D9-8A87-C493-A675-F6066CB74A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pic>
        <p:nvPicPr>
          <p:cNvPr id="8" name="Kuva 7" descr="Kuva, joka sisältää kohteen luonnos, piirros, kuvitus, Painanta">
            <a:extLst>
              <a:ext uri="{FF2B5EF4-FFF2-40B4-BE49-F238E27FC236}">
                <a16:creationId xmlns:a16="http://schemas.microsoft.com/office/drawing/2014/main" id="{30B8C63E-991B-2611-5AAE-C7204970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36" y="654783"/>
            <a:ext cx="23303633" cy="123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Näkökulmia tehtävään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27000" indent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a) Millaisena Amerikan siirtolaisuus esitetään pilakuvassa? (6 p.)</a:t>
            </a:r>
            <a:endParaRPr lang="fi-FI" dirty="0">
              <a:solidFill>
                <a:srgbClr val="000000"/>
              </a:solidFill>
            </a:endParaRPr>
          </a:p>
          <a:p>
            <a:pPr marL="127000" indent="0">
              <a:spcBef>
                <a:spcPts val="0"/>
              </a:spcBef>
              <a:buClr>
                <a:srgbClr val="000000"/>
              </a:buClr>
              <a:buSzPct val="100000"/>
            </a:pPr>
            <a:endParaRPr lang="fi-FI" sz="6000" b="0" i="0" u="none" strike="noStrike" dirty="0">
              <a:solidFill>
                <a:srgbClr val="000000"/>
              </a:solidFill>
            </a:endParaRPr>
          </a:p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Kuvassa on perinteinen Yhdysvaltojen symboli, silinterihattuinen setä Samuli, joka syö pillillä keittoa. Tämä kuvaa siirtolaisten suurta muuttoa Euroopasta Amerikkaan.</a:t>
            </a:r>
          </a:p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Setä Samuli kuvataan tyytyväisenä, mikä ilmentää siirtolaisuuden tuomia hyötyjä Yhdysvalloille. Hänet on kuvattu myös kooltaan isompana kuin muut hahmot.</a:t>
            </a:r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10" name="Kuva 9" descr="Kuva, joka sisältää kohteen luonnos, piirros, kuvitus, Painanta&#10;&#10;Kuvaus luotu automaattisesti">
            <a:extLst>
              <a:ext uri="{FF2B5EF4-FFF2-40B4-BE49-F238E27FC236}">
                <a16:creationId xmlns:a16="http://schemas.microsoft.com/office/drawing/2014/main" id="{C9F9A1E9-CFC6-02CD-9BAF-E9948EEE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863" y="3061052"/>
            <a:ext cx="12050406" cy="63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Näkökulmia tehtävään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Eurooppalaiset katsovat huolestuneina lusikat kädessä, kun ihmiset lähtevät Amerikkaan. Pilakuvasta voi tunnistaa eri eurooppalaisia kansoja, kuten saksalaiset, venäläiset ja ranskalaiset.</a:t>
            </a:r>
          </a:p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Atlantti kuvataan mantereiden välissä pienenä helposti ylitettävänä valtamerenä.</a:t>
            </a:r>
          </a:p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Kuvan tekijä on saksalainen, joka selkeästi näkee siirtolaisuuden huonona ilmiönä.</a:t>
            </a:r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10" name="Kuva 9" descr="Kuva, joka sisältää kohteen luonnos, piirros, kuvitus, Painanta&#10;&#10;Kuvaus luotu automaattisesti">
            <a:extLst>
              <a:ext uri="{FF2B5EF4-FFF2-40B4-BE49-F238E27FC236}">
                <a16:creationId xmlns:a16="http://schemas.microsoft.com/office/drawing/2014/main" id="{C9F9A1E9-CFC6-02CD-9BAF-E9948EEE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863" y="3061052"/>
            <a:ext cx="12050406" cy="63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Näkökulmia tehtävään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27000" indent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b) Pohdi, mikä sai ihmiset lähtemään siirtolaisiksi Euroopasta Amerikkaan. (14 p.)</a:t>
            </a:r>
          </a:p>
          <a:p>
            <a:pPr marL="127000" indent="0">
              <a:spcBef>
                <a:spcPts val="0"/>
              </a:spcBef>
              <a:buClr>
                <a:srgbClr val="000000"/>
              </a:buClr>
              <a:buSzPct val="100000"/>
            </a:pPr>
            <a:endParaRPr lang="fi-FI" sz="6000" b="0" i="0" u="none" strike="noStrike" dirty="0">
              <a:solidFill>
                <a:srgbClr val="000000"/>
              </a:solidFill>
            </a:endParaRPr>
          </a:p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Teollistumisen myötä matkustaminen nopeutui. Purjelaivat vaihtuivat höyrylaivoihin, joissa kyettiin kuljettamaan ihmisiä enemmän kuin aikaisemmin.</a:t>
            </a:r>
          </a:p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Matkustuskustannukset alenivat ja ihmisillä oli varaa lähteä toiselle mantereelle.</a:t>
            </a:r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10" name="Kuva 9" descr="Kuva, joka sisältää kohteen luonnos, piirros, kuvitus, Painanta&#10;&#10;Kuvaus luotu automaattisesti">
            <a:extLst>
              <a:ext uri="{FF2B5EF4-FFF2-40B4-BE49-F238E27FC236}">
                <a16:creationId xmlns:a16="http://schemas.microsoft.com/office/drawing/2014/main" id="{C9F9A1E9-CFC6-02CD-9BAF-E9948EEE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863" y="3061052"/>
            <a:ext cx="12050406" cy="63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Näkökulmia tehtävään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Euroopasta ihmisiä Amerikkaan työnsivät muun muassa voimakas väestönkasvu, muuttoliike maalta kaupunkeihin, työttömyys, kaupunkien huonot asuinolot, epävakaat olot ja vainot.</a:t>
            </a:r>
          </a:p>
          <a:p>
            <a:pPr marL="984250" indent="-85725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b="0" i="0" u="none" strike="noStrike" dirty="0">
                <a:solidFill>
                  <a:srgbClr val="000000"/>
                </a:solidFill>
              </a:rPr>
              <a:t>Amerikkaan houkuttelivat muun muassa lupaukset ilmaisesta maasta, teollistumisen aikaansaama voimakas työvoiman tarve, yrittämisen vapaus ja talouskasvu.</a:t>
            </a:r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10" name="Kuva 9" descr="Kuva, joka sisältää kohteen luonnos, piirros, kuvitus, Painanta&#10;&#10;Kuvaus luotu automaattisesti">
            <a:extLst>
              <a:ext uri="{FF2B5EF4-FFF2-40B4-BE49-F238E27FC236}">
                <a16:creationId xmlns:a16="http://schemas.microsoft.com/office/drawing/2014/main" id="{C9F9A1E9-CFC6-02CD-9BAF-E9948EEE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863" y="3061052"/>
            <a:ext cx="12050406" cy="63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4354A42-971D-8E6E-D52F-4097B71B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667000" algn="l"/>
              </a:tabLst>
            </a:pPr>
            <a:r>
              <a:rPr lang="fi-FI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Vertaile pilakuvia Barack Obamasta ja Donald Trumpista</a:t>
            </a:r>
            <a:br>
              <a:rPr lang="fi-FI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Arvioi, </a:t>
            </a:r>
            <a:r>
              <a:rPr lang="fi-FI" sz="4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käsittelevätko</a:t>
            </a:r>
            <a:r>
              <a:rPr lang="fi-FI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̈ pilakuvat kyseisten presidenttien ulkopolitiikkaa osuvasti. Perustele </a:t>
            </a:r>
            <a:r>
              <a:rPr lang="fi-FI" sz="4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näkemyksesi</a:t>
            </a:r>
            <a:r>
              <a:rPr lang="fi-FI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 p.)</a:t>
            </a:r>
            <a:endParaRPr lang="fi-FI" sz="40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8A57919-ED07-6B19-B506-B0557347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765" y="4201712"/>
            <a:ext cx="4351271" cy="745785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C85043-A379-2B49-9E77-E036F47686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pic>
        <p:nvPicPr>
          <p:cNvPr id="8" name="Kuva 7" descr="Kuva, joka sisältää kohteen teksti, käsiala, piirros, animaatio&#10;&#10;Kuvaus luotu automaattisesti">
            <a:extLst>
              <a:ext uri="{FF2B5EF4-FFF2-40B4-BE49-F238E27FC236}">
                <a16:creationId xmlns:a16="http://schemas.microsoft.com/office/drawing/2014/main" id="{91C4DD99-223C-A620-045A-F237CF240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63" y="3961244"/>
            <a:ext cx="8148475" cy="7011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9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12926</TotalTime>
  <Words>574</Words>
  <Application>Microsoft Office PowerPoint</Application>
  <PresentationFormat>Mukautettu</PresentationFormat>
  <Paragraphs>57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Historian koe ja siinä menestyminen  Pilakuvatehtävään vastaaminen</vt:lpstr>
      <vt:lpstr>Pilakuvatehtävään vastaaminen</vt:lpstr>
      <vt:lpstr>Esimerkkitehtävä</vt:lpstr>
      <vt:lpstr>PowerPoint-esitys</vt:lpstr>
      <vt:lpstr>Näkökulmia tehtävään</vt:lpstr>
      <vt:lpstr>Näkökulmia tehtävään</vt:lpstr>
      <vt:lpstr>Näkökulmia tehtävään</vt:lpstr>
      <vt:lpstr>Näkökulmia tehtävään</vt:lpstr>
      <vt:lpstr>Vertaile pilakuvia Barack Obamasta ja Donald Trumpista Arvioi, käsittelevätkö pilakuvat kyseisten presidenttien ulkopolitiikkaa osuvasti. Perustele näkemyksesi. (20 p.)</vt:lpstr>
      <vt:lpstr>Vertaile pilakuvia Obamasta ja Trumpista</vt:lpstr>
      <vt:lpstr>b) Arvioi, käsittelevätkö pilakuvat kyseisten johtajien presidenttikautta osuvasti. Perustele näkemyksesi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Historia Kertaus Pilakuvatehtävään vastaaminen</dc:title>
  <dc:creator>Mika Kortelainen</dc:creator>
  <cp:lastModifiedBy>Kriktilä Paavo Klaus Sakari</cp:lastModifiedBy>
  <cp:revision>15</cp:revision>
  <dcterms:modified xsi:type="dcterms:W3CDTF">2024-08-28T06:33:53Z</dcterms:modified>
</cp:coreProperties>
</file>