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EE942F-F82F-839E-A199-09830435AF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BD18D25-D340-4BAD-90D7-C4059B75ED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F8E584D-B5FC-0CC9-229C-67A95A581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93AF-D839-4648-87E7-67EAF9B417E2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44C1255-5D6A-E184-CEDC-3E377BEC6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6FF8696-BFFB-056D-7372-8CCDD78E1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259B-5BEA-46E1-8453-22C3D92968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6232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AB7B4C-D10F-BFBB-53E5-158E574F4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F5A4145-81DE-2C8A-D674-C286BAF638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2F87D5B-313E-D598-9D80-8072B1E11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93AF-D839-4648-87E7-67EAF9B417E2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CCFE494-6082-EE38-55FF-8CD3776B3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25E5EE4-F59C-A88E-5ADE-6CAB0C7E0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259B-5BEA-46E1-8453-22C3D92968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5112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C3F6C2A-1056-D4A7-D629-F9FA1F3493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D67FA53-D560-7EE8-60D4-F7CC8EA83D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393FCD0-EF56-B7CC-EF96-12E86031F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93AF-D839-4648-87E7-67EAF9B417E2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EF5F60-178C-F2C5-9329-09ECF7770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F2A51C0-1B1E-B6AB-3463-5937AEAB5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259B-5BEA-46E1-8453-22C3D92968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401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67B700-5C66-37D7-0E3B-4D6E4B8E1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0067DC-AA14-6120-2F85-C60902EB5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089B25E-67FA-DEEF-5C33-6AE884BAD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93AF-D839-4648-87E7-67EAF9B417E2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50442D3-91BB-8227-33BF-2BAADC4C7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C1BC50A-308B-91D7-8ECD-1C07B69F5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259B-5BEA-46E1-8453-22C3D92968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212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D5263C-BC22-FE42-BE6F-5CA0918BA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31D837B-0A06-DDFF-A5A4-FFF01B2814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EB501B-6E06-0A71-192A-9D1AADEFF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93AF-D839-4648-87E7-67EAF9B417E2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C768953-F11C-F5E8-73B6-77BBDCF5C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F23DAA8-34D8-F2BD-A559-0435A9C57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259B-5BEA-46E1-8453-22C3D92968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0514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7A931A-E6E9-EB3E-3AD6-9E756DF96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25DC0D-3D05-5EA5-1A12-E12FC51120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A9937EA-F773-E062-4ECD-70E5F20ED7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E6AF306-BBD1-713E-141A-ECCBEFA7F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93AF-D839-4648-87E7-67EAF9B417E2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39ECE7E-958B-344A-5FB6-5B9992223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839E675-6E0D-19CD-4B2A-ED6959C0F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259B-5BEA-46E1-8453-22C3D92968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3133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A10EAF-11A5-13DC-9509-DCE8B9BB1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729D802-8A77-AAE2-B221-785C2091C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8E50979-0985-1770-066A-515935434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51F663E-FFD3-1FC4-C557-4A5B3A718C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ABBE021-F793-76A3-672F-7C2ED1E16F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99EC160-6B2B-8A5C-3E66-7DB8301D3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93AF-D839-4648-87E7-67EAF9B417E2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E8DAD2B-9056-9418-F116-53ED0DDB8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12B712A-7ABD-6BC3-4CD2-BEA700442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259B-5BEA-46E1-8453-22C3D92968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9744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EAEA02-379F-E726-F476-A9C855A56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F094558-E2B7-17A6-835E-353960CDD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93AF-D839-4648-87E7-67EAF9B417E2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F14B815-112A-BD98-2826-5788308D6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388F275-EAEC-739F-54F1-0A9FC003B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259B-5BEA-46E1-8453-22C3D92968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7195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02ED269-537A-F260-33D9-82BFE8C73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93AF-D839-4648-87E7-67EAF9B417E2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4351201-4A74-9F60-4981-08299A473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1619C9C-E992-4772-AE1C-C5A6560F3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259B-5BEA-46E1-8453-22C3D92968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919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2312E0-5DF4-83E9-E80D-A14FB2BB1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48C5B8-0229-DDB6-140E-742E92948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8B01766-D22D-7DEB-4AAB-455787A517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9319101-006B-B8EB-DBB2-8B7756DE9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93AF-D839-4648-87E7-67EAF9B417E2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FE545F0-0B32-EF59-7611-9C899EED2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4EF7416-0996-AABC-D006-606BEF95E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259B-5BEA-46E1-8453-22C3D92968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0145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623620-C7CB-7418-E402-261380561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F9600D9-1D57-62DD-0EB0-BE61F7E895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8A3FF9D-CC94-D10D-C1BF-716A986354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9277628-8C6F-AD40-4CD9-86806554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93AF-D839-4648-87E7-67EAF9B417E2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414C075-6EE6-80D1-A1AD-3E7AC0DD4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3928D6A-A51A-87E0-77EC-162459569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259B-5BEA-46E1-8453-22C3D92968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0594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2C707B1-9769-96F4-38D3-D88421B44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0A88035-C660-5525-8E0B-9EB1197D8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843849E-EEF5-7F4B-5BB6-7CCD3EAA0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693AF-D839-4648-87E7-67EAF9B417E2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13665E-8211-1198-D0E0-DFCEDD5B2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C229147-3518-6279-19F8-97F2869226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3259B-5BEA-46E1-8453-22C3D92968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4148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086404-EAD7-68FE-817E-2AB9E671EE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Ydinreaktiot ja hiukkasfysiikka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43E15F2-9178-D515-E13D-4920C4CE11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0898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B707DC-ABFE-E691-1BC2-6AF39C095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4EAB277A-91AB-FA06-4E56-7BF29891A1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30503" y="2162874"/>
            <a:ext cx="4730993" cy="3676839"/>
          </a:xfrm>
        </p:spPr>
      </p:pic>
    </p:spTree>
    <p:extLst>
      <p:ext uri="{BB962C8B-B14F-4D97-AF65-F5344CB8AC3E}">
        <p14:creationId xmlns:p14="http://schemas.microsoft.com/office/powerpoint/2010/main" val="2182147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BA2563-B79E-A003-455F-4375B1302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Heikennyslaki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4B49D4A-6999-0764-66CE-339B8CC7D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2223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B3B3CD-62A8-9F7B-81CE-16B7A976F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Ionisoiva säteily ja ihminen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B46C70-7B40-D9CB-4D05-DB1DD8A3A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Efektiivinen annos</a:t>
            </a:r>
          </a:p>
          <a:p>
            <a:r>
              <a:rPr lang="fi-FI" dirty="0"/>
              <a:t>Annosnopeus</a:t>
            </a:r>
          </a:p>
          <a:p>
            <a:r>
              <a:rPr lang="fi-FI" dirty="0"/>
              <a:t>Suojautuminen alfa: paperi</a:t>
            </a:r>
          </a:p>
          <a:p>
            <a:r>
              <a:rPr lang="fi-FI" dirty="0"/>
              <a:t>Beeta: ohut alumiinilevy</a:t>
            </a:r>
          </a:p>
          <a:p>
            <a:r>
              <a:rPr lang="fi-FI" dirty="0"/>
              <a:t>Gamma: Paksu lyijylevy</a:t>
            </a:r>
          </a:p>
          <a:p>
            <a:endParaRPr lang="fi-FI" dirty="0"/>
          </a:p>
          <a:p>
            <a:r>
              <a:rPr lang="fi-FI" dirty="0"/>
              <a:t>Hyödyntäminen</a:t>
            </a:r>
          </a:p>
          <a:p>
            <a:r>
              <a:rPr lang="fi-FI" dirty="0"/>
              <a:t>Syövän hoito </a:t>
            </a:r>
          </a:p>
          <a:p>
            <a:r>
              <a:rPr lang="fi-FI" dirty="0"/>
              <a:t>Valmisruokien sterilisointi</a:t>
            </a:r>
          </a:p>
          <a:p>
            <a:r>
              <a:rPr lang="fi-FI" dirty="0"/>
              <a:t>Röntgen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0385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71E67B-B731-E58F-B827-11101FA78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Hiukkasfysiikka ja kosmologia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C42566-EF1E-9943-C963-309C9C01D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Perusvuorovaikutukset: vahva heikko </a:t>
            </a:r>
            <a:r>
              <a:rPr lang="fi-FI" dirty="0" err="1"/>
              <a:t>smg</a:t>
            </a:r>
            <a:r>
              <a:rPr lang="fi-FI" dirty="0"/>
              <a:t>, (gravitaatio)</a:t>
            </a:r>
          </a:p>
          <a:p>
            <a:endParaRPr lang="fi-FI" dirty="0"/>
          </a:p>
          <a:p>
            <a:r>
              <a:rPr lang="fi-FI" dirty="0"/>
              <a:t>Kvarkit: u, d, outo, lumo, pohja, huippu</a:t>
            </a:r>
          </a:p>
          <a:p>
            <a:endParaRPr lang="fi-FI" dirty="0"/>
          </a:p>
          <a:p>
            <a:r>
              <a:rPr lang="fi-FI" dirty="0"/>
              <a:t>Leptonit: elektroni, </a:t>
            </a:r>
            <a:r>
              <a:rPr lang="fi-FI" dirty="0" err="1"/>
              <a:t>myoni</a:t>
            </a:r>
            <a:r>
              <a:rPr lang="fi-FI" dirty="0"/>
              <a:t> tau ja niiden neutriinot</a:t>
            </a:r>
          </a:p>
          <a:p>
            <a:endParaRPr lang="fi-FI" dirty="0"/>
          </a:p>
          <a:p>
            <a:r>
              <a:rPr lang="fi-FI" dirty="0"/>
              <a:t>Mittabosonit, </a:t>
            </a:r>
          </a:p>
          <a:p>
            <a:endParaRPr lang="fi-FI" dirty="0"/>
          </a:p>
          <a:p>
            <a:r>
              <a:rPr lang="fi-FI" dirty="0"/>
              <a:t>Muut: </a:t>
            </a:r>
            <a:r>
              <a:rPr lang="fi-FI" dirty="0" err="1"/>
              <a:t>Higgsin</a:t>
            </a:r>
            <a:r>
              <a:rPr lang="fi-FI" dirty="0"/>
              <a:t> bosoni</a:t>
            </a:r>
          </a:p>
        </p:txBody>
      </p:sp>
    </p:spTree>
    <p:extLst>
      <p:ext uri="{BB962C8B-B14F-4D97-AF65-F5344CB8AC3E}">
        <p14:creationId xmlns:p14="http://schemas.microsoft.com/office/powerpoint/2010/main" val="1035126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537B4D-B220-9C3C-FCF8-D1F039237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Gravitaatio ja kosmologia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735441-E45D-005B-B741-28F8BA03E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Gravitaatio yleinen suhteellisuusteoria</a:t>
            </a:r>
          </a:p>
          <a:p>
            <a:endParaRPr lang="fi-FI" dirty="0"/>
          </a:p>
          <a:p>
            <a:r>
              <a:rPr lang="fi-FI" dirty="0"/>
              <a:t>Maailmakaikkeuden historia ja laajeneminen</a:t>
            </a:r>
          </a:p>
        </p:txBody>
      </p:sp>
    </p:spTree>
    <p:extLst>
      <p:ext uri="{BB962C8B-B14F-4D97-AF65-F5344CB8AC3E}">
        <p14:creationId xmlns:p14="http://schemas.microsoft.com/office/powerpoint/2010/main" val="28682049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0751BE-DD3E-769F-C4DE-7A83A9652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97360A-EEAD-7997-BF15-2B7E7903B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14-3, 14-5, 14-7, 14-11, 14-15</a:t>
            </a:r>
          </a:p>
        </p:txBody>
      </p:sp>
    </p:spTree>
    <p:extLst>
      <p:ext uri="{BB962C8B-B14F-4D97-AF65-F5344CB8AC3E}">
        <p14:creationId xmlns:p14="http://schemas.microsoft.com/office/powerpoint/2010/main" val="2191507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BF39C3-0827-CA3F-61AA-83A07AFB5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Ydin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4E0DD8BC-62DF-E02C-617B-51D6B8DDC12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Koostumus ja pysyvyys: protonit neutronit jotka u ja d- kvarkeista</a:t>
                </a:r>
              </a:p>
              <a:p>
                <a:r>
                  <a:rPr lang="fi-FI" dirty="0"/>
                  <a:t>Sidososuus: sidosenergia/nukleonien määrä, neutronien ja protonien tasapaino, vahva </a:t>
                </a:r>
                <a:r>
                  <a:rPr lang="fi-FI" dirty="0" err="1"/>
                  <a:t>vv</a:t>
                </a:r>
                <a:r>
                  <a:rPr lang="fi-FI" dirty="0"/>
                  <a:t> pitää koossa vaikuttaa kvarkkien välillä </a:t>
                </a:r>
              </a:p>
              <a:p>
                <a:r>
                  <a:rPr lang="fi-FI" dirty="0"/>
                  <a:t>Isotoopit ja niiden merkinnät</a:t>
                </a:r>
              </a:p>
              <a:p>
                <a:r>
                  <a:rPr lang="fi-FI" dirty="0"/>
                  <a:t>He-4 tai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𝐻𝑒</m:t>
                        </m:r>
                      </m:e>
                    </m:sPre>
                  </m:oMath>
                </a14:m>
                <a:r>
                  <a:rPr lang="fi-FI" dirty="0"/>
                  <a:t> 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4E0DD8BC-62DF-E02C-617B-51D6B8DDC12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522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9196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4530B9-835B-1C7A-492C-CCA6E2514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Ytimen massavaje, sidosenergia ja sidososuus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D7060F-79D0-43BC-5E49-07B2143E9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Massavaje: protonien ja neutronien massa – ytimen massa</a:t>
            </a:r>
          </a:p>
          <a:p>
            <a:r>
              <a:rPr lang="fi-FI" dirty="0"/>
              <a:t>Sidosenergia: massavaje energiana  </a:t>
            </a:r>
          </a:p>
          <a:p>
            <a:r>
              <a:rPr lang="fi-FI" dirty="0"/>
              <a:t>Sidososuus:</a:t>
            </a:r>
          </a:p>
        </p:txBody>
      </p:sp>
    </p:spTree>
    <p:extLst>
      <p:ext uri="{BB962C8B-B14F-4D97-AF65-F5344CB8AC3E}">
        <p14:creationId xmlns:p14="http://schemas.microsoft.com/office/powerpoint/2010/main" val="2596004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71AFA0-889A-CCAE-CAE2-CF68D9AC2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Radioaktiivisen hajoamisen lajit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ABFBE5-E9ED-A8FC-77BE-1AD58815FE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1460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BEAE48-7DB4-526A-424C-10B4244B5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Radioaktiivisen hajoamisen lajit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957C91D-4D88-ED6B-F30E-13228666D86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h𝑎𝑗𝑜𝑎𝑚𝑖𝑛𝑒𝑛</m:t>
                    </m:r>
                  </m:oMath>
                </a14:m>
                <a:r>
                  <a:rPr lang="fi-FI" dirty="0"/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h𝑎𝑗𝑜𝑎𝑚𝑖𝑛𝑒𝑛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h𝑎𝑗𝑜𝑎𝑚𝑖𝑛𝑒𝑛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𝑗𝑎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𝑒𝑙𝑒𝑘𝑡𝑟𝑜𝑛𝑖𝑛𝑠𝑖𝑒𝑝𝑝𝑎𝑢𝑠</m:t>
                    </m:r>
                  </m:oMath>
                </a14:m>
                <a:endParaRPr lang="fi-FI" dirty="0"/>
              </a:p>
              <a:p>
                <a:pPr marL="0" indent="0">
                  <a:buNone/>
                </a:pPr>
                <a:endParaRPr lang="fi-FI" dirty="0"/>
              </a:p>
              <a:p>
                <a:r>
                  <a:rPr lang="fi-FI" dirty="0"/>
                  <a:t>Reaktiot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:</m:t>
                    </m:r>
                    <m:sPre>
                      <m:sPre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</m:sub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p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sPre>
                    <m:r>
                      <a:rPr lang="fi-FI" b="0" i="1" smtClean="0">
                        <a:latin typeface="Cambria Math" panose="02040503050406030204" pitchFamily="18" charset="0"/>
                      </a:rPr>
                      <m:t>→</m:t>
                    </m:r>
                    <m:sPre>
                      <m:sPre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𝐻𝑒</m:t>
                        </m:r>
                      </m:e>
                    </m:sPre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sPre>
                      <m:sPre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b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sup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sPre>
                  </m:oMath>
                </a14:m>
                <a:endParaRPr lang="fi-FI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:</m:t>
                    </m:r>
                    <m:sPre>
                      <m:sPre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i-FI" i="1">
                            <a:latin typeface="Cambria Math" panose="02040503050406030204" pitchFamily="18" charset="0"/>
                          </a:rPr>
                          <m:t>𝑍</m:t>
                        </m:r>
                      </m:sub>
                      <m:sup>
                        <m:r>
                          <a:rPr lang="fi-FI" i="1">
                            <a:latin typeface="Cambria Math" panose="02040503050406030204" pitchFamily="18" charset="0"/>
                          </a:rPr>
                          <m:t>𝐴</m:t>
                        </m:r>
                      </m:sup>
                      <m:e>
                        <m:r>
                          <a:rPr lang="fi-FI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sPre>
                    <m:r>
                      <a:rPr lang="fi-FI" b="0" i="1" smtClean="0"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̅"/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ν</m:t>
                        </m:r>
                      </m:e>
                    </m:acc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sPre>
                      <m:sPre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p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sPre>
                  </m:oMath>
                </a14:m>
                <a:endParaRPr lang="fi-FI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:</m:t>
                    </m:r>
                    <m:sPre>
                      <m:sPre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i-FI" i="1">
                            <a:latin typeface="Cambria Math" panose="02040503050406030204" pitchFamily="18" charset="0"/>
                          </a:rPr>
                          <m:t>𝑍</m:t>
                        </m:r>
                      </m:sub>
                      <m:sup>
                        <m:r>
                          <a:rPr lang="fi-FI" i="1">
                            <a:latin typeface="Cambria Math" panose="02040503050406030204" pitchFamily="18" charset="0"/>
                          </a:rPr>
                          <m:t>𝐴</m:t>
                        </m:r>
                      </m:sup>
                      <m:e>
                        <m:r>
                          <a:rPr lang="fi-FI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sPre>
                    <m:r>
                      <a:rPr lang="fi-FI" b="0" i="1" smtClean="0"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l-GR" i="1">
                        <a:latin typeface="Cambria Math" panose="02040503050406030204" pitchFamily="18" charset="0"/>
                      </a:rPr>
                      <m:t>ν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sPre>
                      <m:sPre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p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sPre>
                  </m:oMath>
                </a14:m>
                <a:endParaRPr lang="fi-FI" dirty="0"/>
              </a:p>
              <a:p>
                <a:r>
                  <a:rPr lang="fi-FI" dirty="0" err="1"/>
                  <a:t>Ec</a:t>
                </a:r>
                <a:r>
                  <a:rPr lang="fi-FI" dirty="0"/>
                  <a:t>: 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957C91D-4D88-ED6B-F30E-13228666D8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CF1986E3-D220-427A-6875-26DD6B2DAC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8541" y="5357770"/>
            <a:ext cx="3353268" cy="600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727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6BFEFF-6C5A-3085-3622-936D92376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Hajoamisen energia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45F1C6-CF41-13CB-0513-7B98CCD69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Lasketaan reaktion massavaje. </a:t>
            </a:r>
            <a:r>
              <a:rPr lang="fi-FI" dirty="0" err="1"/>
              <a:t>Huom</a:t>
            </a:r>
            <a:r>
              <a:rPr lang="fi-FI" dirty="0"/>
              <a:t>! Ytimillä, massavajeen verran vapautuu energiaa</a:t>
            </a:r>
          </a:p>
        </p:txBody>
      </p:sp>
    </p:spTree>
    <p:extLst>
      <p:ext uri="{BB962C8B-B14F-4D97-AF65-F5344CB8AC3E}">
        <p14:creationId xmlns:p14="http://schemas.microsoft.com/office/powerpoint/2010/main" val="1540506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19E5C9-1A9A-8528-D2F1-22D9F807B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Fissio ja fuusio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831A47-3CD4-4DC3-9AAF-CA1D093AF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Fissio: rautaa raskaamman ytimen hajottaminen kahdeksi kevyemmäksi ytimeksi käynnistyy yleensä termisen neutronin avulla</a:t>
            </a:r>
          </a:p>
          <a:p>
            <a:r>
              <a:rPr lang="fi-FI" dirty="0"/>
              <a:t>Joillain alkuaineilla myös spontaani fissio mahdollinen</a:t>
            </a:r>
          </a:p>
          <a:p>
            <a:r>
              <a:rPr lang="fi-FI" dirty="0"/>
              <a:t>Fuusio: kaksi kevyttä ydintä yhdistyy</a:t>
            </a:r>
          </a:p>
          <a:p>
            <a:r>
              <a:rPr lang="fi-FI" dirty="0"/>
              <a:t>Protonien ja neutronien määrä säilyy molemmissa</a:t>
            </a:r>
          </a:p>
        </p:txBody>
      </p:sp>
    </p:spTree>
    <p:extLst>
      <p:ext uri="{BB962C8B-B14F-4D97-AF65-F5344CB8AC3E}">
        <p14:creationId xmlns:p14="http://schemas.microsoft.com/office/powerpoint/2010/main" val="4086810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F84FAD-479D-9009-171F-AC7F0E038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Radioaktiivinen hajoaminen ja aika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1040DAA-A5C2-4EE3-ED4D-E1D24206D3F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Puoliintumisaika, todennäköisyys tapahtuma. </a:t>
                </a:r>
              </a:p>
              <a:p>
                <a:r>
                  <a:rPr lang="fi-FI" dirty="0"/>
                  <a:t>Hajoamislaki: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fi-FI" dirty="0"/>
                  <a:t> lambda hajoamisvakio 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𝑙𝑛</m:t>
                        </m:r>
                        <m:r>
                          <a:rPr lang="fi-FI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sSub>
                          <m:sSub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f>
                              <m:fPr>
                                <m:ctrlP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i-FI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den>
                    </m:f>
                  </m:oMath>
                </a14:m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1040DAA-A5C2-4EE3-ED4D-E1D24206D3F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3396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0144FD-1BDF-3015-A6DB-51A5C56B2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Gammasäteily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B9A669-DD90-39C2-31AF-FBF5460DE2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Synty: ytimen viritystilat</a:t>
            </a:r>
          </a:p>
          <a:p>
            <a:endParaRPr lang="fi-FI" dirty="0"/>
          </a:p>
          <a:p>
            <a:r>
              <a:rPr lang="fi-FI" dirty="0"/>
              <a:t>Gammasäteilyn vaikutus:</a:t>
            </a:r>
          </a:p>
          <a:p>
            <a:r>
              <a:rPr lang="fi-FI" dirty="0"/>
              <a:t>Valosähköilmiö, </a:t>
            </a:r>
            <a:r>
              <a:rPr lang="fi-FI" dirty="0" err="1"/>
              <a:t>Comptonin</a:t>
            </a:r>
            <a:r>
              <a:rPr lang="fi-FI" dirty="0"/>
              <a:t> sironta, Parinmuodostus: säteily muuttuu elektroniksi ja positroniksi tarvitaan lähettyville ydin jotta liikemäärä voi säilyä</a:t>
            </a:r>
          </a:p>
        </p:txBody>
      </p:sp>
    </p:spTree>
    <p:extLst>
      <p:ext uri="{BB962C8B-B14F-4D97-AF65-F5344CB8AC3E}">
        <p14:creationId xmlns:p14="http://schemas.microsoft.com/office/powerpoint/2010/main" val="3171653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294</Words>
  <Application>Microsoft Office PowerPoint</Application>
  <PresentationFormat>Laajakuva</PresentationFormat>
  <Paragraphs>63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Office-teema</vt:lpstr>
      <vt:lpstr>Ydinreaktiot ja hiukkasfysiikka</vt:lpstr>
      <vt:lpstr>Ydin</vt:lpstr>
      <vt:lpstr>Ytimen massavaje, sidosenergia ja sidososuus</vt:lpstr>
      <vt:lpstr>Radioaktiivisen hajoamisen lajit</vt:lpstr>
      <vt:lpstr>Radioaktiivisen hajoamisen lajit</vt:lpstr>
      <vt:lpstr>Hajoamisen energia</vt:lpstr>
      <vt:lpstr>Fissio ja fuusio</vt:lpstr>
      <vt:lpstr>Radioaktiivinen hajoaminen ja aika</vt:lpstr>
      <vt:lpstr>Gammasäteily</vt:lpstr>
      <vt:lpstr>PowerPoint-esitys</vt:lpstr>
      <vt:lpstr>Heikennyslaki</vt:lpstr>
      <vt:lpstr>Ionisoiva säteily ja ihminen</vt:lpstr>
      <vt:lpstr>Hiukkasfysiikka ja kosmologia</vt:lpstr>
      <vt:lpstr>Gravitaatio ja kosmologia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Ydinreaktiot ja hiukkasfysiikka</dc:title>
  <dc:creator>Leppänen Riku Joonatan</dc:creator>
  <cp:lastModifiedBy>Leppänen Riku Joonatan</cp:lastModifiedBy>
  <cp:revision>4</cp:revision>
  <dcterms:created xsi:type="dcterms:W3CDTF">2024-01-21T11:57:42Z</dcterms:created>
  <dcterms:modified xsi:type="dcterms:W3CDTF">2026-01-15T11:44:55Z</dcterms:modified>
</cp:coreProperties>
</file>