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00_1896933D.xml" ContentType="application/vnd.ms-powerpoint.comments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60" r:id="rId5"/>
    <p:sldId id="261" r:id="rId6"/>
    <p:sldId id="264" r:id="rId7"/>
    <p:sldId id="258" r:id="rId8"/>
    <p:sldId id="259" r:id="rId9"/>
    <p:sldId id="262" r:id="rId1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976F0DC-4272-AFD5-A397-1020E9ED53DF}" name="Pynnönen Antti Ilari" initials="AP" userId="S::antti.pynnonen1@edu.kotka.fi::481fa633-3865-4995-a8a0-3619ff7d98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ynnönen Antti Ilari" initials="PAI" lastIdx="1" clrIdx="0">
    <p:extLst>
      <p:ext uri="{19B8F6BF-5375-455C-9EA6-DF929625EA0E}">
        <p15:presenceInfo xmlns:p15="http://schemas.microsoft.com/office/powerpoint/2012/main" userId="S::antti.pynnonen1@edu.kotka.fi::481fa633-3865-4995-a8a0-3619ff7d98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modernComment_100_1896933D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5C91839-FE63-441F-8DA1-F6AAED384E0C}" authorId="{1976F0DC-4272-AFD5-A397-1020E9ED53DF}" created="2026-03-09T16:35:25.605">
    <pc:sldMkLst xmlns:pc="http://schemas.microsoft.com/office/powerpoint/2013/main/command">
      <pc:docMk/>
      <pc:sldMk cId="412521277" sldId="256"/>
    </pc:sldMkLst>
    <p188:txBody>
      <a:bodyPr/>
      <a:lstStyle/>
      <a:p>
        <a:r>
          <a:rPr lang="fi-FI"/>
          <a:t>Lämpöopin nollas pääsääntö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AD7B8B-C1E4-4E18-9360-77006865BB5C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E90D1-AA7E-4EE0-BD6F-AA56CD0DD7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300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0D1-AA7E-4EE0-BD6F-AA56CD0DD7F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4756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Lämpöopin </a:t>
            </a:r>
            <a:r>
              <a:rPr lang="fi-FI" dirty="0" err="1"/>
              <a:t>nollas</a:t>
            </a:r>
            <a:r>
              <a:rPr lang="fi-FI" dirty="0"/>
              <a:t> pääsääntö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0D1-AA7E-4EE0-BD6F-AA56CD0DD7FB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40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Lämpöopin </a:t>
            </a:r>
            <a:r>
              <a:rPr lang="fi-FI" dirty="0" err="1"/>
              <a:t>nollas</a:t>
            </a:r>
            <a:r>
              <a:rPr lang="fi-FI" dirty="0"/>
              <a:t> pääsääntö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1E90D1-AA7E-4EE0-BD6F-AA56CD0DD7F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004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0C67CF-9BE0-4B56-BBA8-589813562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CAE02E4-3808-4D4F-8480-95581B045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95102C5-3495-4A95-8535-CFABDC700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8157D76-0C72-4D2D-A838-5AA65EDFC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4154400-AA17-49F9-BD88-44F31420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18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AA1B83-9D32-4908-A382-921F40EDB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0C42C241-32B1-486B-B896-B9DE81C57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77D736-4017-4285-8E7A-0AA8B52F2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36D9D74-7779-4960-BA17-D01F40023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7E79BCF-0531-49A4-B6B8-455F9C5416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217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41799AA5-9A6A-48DC-B4E1-82DF9C119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54F12B6-EA52-4AC0-85F7-F0D6F3DAD7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9AC37FD-2351-4A09-861A-7463D68BE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7473E0-ACD9-4493-9C25-9091DC96F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ABEEFC-5418-4CD3-AF5F-DF8AF07AE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763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7BFE4-6EEF-4857-BCA6-F7089A0EC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2B08AF-31F0-4D9C-82A6-693C199FD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16D60D-D9CA-4CDD-925B-ED3D9AD06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41DE857-AF3A-4096-9318-9D1CEEE54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FD117E7-7512-4B48-B846-F74B42360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9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5C42DB5-FD64-4D2C-9182-6D30411D2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EA33228-00C0-4AE1-B5E3-9DABB1C2C1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516B2C-9367-4969-B5FD-9A0CF80C7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5AE8E3D-7F77-43E5-B37B-C743572F4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8455CE5-2D89-4307-AA52-C2DA341B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403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AB051E-B4CA-4513-AEFA-1C680B14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309B5F4-5B9F-4DE8-8FBB-04F3531B8C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5C444C6-EDB9-4539-AFA3-08D180A61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580E1223-F6E9-4688-B01D-E40DB99F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5611B1C-77FC-4B19-B0DB-2B6F75B00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DFA3F9D-FC84-4CFB-A2F9-FCAE11FC8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23113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CC297B-7332-49B3-9C59-74A531787B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0EA41F5-2C7B-4719-A032-36C270A33E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7947F07-4201-4E5B-B584-B2FBFD8D0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DE48F711-884F-44D5-AC8B-D49AF6E91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BD523C0A-B3BD-4D6B-BC2D-CF0C5B8B3C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FBF1CE1C-E3C9-40F5-BC53-3B4D50804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BC7B956-260C-401E-A399-A5FFF245E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3462F7D-110F-47DB-B659-F3CE0952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57573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DE6405-C2BA-4B6F-8A7D-1B417AE09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7FCF5FF4-AA38-4C18-B5F8-9D40425DB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AFDCC98-DD6E-4CCD-9716-3BFDC86B2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327D1E2-F554-47F8-9B76-33A575A70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663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5165DB9D-FE59-4E18-A57C-223D21F1A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62C6087B-2F4F-4682-91DA-0C7C8673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682EBB0-2889-4832-B41B-80DC9557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3053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EDD906-6188-45E5-9B1B-D2DE08AB7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63F40B-211B-492A-ADFF-A640C7DB4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A6E3679E-9972-4DF9-83CE-8FDD178A29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3CE7C7F-82B6-4241-A7EF-2C4727163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298FA08-F4CD-464C-8B23-E998AEF6D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C06349F-C598-4D3C-9888-20FF25AE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511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927CBA8-DB4F-4C18-BB89-BDE1DDDEB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74424816-AC24-4AC7-9B62-21C0D12BE1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2FF4099-79D0-4199-B3F0-56CA2327AA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26557B8-0BDA-4376-A89B-98A76BD5A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10AF3E2-550E-4DA3-B048-9EA4DF3E2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4FBD807-6693-49A3-B48A-C6B30C575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9121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52E98E98-42F8-43FD-8814-B9E787FE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DA3F631-7450-4EC2-8A7C-912414F6D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F982385-08E2-41CA-911D-5CA75353ED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33688-0FCE-4926-81C0-7029847949A6}" type="datetimeFigureOut">
              <a:rPr lang="fi-FI" smtClean="0"/>
              <a:t>9.3.2026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F8B6612-FBCB-44AF-922D-F46DB530DB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6283DA-76F9-4C21-9BEC-FB629060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B9280-494A-4EE0-9566-F1F487E3DBA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598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18/10/relationships/comments" Target="../comments/modernComment_100_1896933D.xm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4A8659F-B4E6-ABCE-7EA0-1E1B182C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1422400"/>
            <a:ext cx="4505552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bg1"/>
                </a:solidFill>
              </a:rPr>
              <a:t>Lämpöopin pääsäännöt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277405F-0B4F-4418-B773-1B38814125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30421" y="226893"/>
            <a:ext cx="5968658" cy="6085007"/>
          </a:xfrm>
          <a:custGeom>
            <a:avLst/>
            <a:gdLst>
              <a:gd name="connsiteX0" fmla="*/ 0 w 5968658"/>
              <a:gd name="connsiteY0" fmla="*/ 0 h 6085007"/>
              <a:gd name="connsiteX1" fmla="*/ 3557919 w 5968658"/>
              <a:gd name="connsiteY1" fmla="*/ 0 h 6085007"/>
              <a:gd name="connsiteX2" fmla="*/ 3557919 w 5968658"/>
              <a:gd name="connsiteY2" fmla="*/ 2195749 h 6085007"/>
              <a:gd name="connsiteX3" fmla="*/ 5968658 w 5968658"/>
              <a:gd name="connsiteY3" fmla="*/ 2195749 h 6085007"/>
              <a:gd name="connsiteX4" fmla="*/ 5968658 w 5968658"/>
              <a:gd name="connsiteY4" fmla="*/ 6085007 h 6085007"/>
              <a:gd name="connsiteX5" fmla="*/ 2058230 w 5968658"/>
              <a:gd name="connsiteY5" fmla="*/ 6085007 h 6085007"/>
              <a:gd name="connsiteX6" fmla="*/ 2058230 w 5968658"/>
              <a:gd name="connsiteY6" fmla="*/ 3538657 h 6085007"/>
              <a:gd name="connsiteX7" fmla="*/ 0 w 5968658"/>
              <a:gd name="connsiteY7" fmla="*/ 3538657 h 6085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68658" h="6085007">
                <a:moveTo>
                  <a:pt x="0" y="0"/>
                </a:moveTo>
                <a:lnTo>
                  <a:pt x="3557919" y="0"/>
                </a:lnTo>
                <a:lnTo>
                  <a:pt x="3557919" y="2195749"/>
                </a:lnTo>
                <a:lnTo>
                  <a:pt x="5968658" y="2195749"/>
                </a:lnTo>
                <a:lnTo>
                  <a:pt x="5968658" y="6085007"/>
                </a:lnTo>
                <a:lnTo>
                  <a:pt x="2058230" y="6085007"/>
                </a:lnTo>
                <a:lnTo>
                  <a:pt x="2058230" y="3538657"/>
                </a:lnTo>
                <a:lnTo>
                  <a:pt x="0" y="3538657"/>
                </a:lnTo>
                <a:close/>
              </a:path>
            </a:pathLst>
          </a:custGeom>
          <a:solidFill>
            <a:schemeClr val="tx1">
              <a:lumMod val="95000"/>
              <a:lumOff val="5000"/>
            </a:schemeClr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Kuva 6" descr="Kuva, joka sisältää kohteen kuvakaappaus, muotoilu&#10;&#10;Tekoälyllä luotu sisältö voi olla virheellistä.">
            <a:extLst>
              <a:ext uri="{FF2B5EF4-FFF2-40B4-BE49-F238E27FC236}">
                <a16:creationId xmlns:a16="http://schemas.microsoft.com/office/drawing/2014/main" id="{669D6625-DB4F-CD02-BA7C-E95ABF12C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002" y="2663211"/>
            <a:ext cx="1287726" cy="3408121"/>
          </a:xfrm>
          <a:prstGeom prst="rect">
            <a:avLst/>
          </a:prstGeom>
        </p:spPr>
      </p:pic>
      <p:pic>
        <p:nvPicPr>
          <p:cNvPr id="5" name="Sisällön paikkamerkki 4" descr="Kuva, joka sisältää kohteen viiva, diagrammi, Tontti&#10;&#10;Tekoälyllä luotu sisältö voi olla virheellistä.">
            <a:extLst>
              <a:ext uri="{FF2B5EF4-FFF2-40B4-BE49-F238E27FC236}">
                <a16:creationId xmlns:a16="http://schemas.microsoft.com/office/drawing/2014/main" id="{23D37240-4E25-D45B-640B-7FCF00E69D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809832" y="496673"/>
            <a:ext cx="2999096" cy="299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36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: Pyöristetyt kulmat 2">
            <a:extLst>
              <a:ext uri="{FF2B5EF4-FFF2-40B4-BE49-F238E27FC236}">
                <a16:creationId xmlns:a16="http://schemas.microsoft.com/office/drawing/2014/main" id="{DC12A78A-270B-ED24-C4F8-C3146D6DCD75}"/>
              </a:ext>
            </a:extLst>
          </p:cNvPr>
          <p:cNvSpPr/>
          <p:nvPr/>
        </p:nvSpPr>
        <p:spPr>
          <a:xfrm>
            <a:off x="119268" y="3871347"/>
            <a:ext cx="7551532" cy="46166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9206DD2-5658-4BED-B278-47B7D964F6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3766"/>
            <a:ext cx="9144000" cy="1044062"/>
          </a:xfrm>
        </p:spPr>
        <p:txBody>
          <a:bodyPr/>
          <a:lstStyle/>
          <a:p>
            <a:r>
              <a:rPr lang="fi-FI" dirty="0"/>
              <a:t>Kpl 10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68D733EF-B8D7-4C8B-B1AD-EA76E01227BC}"/>
              </a:ext>
            </a:extLst>
          </p:cNvPr>
          <p:cNvSpPr txBox="1"/>
          <p:nvPr/>
        </p:nvSpPr>
        <p:spPr>
          <a:xfrm>
            <a:off x="119268" y="1051759"/>
            <a:ext cx="10283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Termodynamiikassa </a:t>
            </a:r>
            <a:r>
              <a:rPr lang="fi-FI" sz="2400" b="1" dirty="0"/>
              <a:t>lämmön siirto </a:t>
            </a:r>
            <a:r>
              <a:rPr lang="fi-FI" sz="2400" dirty="0"/>
              <a:t>ja </a:t>
            </a:r>
            <a:r>
              <a:rPr lang="fi-FI" sz="2400" b="1" dirty="0"/>
              <a:t>työ</a:t>
            </a:r>
            <a:r>
              <a:rPr lang="fi-FI" sz="2400" dirty="0"/>
              <a:t> muuttavat systeemin sisäenergiaa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AE55E77B-3187-488D-B672-C5BB81B7D1E3}"/>
                  </a:ext>
                </a:extLst>
              </p:cNvPr>
              <p:cNvSpPr txBox="1"/>
              <p:nvPr/>
            </p:nvSpPr>
            <p:spPr>
              <a:xfrm>
                <a:off x="119268" y="4462525"/>
                <a:ext cx="92500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/>
                  <a:t>Kaasun tekemä työ:  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𝑊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m:rPr>
                        <m:sty m:val="p"/>
                      </m:rPr>
                      <a:rPr lang="el-GR" sz="2400" b="0" i="1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fi-FI" sz="2400" dirty="0"/>
              </a:p>
            </p:txBody>
          </p:sp>
        </mc:Choice>
        <mc:Fallback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AE55E77B-3187-488D-B672-C5BB81B7D1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8" y="4462525"/>
                <a:ext cx="9250017" cy="461665"/>
              </a:xfrm>
              <a:prstGeom prst="rect">
                <a:avLst/>
              </a:prstGeom>
              <a:blipFill>
                <a:blip r:embed="rId4"/>
                <a:stretch>
                  <a:fillRect l="-1055" t="-10526" b="-2894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Kuva 8">
            <a:extLst>
              <a:ext uri="{FF2B5EF4-FFF2-40B4-BE49-F238E27FC236}">
                <a16:creationId xmlns:a16="http://schemas.microsoft.com/office/drawing/2014/main" id="{323896B7-9A73-4B6D-BDC9-7F7C57CB5A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0201" y="2826458"/>
            <a:ext cx="3390900" cy="373380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3163E20C-4F9D-5036-0C40-98BFCEA6E3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7617" y="1538404"/>
            <a:ext cx="1694409" cy="2238859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A7F8020C-94BE-2B3C-03AF-E5305B4EEC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9366" y="1883704"/>
            <a:ext cx="2063979" cy="1893559"/>
          </a:xfrm>
          <a:prstGeom prst="rect">
            <a:avLst/>
          </a:prstGeom>
        </p:spPr>
      </p:pic>
      <p:pic>
        <p:nvPicPr>
          <p:cNvPr id="12" name="Kuva 11">
            <a:extLst>
              <a:ext uri="{FF2B5EF4-FFF2-40B4-BE49-F238E27FC236}">
                <a16:creationId xmlns:a16="http://schemas.microsoft.com/office/drawing/2014/main" id="{544CB649-4289-151E-74CC-EA60F0F1D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7617" y="4910216"/>
            <a:ext cx="1738391" cy="173839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4F892AB1-D844-5D9E-FE40-57D79ECFD925}"/>
                  </a:ext>
                </a:extLst>
              </p:cNvPr>
              <p:cNvSpPr txBox="1"/>
              <p:nvPr/>
            </p:nvSpPr>
            <p:spPr>
              <a:xfrm>
                <a:off x="119268" y="3871347"/>
                <a:ext cx="780028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i-FI" sz="2400" b="1" dirty="0"/>
                  <a:t>Lämpöopin I pääsääntö: </a:t>
                </a:r>
                <a:r>
                  <a:rPr lang="fi-FI" sz="2400" dirty="0"/>
                  <a:t>Sisäenergian muutos </a:t>
                </a:r>
                <a14:m>
                  <m:oMath xmlns:m="http://schemas.openxmlformats.org/officeDocument/2006/math">
                    <m:r>
                      <a:rPr lang="fi-F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i-FI" sz="24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fi-FI" sz="2400" dirty="0"/>
              </a:p>
            </p:txBody>
          </p:sp>
        </mc:Choice>
        <mc:Fallback xmlns="">
          <p:sp>
            <p:nvSpPr>
              <p:cNvPr id="6" name="Tekstiruutu 5">
                <a:extLst>
                  <a:ext uri="{FF2B5EF4-FFF2-40B4-BE49-F238E27FC236}">
                    <a16:creationId xmlns:a16="http://schemas.microsoft.com/office/drawing/2014/main" id="{4F892AB1-D844-5D9E-FE40-57D79ECFD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8" y="3871347"/>
                <a:ext cx="7800280" cy="461665"/>
              </a:xfrm>
              <a:prstGeom prst="rect">
                <a:avLst/>
              </a:prstGeom>
              <a:blipFill>
                <a:blip r:embed="rId9"/>
                <a:stretch>
                  <a:fillRect l="-1251" t="-10526" b="-28947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Suorakulmio: Pyöristetyt kulmat 7">
            <a:extLst>
              <a:ext uri="{FF2B5EF4-FFF2-40B4-BE49-F238E27FC236}">
                <a16:creationId xmlns:a16="http://schemas.microsoft.com/office/drawing/2014/main" id="{338CB1CA-F3AB-B599-C265-62D619A84FEE}"/>
              </a:ext>
            </a:extLst>
          </p:cNvPr>
          <p:cNvSpPr/>
          <p:nvPr/>
        </p:nvSpPr>
        <p:spPr>
          <a:xfrm>
            <a:off x="2692400" y="4462525"/>
            <a:ext cx="1738390" cy="461665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252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 animBg="1"/>
    </p:bldLst>
  </p:timing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699B8-C839-4583-8A0A-CD6CE7D3F2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9454"/>
          </a:xfrm>
        </p:spPr>
        <p:txBody>
          <a:bodyPr/>
          <a:lstStyle/>
          <a:p>
            <a:pPr algn="ctr"/>
            <a:r>
              <a:rPr lang="fi-FI" dirty="0"/>
              <a:t>Kpl 11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CF6DB01-4244-4F43-9457-9C2B73EBA884}"/>
                  </a:ext>
                </a:extLst>
              </p:cNvPr>
              <p:cNvSpPr txBox="1"/>
              <p:nvPr/>
            </p:nvSpPr>
            <p:spPr>
              <a:xfrm>
                <a:off x="828040" y="1680528"/>
                <a:ext cx="10515600" cy="2509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b="1" dirty="0"/>
                  <a:t>Lämpökone: </a:t>
                </a:r>
                <a:r>
                  <a:rPr lang="fi-FI" sz="2400" dirty="0"/>
                  <a:t>Muuntaa energiaa muodosta toiseen.</a:t>
                </a:r>
              </a:p>
              <a:p>
                <a:endParaRPr lang="fi-FI" sz="2400" dirty="0"/>
              </a:p>
              <a:p>
                <a:endParaRPr lang="fi-FI" sz="2400" dirty="0"/>
              </a:p>
              <a:p>
                <a:endParaRPr lang="fi-FI" sz="2400" dirty="0"/>
              </a:p>
              <a:p>
                <a:endParaRPr lang="fi-FI" sz="2400" dirty="0"/>
              </a:p>
              <a:p>
                <a:r>
                  <a:rPr lang="fi-FI" sz="2400" dirty="0"/>
                  <a:t>                                       Hyötysuhde energioiden avulla: </a:t>
                </a:r>
                <a14:m>
                  <m:oMath xmlns:m="http://schemas.openxmlformats.org/officeDocument/2006/math">
                    <m:r>
                      <a:rPr lang="fi-F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i-F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i-FI" sz="2400" dirty="0"/>
              </a:p>
            </p:txBody>
          </p:sp>
        </mc:Choice>
        <mc:Fallback>
          <p:sp>
            <p:nvSpPr>
              <p:cNvPr id="4" name="Tekstiruutu 3">
                <a:extLst>
                  <a:ext uri="{FF2B5EF4-FFF2-40B4-BE49-F238E27FC236}">
                    <a16:creationId xmlns:a16="http://schemas.microsoft.com/office/drawing/2014/main" id="{FCF6DB01-4244-4F43-9457-9C2B73EBA8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040" y="1680528"/>
                <a:ext cx="10515600" cy="2509405"/>
              </a:xfrm>
              <a:prstGeom prst="rect">
                <a:avLst/>
              </a:prstGeom>
              <a:blipFill>
                <a:blip r:embed="rId3"/>
                <a:stretch>
                  <a:fillRect l="-928" t="-1946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Kuva 5">
            <a:extLst>
              <a:ext uri="{FF2B5EF4-FFF2-40B4-BE49-F238E27FC236}">
                <a16:creationId xmlns:a16="http://schemas.microsoft.com/office/drawing/2014/main" id="{B0334DAE-5235-4C35-AB0E-543AB8985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903" y="3268516"/>
            <a:ext cx="1875597" cy="249665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06439BC6-C9DC-4967-9377-9415B2694979}"/>
                  </a:ext>
                </a:extLst>
              </p:cNvPr>
              <p:cNvSpPr txBox="1"/>
              <p:nvPr/>
            </p:nvSpPr>
            <p:spPr>
              <a:xfrm>
                <a:off x="3462883" y="4343885"/>
                <a:ext cx="7474226" cy="660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i-FI" sz="2400" dirty="0" err="1"/>
                  <a:t>Carnot</a:t>
                </a:r>
                <a:r>
                  <a:rPr lang="fi-FI" sz="2400" dirty="0"/>
                  <a:t>-hyötysuhde (lämpötiloilla): </a:t>
                </a:r>
                <a14:m>
                  <m:oMath xmlns:m="http://schemas.openxmlformats.org/officeDocument/2006/math">
                    <m:r>
                      <a:rPr lang="fi-FI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𝜂</m:t>
                    </m:r>
                    <m:r>
                      <a:rPr lang="fi-F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fi-FI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fi-FI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i-FI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</m:oMath>
                </a14:m>
                <a:endParaRPr lang="fi-FI" sz="2400" dirty="0"/>
              </a:p>
            </p:txBody>
          </p:sp>
        </mc:Choice>
        <mc:Fallback>
          <p:sp>
            <p:nvSpPr>
              <p:cNvPr id="7" name="Tekstiruutu 6">
                <a:extLst>
                  <a:ext uri="{FF2B5EF4-FFF2-40B4-BE49-F238E27FC236}">
                    <a16:creationId xmlns:a16="http://schemas.microsoft.com/office/drawing/2014/main" id="{06439BC6-C9DC-4967-9377-9415B26949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2883" y="4343885"/>
                <a:ext cx="7474226" cy="660630"/>
              </a:xfrm>
              <a:prstGeom prst="rect">
                <a:avLst/>
              </a:prstGeom>
              <a:blipFill>
                <a:blip r:embed="rId5"/>
                <a:stretch>
                  <a:fillRect l="-1223" b="-2778"/>
                </a:stretch>
              </a:blipFill>
            </p:spPr>
            <p:txBody>
              <a:bodyPr/>
              <a:lstStyle/>
              <a:p>
                <a:r>
                  <a:rPr lang="fi-FI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kstiruutu 2">
            <a:extLst>
              <a:ext uri="{FF2B5EF4-FFF2-40B4-BE49-F238E27FC236}">
                <a16:creationId xmlns:a16="http://schemas.microsoft.com/office/drawing/2014/main" id="{103AAB45-1451-3E1D-7B6E-7B13B62E42FA}"/>
              </a:ext>
            </a:extLst>
          </p:cNvPr>
          <p:cNvSpPr txBox="1"/>
          <p:nvPr/>
        </p:nvSpPr>
        <p:spPr>
          <a:xfrm>
            <a:off x="3462883" y="5395840"/>
            <a:ext cx="6241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>
                <a:solidFill>
                  <a:srgbClr val="FF0000"/>
                </a:solidFill>
              </a:rPr>
              <a:t>HUOM! Lämpötilat kelvineinä</a:t>
            </a:r>
          </a:p>
        </p:txBody>
      </p:sp>
      <p:pic>
        <p:nvPicPr>
          <p:cNvPr id="8" name="Kuva 7" descr="Kuva, joka sisältää kohteen juna, kone, Höyrymoottori, moottori&#10;&#10;Tekoälyllä luotu sisältö voi olla virheellistä.">
            <a:extLst>
              <a:ext uri="{FF2B5EF4-FFF2-40B4-BE49-F238E27FC236}">
                <a16:creationId xmlns:a16="http://schemas.microsoft.com/office/drawing/2014/main" id="{B902D858-244E-C5D4-2DD0-D99A7C6F09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523" y="1180457"/>
            <a:ext cx="3317574" cy="213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7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1D4838D-B81B-425C-905B-DFD6ADD16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11-6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1699DC10-C4A4-4382-9DFB-BA7E7DE5EC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6046" y="1690688"/>
            <a:ext cx="5829300" cy="3705225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B3AE331F-F213-4514-87BE-E671F1E11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3870" y="3062081"/>
            <a:ext cx="3739930" cy="233383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8AEFA18D-A1CC-7D4D-9AB7-97BAC3792943}"/>
              </a:ext>
            </a:extLst>
          </p:cNvPr>
          <p:cNvSpPr txBox="1"/>
          <p:nvPr/>
        </p:nvSpPr>
        <p:spPr>
          <a:xfrm>
            <a:off x="7613870" y="1983126"/>
            <a:ext cx="4015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Kysymys: Kumman koneen hyötysuhde on parempi?</a:t>
            </a:r>
          </a:p>
        </p:txBody>
      </p:sp>
    </p:spTree>
    <p:extLst>
      <p:ext uri="{BB962C8B-B14F-4D97-AF65-F5344CB8AC3E}">
        <p14:creationId xmlns:p14="http://schemas.microsoft.com/office/powerpoint/2010/main" val="4062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4E96F8-5EB6-4161-9BA9-575ECFB3C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 11-9</a:t>
            </a:r>
          </a:p>
        </p:txBody>
      </p:sp>
      <p:pic>
        <p:nvPicPr>
          <p:cNvPr id="5" name="Sisällön paikkamerkki 4">
            <a:extLst>
              <a:ext uri="{FF2B5EF4-FFF2-40B4-BE49-F238E27FC236}">
                <a16:creationId xmlns:a16="http://schemas.microsoft.com/office/drawing/2014/main" id="{C56B7A62-8054-49D7-A2A0-3E163C3EB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409700"/>
            <a:ext cx="7395557" cy="710648"/>
          </a:xfrm>
        </p:spPr>
      </p:pic>
      <p:pic>
        <p:nvPicPr>
          <p:cNvPr id="7" name="Kuva 6">
            <a:extLst>
              <a:ext uri="{FF2B5EF4-FFF2-40B4-BE49-F238E27FC236}">
                <a16:creationId xmlns:a16="http://schemas.microsoft.com/office/drawing/2014/main" id="{35E44703-D090-439B-ABA7-768797A97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719" y="2390224"/>
            <a:ext cx="6662462" cy="1197038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2E9D012F-3FBE-4B1A-A392-03B0206E91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296" y="4057587"/>
            <a:ext cx="7208521" cy="726713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B7FC2C27-F9DD-4269-97BA-C7291FE0DE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4719" y="5054176"/>
            <a:ext cx="10097579" cy="52285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CF4B895-7CF5-8C63-0218-88DEAA5BFF38}"/>
              </a:ext>
            </a:extLst>
          </p:cNvPr>
          <p:cNvSpPr txBox="1"/>
          <p:nvPr/>
        </p:nvSpPr>
        <p:spPr>
          <a:xfrm>
            <a:off x="838199" y="3587262"/>
            <a:ext cx="7192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rgbClr val="FF0000"/>
                </a:solidFill>
              </a:rPr>
              <a:t>HUOM! Lämpötilat kelvineinä!!</a:t>
            </a:r>
          </a:p>
        </p:txBody>
      </p:sp>
    </p:spTree>
    <p:extLst>
      <p:ext uri="{BB962C8B-B14F-4D97-AF65-F5344CB8AC3E}">
        <p14:creationId xmlns:p14="http://schemas.microsoft.com/office/powerpoint/2010/main" val="3967554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432560" y="403906"/>
            <a:ext cx="9144000" cy="980757"/>
          </a:xfrm>
        </p:spPr>
        <p:txBody>
          <a:bodyPr/>
          <a:lstStyle/>
          <a:p>
            <a:r>
              <a:rPr lang="fi-FI" dirty="0"/>
              <a:t>Lämpökone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058" y="1384663"/>
            <a:ext cx="6915153" cy="382741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5246" y="4258492"/>
            <a:ext cx="3733746" cy="211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4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FEC5EF-F922-45BA-84ED-F96A4923C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Jääkaappi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4767770-99DF-4124-86BB-E7D46194F5D6}"/>
              </a:ext>
            </a:extLst>
          </p:cNvPr>
          <p:cNvSpPr txBox="1"/>
          <p:nvPr/>
        </p:nvSpPr>
        <p:spPr>
          <a:xfrm>
            <a:off x="838200" y="1459855"/>
            <a:ext cx="723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ja esim. lämpöpumput, maalämpö…</a:t>
            </a:r>
          </a:p>
          <a:p>
            <a:r>
              <a:rPr lang="fi-FI" sz="2400" b="1" dirty="0"/>
              <a:t>Lämmönsiirtokoneita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C7E3609D-7F97-43F2-8169-CA0113EB2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495" y="2652423"/>
            <a:ext cx="2563260" cy="296233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B4139D3-699F-429E-8903-84399AB34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5852" y="2361938"/>
            <a:ext cx="443865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9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DB59BF-94B7-43E6-9AC0-285C7AA89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800"/>
            <a:ext cx="10515600" cy="973345"/>
          </a:xfrm>
        </p:spPr>
        <p:txBody>
          <a:bodyPr/>
          <a:lstStyle/>
          <a:p>
            <a:pPr algn="ctr"/>
            <a:r>
              <a:rPr lang="fi-FI" dirty="0"/>
              <a:t>Kpl 12: Entropia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CD8F43-4D1F-4600-9BB8-E51CAD25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97766"/>
            <a:ext cx="10515600" cy="5379197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/>
              <a:t>Lämpöopin II pääsääntö:</a:t>
            </a:r>
            <a:r>
              <a:rPr lang="fi-FI" sz="2800" dirty="0"/>
              <a:t> Kaikki termodynaamiset prosessit suuntautuvat kohti tasapainoa</a:t>
            </a:r>
          </a:p>
          <a:p>
            <a:r>
              <a:rPr lang="fi-FI" dirty="0"/>
              <a:t>Lämpötilaerot tasaantuu</a:t>
            </a:r>
          </a:p>
          <a:p>
            <a:r>
              <a:rPr lang="fi-FI" dirty="0"/>
              <a:t>Entropia = epäjärjestyksen mitta, kasvaa kohti tasapainotilaa. Kulkee takaisin päin vain ulkoisen työn avulla</a:t>
            </a:r>
          </a:p>
          <a:p>
            <a:r>
              <a:rPr lang="fi-FI" dirty="0"/>
              <a:t>Tasapainotilassa entropia on suurin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62A0137-0F83-460A-9F33-4127866F0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66486"/>
            <a:ext cx="3353972" cy="1883984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7A764A4D-528B-4FD6-8A03-07E06C28F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644" y="3766486"/>
            <a:ext cx="2856861" cy="1883984"/>
          </a:xfrm>
          <a:prstGeom prst="rect">
            <a:avLst/>
          </a:prstGeom>
        </p:spPr>
      </p:pic>
      <p:pic>
        <p:nvPicPr>
          <p:cNvPr id="11" name="Kuva 10">
            <a:extLst>
              <a:ext uri="{FF2B5EF4-FFF2-40B4-BE49-F238E27FC236}">
                <a16:creationId xmlns:a16="http://schemas.microsoft.com/office/drawing/2014/main" id="{5985522B-D960-4C75-84A3-A49B6FC24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1067" y="3766486"/>
            <a:ext cx="2783682" cy="1883984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09074C6A-F078-4655-A38C-A95C22FD3DD5}"/>
              </a:ext>
            </a:extLst>
          </p:cNvPr>
          <p:cNvSpPr txBox="1"/>
          <p:nvPr/>
        </p:nvSpPr>
        <p:spPr>
          <a:xfrm>
            <a:off x="430696" y="5761464"/>
            <a:ext cx="11330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/>
              <a:t>Merkitys: lämpöä on mahdotonta muuttaa kokonaan työksi. Sellaista lämpövoimakonetta, joka muuttaisi kaiken ottamansa lämmön työksi, ei voida rakentaa.</a:t>
            </a:r>
          </a:p>
        </p:txBody>
      </p:sp>
    </p:spTree>
    <p:extLst>
      <p:ext uri="{BB962C8B-B14F-4D97-AF65-F5344CB8AC3E}">
        <p14:creationId xmlns:p14="http://schemas.microsoft.com/office/powerpoint/2010/main" val="402261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404D8D5-D333-43D8-B7C3-45B4B52724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CE2230-7DB0-4E58-933D-EE6DD62E9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Kpl 10: 12 ja 14  (määritä kuvaajasta pinta-ala) Anna </a:t>
            </a:r>
            <a:r>
              <a:rPr lang="fi-FI"/>
              <a:t>selkeä vastaus.</a:t>
            </a:r>
            <a:endParaRPr lang="fi-FI" dirty="0"/>
          </a:p>
          <a:p>
            <a:r>
              <a:rPr lang="fi-FI" dirty="0"/>
              <a:t>Kpl 11: 11 ja 12</a:t>
            </a:r>
          </a:p>
          <a:p>
            <a:r>
              <a:rPr lang="fi-FI" dirty="0"/>
              <a:t>Kpl 12: 3,6,8 ja 10</a:t>
            </a:r>
          </a:p>
          <a:p>
            <a:r>
              <a:rPr lang="fi-FI" dirty="0"/>
              <a:t>Työ omaksi iloksi. Tee tehtävä 10-18 ja pohdi tulosta</a:t>
            </a:r>
          </a:p>
        </p:txBody>
      </p:sp>
    </p:spTree>
    <p:extLst>
      <p:ext uri="{BB962C8B-B14F-4D97-AF65-F5344CB8AC3E}">
        <p14:creationId xmlns:p14="http://schemas.microsoft.com/office/powerpoint/2010/main" val="1684957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206</Words>
  <Application>Microsoft Office PowerPoint</Application>
  <PresentationFormat>Laajakuva</PresentationFormat>
  <Paragraphs>38</Paragraphs>
  <Slides>9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Cambria Math</vt:lpstr>
      <vt:lpstr>Office-teema</vt:lpstr>
      <vt:lpstr>Lämpöopin pääsäännöt</vt:lpstr>
      <vt:lpstr>Kpl 10</vt:lpstr>
      <vt:lpstr>Kpl 11</vt:lpstr>
      <vt:lpstr>Tehtävä 11-6</vt:lpstr>
      <vt:lpstr>Tehtävä 11-9</vt:lpstr>
      <vt:lpstr>Lämpökone</vt:lpstr>
      <vt:lpstr>Jääkaappi</vt:lpstr>
      <vt:lpstr>Kpl 12: Entropia</vt:lpstr>
      <vt:lpstr>Tehtävät: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Kpl 10</dc:title>
  <dc:creator>Antti Pynnönen</dc:creator>
  <cp:lastModifiedBy>Pynnönen Antti Ilari</cp:lastModifiedBy>
  <cp:revision>13</cp:revision>
  <dcterms:created xsi:type="dcterms:W3CDTF">2022-03-17T17:31:00Z</dcterms:created>
  <dcterms:modified xsi:type="dcterms:W3CDTF">2026-03-09T16:39:45Z</dcterms:modified>
</cp:coreProperties>
</file>