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60" r:id="rId6"/>
    <p:sldId id="259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56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22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43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01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86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12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789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307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9255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487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669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E1C32-ED36-46BC-BDDA-870DBA4B19FC}" type="datetimeFigureOut">
              <a:rPr lang="fi-FI" smtClean="0"/>
              <a:t>3.2.2025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4A5C1-66D7-4624-B2B0-67DCC55BB0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53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/>
          <p:cNvSpPr txBox="1"/>
          <p:nvPr/>
        </p:nvSpPr>
        <p:spPr>
          <a:xfrm>
            <a:off x="1031966" y="3004456"/>
            <a:ext cx="109858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Fysiikka on kokeellinen tiede =&gt; Ole utelias, tutki ja kysele</a:t>
            </a:r>
          </a:p>
          <a:p>
            <a:endParaRPr lang="fi-FI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Vaatii aktiivista opiskelua =&gt; Lue läksyt, tee tehtävät, älä jätä kysymättä kysymyksiä. Kyseenalaista</a:t>
            </a:r>
          </a:p>
          <a:p>
            <a:endParaRPr lang="fi-FI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3200" dirty="0"/>
              <a:t>Pohdintatehtävät – mieti ratkaisu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109481" y="811963"/>
            <a:ext cx="39469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u="sng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Fysiikka</a:t>
            </a:r>
          </a:p>
          <a:p>
            <a:pPr algn="ctr"/>
            <a:r>
              <a:rPr lang="fi-FI" sz="54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Lämpö (</a:t>
            </a:r>
            <a:r>
              <a:rPr lang="fi-FI" sz="5400" b="1" u="sng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Fy</a:t>
            </a:r>
            <a:r>
              <a:rPr lang="fi-FI" sz="5400" b="1" u="sng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3)</a:t>
            </a:r>
            <a:endParaRPr lang="fi-FI" sz="5400" b="1" u="sng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2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</p:spPr>
        <p:txBody>
          <a:bodyPr/>
          <a:lstStyle/>
          <a:p>
            <a:r>
              <a:rPr lang="fi-FI" dirty="0"/>
              <a:t>Tehtävä </a:t>
            </a:r>
            <a:r>
              <a:rPr lang="fi-FI"/>
              <a:t>vihkossa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3396343"/>
            <a:ext cx="10515600" cy="278062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Keksi mahdollisimman monta erilaista tapaa mitata lämpötila ja kerro mittaustavan fysikaalinen perusta (Piste jokaisesta perustellusti kerrotusta tavasta)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Esim. Nestelämpömittarin toiminta perustuu nesteen lämpölaajenemiseen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838200" y="522515"/>
            <a:ext cx="3775166" cy="1058091"/>
          </a:xfrm>
          <a:prstGeom prst="rect">
            <a:avLst/>
          </a:prstGeom>
          <a:solidFill>
            <a:schemeClr val="bg2">
              <a:lumMod val="9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/>
          <p:cNvSpPr/>
          <p:nvPr/>
        </p:nvSpPr>
        <p:spPr>
          <a:xfrm>
            <a:off x="989511" y="597522"/>
            <a:ext cx="3472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Lue kpl 1</a:t>
            </a:r>
          </a:p>
          <a:p>
            <a:r>
              <a:rPr lang="fi-FI" sz="2400" dirty="0"/>
              <a:t>Kirjan tehtävät: 5,8,9,11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11201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Tavoitteet: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Ymmärrät paremmin lämpöilmiöitä ja ympäröivää maailmaa</a:t>
            </a:r>
          </a:p>
          <a:p>
            <a:r>
              <a:rPr lang="fi-FI" dirty="0"/>
              <a:t>Osaat käyttää ja soveltaa lämpöilmiöitä jokapäiväisessä elämässä</a:t>
            </a:r>
          </a:p>
          <a:p>
            <a:r>
              <a:rPr lang="fi-FI" dirty="0"/>
              <a:t>Osaat ottaa osaa ympäristöä ja teknologiaa koskevaan päätöksentekoon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Keskeistä fysiikan näkökulmasta: Osaat tutkia ja ratkaista fysikaalisia ongelmia ja tuottaa vastauksia tekstien ja laskujen avulla</a:t>
            </a:r>
          </a:p>
        </p:txBody>
      </p:sp>
    </p:spTree>
    <p:extLst>
      <p:ext uri="{BB962C8B-B14F-4D97-AF65-F5344CB8AC3E}">
        <p14:creationId xmlns:p14="http://schemas.microsoft.com/office/powerpoint/2010/main" val="1749994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Arviointi: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Tuntiaktiivisuus: Tunneille osallistuminen. Pohdinnat, tehtävät, ym.</a:t>
            </a:r>
          </a:p>
          <a:p>
            <a:r>
              <a:rPr lang="fi-FI" dirty="0"/>
              <a:t>Muistiinpanot vihkoon</a:t>
            </a:r>
          </a:p>
          <a:p>
            <a:r>
              <a:rPr lang="fi-FI" dirty="0"/>
              <a:t>Testit, kyselyt</a:t>
            </a:r>
          </a:p>
          <a:p>
            <a:r>
              <a:rPr lang="fi-FI" dirty="0"/>
              <a:t>Palautettavat tehtävät</a:t>
            </a:r>
          </a:p>
          <a:p>
            <a:r>
              <a:rPr lang="fi-FI" dirty="0"/>
              <a:t>Tuntityö. Kotimittaus?</a:t>
            </a:r>
          </a:p>
          <a:p>
            <a:r>
              <a:rPr lang="fi-FI" dirty="0"/>
              <a:t>Koe</a:t>
            </a:r>
          </a:p>
          <a:p>
            <a:endParaRPr lang="fi-FI" dirty="0"/>
          </a:p>
          <a:p>
            <a:r>
              <a:rPr lang="fi-FI" dirty="0"/>
              <a:t>Välineet: Digi-kirja (</a:t>
            </a:r>
            <a:r>
              <a:rPr lang="fi-FI" b="1" dirty="0"/>
              <a:t>74EU</a:t>
            </a:r>
            <a:r>
              <a:rPr lang="fi-FI" dirty="0"/>
              <a:t>), Laskin (TI), </a:t>
            </a:r>
            <a:r>
              <a:rPr lang="fi-FI" dirty="0" err="1"/>
              <a:t>LoggerPro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548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7286"/>
          </a:xfrm>
        </p:spPr>
        <p:txBody>
          <a:bodyPr/>
          <a:lstStyle/>
          <a:p>
            <a:pPr algn="ctr"/>
            <a:r>
              <a:rPr lang="fi-FI" dirty="0"/>
              <a:t>Lämpöilmiöitä</a:t>
            </a:r>
          </a:p>
        </p:txBody>
      </p:sp>
      <p:pic>
        <p:nvPicPr>
          <p:cNvPr id="4" name="videoT3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71805" y="1332411"/>
            <a:ext cx="8612732" cy="4844552"/>
          </a:xfrm>
        </p:spPr>
      </p:pic>
    </p:spTree>
    <p:extLst>
      <p:ext uri="{BB962C8B-B14F-4D97-AF65-F5344CB8AC3E}">
        <p14:creationId xmlns:p14="http://schemas.microsoft.com/office/powerpoint/2010/main" val="270212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177" y="182880"/>
            <a:ext cx="8451669" cy="655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15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Tilanmuuttujat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809" y="2281237"/>
            <a:ext cx="8097254" cy="333579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2050869" y="1293223"/>
            <a:ext cx="7053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Mitä asioita ilmapallolle tapahtuu, kun se siirretään ulkoa </a:t>
            </a:r>
            <a:r>
              <a:rPr lang="fi-FI"/>
              <a:t>saunaan?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9248503" y="2063931"/>
            <a:ext cx="22729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Lämpötila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Tilavuus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Paine</a:t>
            </a:r>
          </a:p>
        </p:txBody>
      </p:sp>
    </p:spTree>
    <p:extLst>
      <p:ext uri="{BB962C8B-B14F-4D97-AF65-F5344CB8AC3E}">
        <p14:creationId xmlns:p14="http://schemas.microsoft.com/office/powerpoint/2010/main" val="221489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Termodynaaminen systeemi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48204"/>
          </a:xfrm>
        </p:spPr>
        <p:txBody>
          <a:bodyPr/>
          <a:lstStyle/>
          <a:p>
            <a:r>
              <a:rPr lang="fi-FI" dirty="0"/>
              <a:t>Tilanmuuttujat: Määrää termodynaamisen tilan</a:t>
            </a:r>
          </a:p>
          <a:p>
            <a:pPr marL="0" indent="0">
              <a:buNone/>
            </a:pPr>
            <a:r>
              <a:rPr lang="fi-FI" dirty="0"/>
              <a:t>			= arvoja, jotka riippuvat fysikaalisesta tilasta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940527" y="3396343"/>
            <a:ext cx="18941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Lämpötila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Paine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Tilavuus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Ainemäärä</a:t>
            </a: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804596" y="3396343"/>
            <a:ext cx="3735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</a:t>
            </a:r>
          </a:p>
          <a:p>
            <a:r>
              <a:rPr lang="fi-FI" sz="2400" dirty="0"/>
              <a:t>p</a:t>
            </a:r>
          </a:p>
          <a:p>
            <a:r>
              <a:rPr lang="fi-FI" sz="2400" dirty="0"/>
              <a:t>V</a:t>
            </a:r>
          </a:p>
          <a:p>
            <a:r>
              <a:rPr lang="fi-FI" sz="2400" dirty="0"/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iruutu 5"/>
              <p:cNvSpPr txBox="1"/>
              <p:nvPr/>
            </p:nvSpPr>
            <p:spPr>
              <a:xfrm>
                <a:off x="3487783" y="3396343"/>
                <a:ext cx="2690948" cy="1588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200" dirty="0"/>
                  <a:t>(K, kelvin)</a:t>
                </a:r>
              </a:p>
              <a:p>
                <a:r>
                  <a:rPr lang="fi-FI" sz="2200" dirty="0"/>
                  <a:t>(</a:t>
                </a:r>
                <a:r>
                  <a:rPr lang="fi-FI" sz="2200" dirty="0" err="1"/>
                  <a:t>Pa</a:t>
                </a:r>
                <a:r>
                  <a:rPr lang="fi-FI" sz="2200" dirty="0"/>
                  <a:t>, </a:t>
                </a:r>
                <a:r>
                  <a:rPr lang="fi-FI" sz="2200" dirty="0" err="1"/>
                  <a:t>pascal</a:t>
                </a:r>
                <a:r>
                  <a:rPr lang="fi-FI" sz="2200" dirty="0"/>
                  <a:t>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i-FI" sz="2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2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fi-FI" sz="2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i-FI" sz="22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i-FI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fi-FI" sz="2200" dirty="0"/>
                  <a:t>)</a:t>
                </a:r>
              </a:p>
              <a:p>
                <a:r>
                  <a:rPr lang="fi-FI" sz="22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i-FI" sz="2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i-FI" sz="2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i-FI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i-FI" sz="2200" dirty="0"/>
                  <a:t>, kuutiometri)</a:t>
                </a:r>
              </a:p>
              <a:p>
                <a:r>
                  <a:rPr lang="fi-FI" sz="2200" dirty="0"/>
                  <a:t>(mol, mooli)</a:t>
                </a:r>
              </a:p>
            </p:txBody>
          </p:sp>
        </mc:Choice>
        <mc:Fallback xmlns="">
          <p:sp>
            <p:nvSpPr>
              <p:cNvPr id="6" name="Tekstiruu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783" y="3396343"/>
                <a:ext cx="2690948" cy="1588833"/>
              </a:xfrm>
              <a:prstGeom prst="rect">
                <a:avLst/>
              </a:prstGeom>
              <a:blipFill>
                <a:blip r:embed="rId2"/>
                <a:stretch>
                  <a:fillRect l="-2941" t="-2682" b="-689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kstiruutu 6"/>
          <p:cNvSpPr txBox="1"/>
          <p:nvPr/>
        </p:nvSpPr>
        <p:spPr>
          <a:xfrm>
            <a:off x="838200" y="5243002"/>
            <a:ext cx="843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/>
              <a:t>Yhden muutos aiheuttaa vähintään toisenkin muutoksen</a:t>
            </a:r>
          </a:p>
        </p:txBody>
      </p:sp>
    </p:spTree>
    <p:extLst>
      <p:ext uri="{BB962C8B-B14F-4D97-AF65-F5344CB8AC3E}">
        <p14:creationId xmlns:p14="http://schemas.microsoft.com/office/powerpoint/2010/main" val="187109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849085"/>
            <a:ext cx="10515600" cy="5327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/>
              <a:t>Termodynaamisen systeemin perustyypit</a:t>
            </a:r>
          </a:p>
          <a:p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sz="2800" dirty="0"/>
              <a:t>Avoin systeemi</a:t>
            </a:r>
          </a:p>
          <a:p>
            <a:pPr lvl="2"/>
            <a:r>
              <a:rPr lang="fi-FI" sz="2400" dirty="0">
                <a:solidFill>
                  <a:srgbClr val="FF0000"/>
                </a:solidFill>
              </a:rPr>
              <a:t>Avoin kattila. Lämpöä tulee kattilaan, kattilasta poistuu höyryä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sz="2800" dirty="0"/>
              <a:t>Suljettu systeemi</a:t>
            </a:r>
          </a:p>
          <a:p>
            <a:pPr lvl="2"/>
            <a:r>
              <a:rPr lang="fi-FI" sz="2400" dirty="0">
                <a:solidFill>
                  <a:srgbClr val="FF0000"/>
                </a:solidFill>
              </a:rPr>
              <a:t>Kiertovesipatteri. Vesi kiertää patterin sisällä, vain lämpöä tulee ulos.</a:t>
            </a:r>
          </a:p>
          <a:p>
            <a:pPr marL="457200" lvl="1" indent="0">
              <a:buNone/>
            </a:pPr>
            <a:endParaRPr lang="fi-FI" dirty="0"/>
          </a:p>
          <a:p>
            <a:pPr lvl="1"/>
            <a:r>
              <a:rPr lang="fi-FI" sz="2800" dirty="0"/>
              <a:t>Eristetty systeemi</a:t>
            </a:r>
          </a:p>
          <a:p>
            <a:pPr lvl="2"/>
            <a:r>
              <a:rPr lang="fi-FI" sz="2400" dirty="0">
                <a:solidFill>
                  <a:srgbClr val="FF0000"/>
                </a:solidFill>
              </a:rPr>
              <a:t>Termospullo. Kahvi pysyy lämpimänä pullossa, pullo ei luovuta energiaa eikä ainetta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60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Lämpötila (T)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63334" y="1875042"/>
            <a:ext cx="1685925" cy="409575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018903" y="1417842"/>
            <a:ext cx="77201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SI –järjestelmä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Tunnus </a:t>
            </a:r>
            <a:r>
              <a:rPr lang="fi-FI" sz="2400" i="1" dirty="0"/>
              <a:t>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Yksikkö kelvin, 1 K</a:t>
            </a:r>
          </a:p>
          <a:p>
            <a:pPr lvl="1"/>
            <a:r>
              <a:rPr lang="fi-FI" sz="2400" dirty="0"/>
              <a:t>Joskus tunnuksena käytetään </a:t>
            </a:r>
            <a:r>
              <a:rPr lang="fi-FI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fi-FI" sz="2400" dirty="0"/>
              <a:t>, jolloin yksikö celsius, 1 °C</a:t>
            </a:r>
          </a:p>
          <a:p>
            <a:pPr lvl="1"/>
            <a:r>
              <a:rPr lang="fi-FI" sz="2400" dirty="0"/>
              <a:t>tai </a:t>
            </a:r>
            <a:r>
              <a:rPr lang="el-GR" sz="2400" dirty="0"/>
              <a:t>θ</a:t>
            </a:r>
            <a:r>
              <a:rPr lang="fi-FI" sz="2400" dirty="0"/>
              <a:t> (kun laskuissa on mukana aika)</a:t>
            </a:r>
          </a:p>
          <a:p>
            <a:endParaRPr lang="fi-FI" sz="2400" dirty="0"/>
          </a:p>
          <a:p>
            <a:r>
              <a:rPr lang="fi-FI" sz="2400" dirty="0"/>
              <a:t>Celsius asteikon peruspisteet?</a:t>
            </a:r>
          </a:p>
          <a:p>
            <a:endParaRPr lang="fi-FI" sz="2400" dirty="0"/>
          </a:p>
          <a:p>
            <a:r>
              <a:rPr lang="fi-FI" sz="2400" dirty="0"/>
              <a:t>Kelvin asteikon peruspisteet?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259873" y="4114800"/>
            <a:ext cx="5525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Veden sulamispiste 0 °C ja veden kiehumispiste 100 °C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2259873" y="4895717"/>
            <a:ext cx="817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Absoluuttinen nollapiste 0 K ( = -273,15 °C ) ja veden kolmoispiste </a:t>
            </a:r>
          </a:p>
          <a:p>
            <a:r>
              <a:rPr lang="fi-FI" dirty="0"/>
              <a:t>273,16 K ( = 0,01 °C )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838200" y="5786846"/>
            <a:ext cx="7900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dirty="0"/>
              <a:t>0 °C = 273,15 K (ja 0 K = -273,15 °C)</a:t>
            </a:r>
          </a:p>
        </p:txBody>
      </p:sp>
    </p:spTree>
    <p:extLst>
      <p:ext uri="{BB962C8B-B14F-4D97-AF65-F5344CB8AC3E}">
        <p14:creationId xmlns:p14="http://schemas.microsoft.com/office/powerpoint/2010/main" val="422491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352</Words>
  <Application>Microsoft Office PowerPoint</Application>
  <PresentationFormat>Laajakuva</PresentationFormat>
  <Paragraphs>76</Paragraphs>
  <Slides>10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Office-teema</vt:lpstr>
      <vt:lpstr>PowerPoint-esitys</vt:lpstr>
      <vt:lpstr>Tavoitteet:</vt:lpstr>
      <vt:lpstr>Arviointi:</vt:lpstr>
      <vt:lpstr>Lämpöilmiöitä</vt:lpstr>
      <vt:lpstr>PowerPoint-esitys</vt:lpstr>
      <vt:lpstr>Tilanmuuttujat</vt:lpstr>
      <vt:lpstr>Termodynaaminen systeemi</vt:lpstr>
      <vt:lpstr>PowerPoint-esitys</vt:lpstr>
      <vt:lpstr>Lämpötila (T)</vt:lpstr>
      <vt:lpstr>Tehtävä vihkossa</vt:lpstr>
    </vt:vector>
  </TitlesOfParts>
  <Company>Kotkan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Pynnönen Antti Ilari</dc:creator>
  <cp:lastModifiedBy>Pynnönen Antti Ilari</cp:lastModifiedBy>
  <cp:revision>16</cp:revision>
  <dcterms:created xsi:type="dcterms:W3CDTF">2021-02-09T21:36:49Z</dcterms:created>
  <dcterms:modified xsi:type="dcterms:W3CDTF">2025-02-03T16:23:56Z</dcterms:modified>
</cp:coreProperties>
</file>