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8" r:id="rId7"/>
    <p:sldId id="260" r:id="rId8"/>
    <p:sldId id="261" r:id="rId9"/>
    <p:sldId id="262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100EF2-C76E-45BB-A9FC-70B0ECF14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BD80F63-1720-4C10-83F3-20A2FA219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7113E7-1002-4890-A098-075B93B50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095161-B0C5-4B9D-B319-CE522256C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1224DC-5563-40F9-8F4F-D0D66C563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24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27AA8D-E1AD-4CBA-9816-212DE3030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EE9682D-EB3B-444E-9FBE-FC027D378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F2FA54-2C00-4A85-85EF-146009B4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F15386-08E4-4B31-9FFD-8181BAE8B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AD2039-0123-482A-8C5F-918D8C3E1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901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EDDD301-BAB6-437F-A348-3476C9E25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AC30C99-3290-4E3C-B1FF-6E2CAD460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8A8D95-B428-4212-AE07-A73FF2FA4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6DB9E9-77F2-49F2-93C0-BF086AADB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2435D9-A5F3-4522-8476-9662D0E24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84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DBF97C-C7FD-4289-AE42-1546568D0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0EB6EA-D76C-4EAC-8CE7-1FD84CCF2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68D89E-8412-4D13-A111-82ABBA0E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2D8B6A-6E7B-40EC-B678-4AE35DB9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757684-28E9-41F0-B784-439D7287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999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7ADC73-CB2E-4E90-B9FF-F30432E7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77C270-D664-48C4-AA65-73A2A7C51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4EF5A0-5DFC-4746-83BB-004FC5D22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BBB6E7-C8B9-425D-9902-59378FDE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72D5F3-E6F2-4A41-AA88-517BE6133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2992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BF30F7-B13A-43FB-AA80-6AB7C5A0F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DDAD39-F7EC-460C-BAA0-658CA741A7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73D90FC-D384-4057-ABEF-FE99E2A3A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031526-FD7C-4BA1-B6C2-33423169F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E5812D-59BF-4C66-9437-D30DB1B17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C434D4-4340-4571-9130-4746A59A8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9756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CE2A57-F6B1-4E54-9212-4FE51F69C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6036441-7100-4A49-9C92-6EA77734B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A2AE96F-03CF-4ABB-A250-CDAAC1AF6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9126AC2-222D-407F-BB00-D69CE6813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14525FD-E6FD-40D3-9681-6E1EF0C102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9FA0B5C-2097-4590-BDB7-2E7C9D336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DD30716-9D38-4E1A-83C7-A24117199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B3FF12E-6C20-4300-A999-8AF05280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898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8B5BA6-AA2B-44BE-AECC-BF6800EBC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59738E8-630F-422B-8B56-6B54522AC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5500F3E-6C01-4F30-996C-C2835D4FD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FD6051D-609E-494B-8EE2-F4BE59B9C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57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3CC88BE-D311-408B-A8F4-E4AB0B3D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C345779-B549-4FB5-92A8-B5DE84388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11FF1D-7678-4172-9E39-025F2F025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009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04CE0-177A-444C-B9BF-76B06CFDD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24DC18-0BF5-4B67-BA65-D6C0BF13D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C3768AD-AF60-4978-A767-B358611D0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0E3B5E1-178E-47F2-9DD7-A0BFBF8A2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AD9FAC7-3358-4BB6-9DC9-C47B81B8C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06CF1EB-F90C-41C3-82D9-9B751A87D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62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D88122-EC61-4E29-90D0-086A02390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34E69C9-4C22-44E4-88CD-5AFD7F0D3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B4DD62B-0103-40AA-BF17-222F4A7DB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811517-DB1D-4E03-87DD-6CE3194AD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1A9190-0744-4A1B-9534-E1429A2D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F5FE67-A2B8-41F8-A527-9642B78CB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93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33DD009-7A2E-4338-8372-20B11DF26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867EAF-0592-44C4-87F7-F872B8DAB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C38B86-C7B8-4969-A968-A536A05A22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36D9E-8CD2-4D28-BDBD-3931A0C7B1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9705AA-6C4E-4F39-B332-810D11210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BC9ACF-CBB7-4178-9771-A6AC5FC4D2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7DCE8-4242-4E46-8F3A-499D99E0D3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179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ab.concord.org/interactives.html#interactives/sam/phase-change/3-liquids.json" TargetMode="External"/><Relationship Id="rId2" Type="http://schemas.openxmlformats.org/officeDocument/2006/relationships/hyperlink" Target="https://lab.concord.org/interactives.html#interactives/sam/phase-change/4-solids.js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ab.concord.org/interactives.html#interactives/sam/phase-change/2-two-types-of-gases.jso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79C91A-6CB0-47DA-A346-80CA117CF5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FY2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78AC8C-65B5-4383-AE67-FAEE0E2CE3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Lämpö</a:t>
            </a:r>
          </a:p>
        </p:txBody>
      </p:sp>
    </p:spTree>
    <p:extLst>
      <p:ext uri="{BB962C8B-B14F-4D97-AF65-F5344CB8AC3E}">
        <p14:creationId xmlns:p14="http://schemas.microsoft.com/office/powerpoint/2010/main" val="1280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598096-F8C1-46C6-BC90-2038BD43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Lämpötila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2CA530-9684-45EF-B188-D47633FCC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Lämpötila mikrotasolla on atomien keskimääräistä liike-energiaa-&gt; suurempi lämpötila nopeammat atomit</a:t>
            </a:r>
          </a:p>
          <a:p>
            <a:endParaRPr lang="fi-FI" dirty="0"/>
          </a:p>
          <a:p>
            <a:r>
              <a:rPr lang="fi-FI" dirty="0"/>
              <a:t>Simulaatio:</a:t>
            </a:r>
          </a:p>
          <a:p>
            <a:r>
              <a:rPr lang="fi-FI" dirty="0"/>
              <a:t>https://lab.concord.org/embeddable.html#interactives/sam/intermolecular-attractions/7-states-of-matter.json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4687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8B7914-2294-45FE-9D89-D7EC8EA0D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Lämpötila asteikot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AD44CDC-75CB-4A8D-BD0A-7D5EE99EBA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Fysiikassa lämpötilan perusyksikkö on Kelvin K. Tunnus T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0\</m:t>
                    </m:r>
                    <m:r>
                      <m:rPr>
                        <m:sty m:val="p"/>
                      </m:rPr>
                      <a:rPr lang="fi-FI" b="0" i="1" smtClean="0">
                        <a:latin typeface="Cambria Math" panose="02040503050406030204" pitchFamily="18" charset="0"/>
                      </a:rPr>
                      <m:t>deg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=273,15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endParaRPr lang="fi-FI" b="0" dirty="0"/>
              </a:p>
              <a:p>
                <a:r>
                  <a:rPr lang="fi-FI" b="0" dirty="0"/>
                  <a:t>Celsiusasteisiin lisätään 273,15</a:t>
                </a:r>
              </a:p>
              <a:p>
                <a:r>
                  <a:rPr lang="fi-FI" dirty="0" err="1"/>
                  <a:t>Huom</a:t>
                </a:r>
                <a:r>
                  <a:rPr lang="fi-FI" dirty="0"/>
                  <a:t>! Muutos tehdään alkuperäisiin lämpötiloihin</a:t>
                </a:r>
                <a:endParaRPr lang="fi-FI" b="0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AD44CDC-75CB-4A8D-BD0A-7D5EE99EBA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76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51248C-D504-4093-8EFE-81745B4C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34EA83-BE7A-450F-8E40-AB7DC455A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s.15 1-1, 1-6, 1-7, 1-9, 1-11</a:t>
            </a:r>
          </a:p>
        </p:txBody>
      </p:sp>
    </p:spTree>
    <p:extLst>
      <p:ext uri="{BB962C8B-B14F-4D97-AF65-F5344CB8AC3E}">
        <p14:creationId xmlns:p14="http://schemas.microsoft.com/office/powerpoint/2010/main" val="507951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3FAF01-E68C-4689-A832-8BE55E978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E93B7B-EC29-4128-8C54-24C8396DC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Kurssi sisältää 4 laboratoriotyötä (6p. Jokainen)</a:t>
            </a:r>
          </a:p>
          <a:p>
            <a:r>
              <a:rPr lang="fi-FI" dirty="0"/>
              <a:t>Kokeellisen kotitehtävän 6p+6p bonus</a:t>
            </a:r>
          </a:p>
          <a:p>
            <a:r>
              <a:rPr lang="fi-FI" dirty="0"/>
              <a:t>Koe n. 60p.</a:t>
            </a:r>
          </a:p>
          <a:p>
            <a:r>
              <a:rPr lang="fi-FI" dirty="0"/>
              <a:t>Muuta? Mitä?</a:t>
            </a:r>
          </a:p>
          <a:p>
            <a:endParaRPr lang="fi-FI" dirty="0"/>
          </a:p>
          <a:p>
            <a:r>
              <a:rPr lang="fi-FI" dirty="0"/>
              <a:t>Muutettavaa?</a:t>
            </a:r>
          </a:p>
        </p:txBody>
      </p:sp>
    </p:spTree>
    <p:extLst>
      <p:ext uri="{BB962C8B-B14F-4D97-AF65-F5344CB8AC3E}">
        <p14:creationId xmlns:p14="http://schemas.microsoft.com/office/powerpoint/2010/main" val="564256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1D697E-5DE6-44E1-88E6-2DB078392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Kokeellinen kotitehtävä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938776-CBB0-4434-955F-055A01F3A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Kurssin aikana tehdään jokin kurssin aiheeseen liittyvä kokeellinen mittaus tunnin ulkopuolella.</a:t>
            </a:r>
          </a:p>
          <a:p>
            <a:r>
              <a:rPr lang="fi-FI" dirty="0"/>
              <a:t>Työstä kirjoitetaan työselostus, joka koostuu seuraavista osioista</a:t>
            </a:r>
          </a:p>
          <a:p>
            <a:pPr lvl="1"/>
            <a:r>
              <a:rPr lang="fi-FI" dirty="0"/>
              <a:t>Lyhyt teoria (mihin mittauksesi perustuu, mitä lakeja käytät laskuissasi… Vinkkejä voi kysyä omaan työhön tunneilla laskujen aikana)</a:t>
            </a:r>
          </a:p>
          <a:p>
            <a:pPr lvl="1"/>
            <a:r>
              <a:rPr lang="fi-FI" dirty="0"/>
              <a:t>Työn suoritus. (Mitä mitattiin, millä mitattiin) Tärkeimpänä tässä osiossa on, että osion pohjalta kuka tahansa voi tehdä saman mittauksen. Osio sisältää myös mittaustulokset sopivassa esitysmuodossa (esim. taulukoituna)</a:t>
            </a:r>
          </a:p>
          <a:p>
            <a:pPr lvl="1"/>
            <a:r>
              <a:rPr lang="fi-FI" dirty="0"/>
              <a:t>Tulokset. Mittaustulosten käsittely ja niillä tehtävät laskut sekä johtopäätökset.</a:t>
            </a:r>
          </a:p>
          <a:p>
            <a:r>
              <a:rPr lang="fi-FI" dirty="0"/>
              <a:t>Kokeellisen työn aihevalinta on täysin vapaa. </a:t>
            </a:r>
          </a:p>
        </p:txBody>
      </p:sp>
    </p:spTree>
    <p:extLst>
      <p:ext uri="{BB962C8B-B14F-4D97-AF65-F5344CB8AC3E}">
        <p14:creationId xmlns:p14="http://schemas.microsoft.com/office/powerpoint/2010/main" val="411790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2FC83E-7613-A88E-A38B-D2DF6750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Fysiikan opiskelu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10576C-C2F4-0E5B-8BDF-92F3E80F0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Seuraa aktiivisesti opetusta</a:t>
            </a:r>
          </a:p>
          <a:p>
            <a:pPr lvl="1"/>
            <a:r>
              <a:rPr lang="fi-FI" dirty="0"/>
              <a:t>Pohdi </a:t>
            </a:r>
            <a:r>
              <a:rPr lang="fi-FI" dirty="0" err="1"/>
              <a:t>demottavaa</a:t>
            </a:r>
            <a:r>
              <a:rPr lang="fi-FI" dirty="0"/>
              <a:t> ilmiötä, tai esimerkkitilannetta</a:t>
            </a:r>
          </a:p>
          <a:p>
            <a:pPr lvl="1"/>
            <a:r>
              <a:rPr lang="fi-FI" dirty="0"/>
              <a:t>Yritä keksiä vastauksia opettajan esittämiin kysymyksiin</a:t>
            </a:r>
          </a:p>
          <a:p>
            <a:pPr lvl="1"/>
            <a:r>
              <a:rPr lang="fi-FI" dirty="0"/>
              <a:t>Jos keksit vastauksen niin sano se ääneen</a:t>
            </a:r>
          </a:p>
          <a:p>
            <a:pPr lvl="1"/>
            <a:r>
              <a:rPr lang="fi-FI" dirty="0"/>
              <a:t>Kysy kysymyksiä</a:t>
            </a:r>
          </a:p>
          <a:p>
            <a:r>
              <a:rPr lang="fi-FI" dirty="0"/>
              <a:t>Tee kotitehtävät, jos et osaa niin</a:t>
            </a:r>
          </a:p>
          <a:p>
            <a:pPr lvl="1"/>
            <a:r>
              <a:rPr lang="fi-FI" dirty="0"/>
              <a:t>Lue kirjan kappale ja esimerkit (älä kopioi esimerkkiä)</a:t>
            </a:r>
          </a:p>
          <a:p>
            <a:pPr lvl="1"/>
            <a:r>
              <a:rPr lang="fi-FI" dirty="0"/>
              <a:t>Kysy kaverilta apua. Pyydä selittämään älä kopioi (molemmat hyötyvät)</a:t>
            </a:r>
          </a:p>
          <a:p>
            <a:pPr lvl="1"/>
            <a:r>
              <a:rPr lang="fi-FI" dirty="0"/>
              <a:t>Hyödynnä opiskelukahvilaa (Ma 15.00-&gt; k 223)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4353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788A34-CFE0-4B3E-BDFC-281447C0C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Termodynaaminen systeemi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E7A621-C448-4545-9855-42ECA0749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Aineen rakenne</a:t>
            </a:r>
          </a:p>
          <a:p>
            <a:r>
              <a:rPr lang="fi-FI" dirty="0"/>
              <a:t>Atomeista, jotka koostuvat elektroneista, neutroneista ja protoneista</a:t>
            </a:r>
          </a:p>
          <a:p>
            <a:r>
              <a:rPr lang="fi-FI" dirty="0"/>
              <a:t>Suurempina molekyylit</a:t>
            </a:r>
          </a:p>
          <a:p>
            <a:endParaRPr lang="fi-FI" dirty="0"/>
          </a:p>
          <a:p>
            <a:r>
              <a:rPr lang="fi-FI" dirty="0"/>
              <a:t>Aineen olomuodot</a:t>
            </a:r>
          </a:p>
          <a:p>
            <a:r>
              <a:rPr lang="fi-FI" dirty="0"/>
              <a:t>Kiinteä, neste ja kaasu</a:t>
            </a:r>
          </a:p>
        </p:txBody>
      </p:sp>
    </p:spTree>
    <p:extLst>
      <p:ext uri="{BB962C8B-B14F-4D97-AF65-F5344CB8AC3E}">
        <p14:creationId xmlns:p14="http://schemas.microsoft.com/office/powerpoint/2010/main" val="338790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C3419B-A4EE-4E08-A7C9-FD9AB0D2B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Olomuodot mikrotasolla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1495B1-C330-48C3-ABA7-1AAC88B47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Kiinteä: atomit värähtelevät. Pysyvät toisissaan kiinni. Säännöllinen rakenne</a:t>
            </a:r>
          </a:p>
          <a:p>
            <a:r>
              <a:rPr lang="fi-FI" dirty="0"/>
              <a:t>Neste: Atomit liikkuvat. Ei säännöllistä rakennetta. Sidoksia atomien välillä</a:t>
            </a:r>
          </a:p>
          <a:p>
            <a:r>
              <a:rPr lang="fi-FI" dirty="0"/>
              <a:t>Kaasu: atomit liikkuvat vapaasti. muodostuu väliaikaisia sidoksia</a:t>
            </a:r>
          </a:p>
          <a:p>
            <a:r>
              <a:rPr lang="fi-FI" dirty="0"/>
              <a:t>Simulaatiot:</a:t>
            </a:r>
          </a:p>
          <a:p>
            <a:r>
              <a:rPr lang="fi-FI" dirty="0">
                <a:hlinkClick r:id="rId2"/>
              </a:rPr>
              <a:t>https://lab.concord.org/interactives.html#interactives/sam/phase-change/4-solids.json</a:t>
            </a:r>
            <a:endParaRPr lang="fi-FI" dirty="0"/>
          </a:p>
          <a:p>
            <a:r>
              <a:rPr lang="fi-FI" dirty="0">
                <a:hlinkClick r:id="rId3"/>
              </a:rPr>
              <a:t>https://lab.concord.org/interactives.html#interactives/sam/phase-change/3-liquids.json</a:t>
            </a:r>
            <a:endParaRPr lang="fi-FI" dirty="0"/>
          </a:p>
          <a:p>
            <a:r>
              <a:rPr lang="fi-FI" dirty="0">
                <a:hlinkClick r:id="rId4"/>
              </a:rPr>
              <a:t>https://lab.concord.org/interactives.html#interactives/sam/phase-change/2-two-types-of-gases.json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1171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52E502-1D6E-4565-98B6-AE1CACA3C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333"/>
            <a:ext cx="10515600" cy="5499630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Mitä tarkoitetaan termodynaamisella systeemillä?</a:t>
            </a:r>
          </a:p>
          <a:p>
            <a:r>
              <a:rPr lang="fi-FI" dirty="0"/>
              <a:t>Mikä tahansa asia jolla on sisäpuoli ja ulkopuoli</a:t>
            </a:r>
          </a:p>
          <a:p>
            <a:endParaRPr lang="fi-FI" dirty="0"/>
          </a:p>
          <a:p>
            <a:r>
              <a:rPr lang="fi-FI" dirty="0"/>
              <a:t>Erilaisia termodynaamisia systeemejä:</a:t>
            </a:r>
          </a:p>
          <a:p>
            <a:r>
              <a:rPr lang="fi-FI" dirty="0"/>
              <a:t>1: avoin systeemi (vaihtaa ainetta ja energiaa ympäristön kanssa)</a:t>
            </a:r>
          </a:p>
          <a:p>
            <a:r>
              <a:rPr lang="fi-FI" dirty="0"/>
              <a:t>Ihminen</a:t>
            </a:r>
          </a:p>
          <a:p>
            <a:r>
              <a:rPr lang="fi-FI" dirty="0"/>
              <a:t>Talo</a:t>
            </a:r>
          </a:p>
          <a:p>
            <a:r>
              <a:rPr lang="fi-FI" dirty="0"/>
              <a:t>Tietokone</a:t>
            </a:r>
          </a:p>
          <a:p>
            <a:r>
              <a:rPr lang="fi-FI" dirty="0"/>
              <a:t>2: suljettu systeemi (vaihtaa energiaa, mutta ei ainetta)</a:t>
            </a:r>
          </a:p>
          <a:p>
            <a:r>
              <a:rPr lang="fi-FI" dirty="0"/>
              <a:t>Moottori</a:t>
            </a:r>
          </a:p>
          <a:p>
            <a:r>
              <a:rPr lang="fi-FI" dirty="0"/>
              <a:t>Juomapullo</a:t>
            </a:r>
          </a:p>
          <a:p>
            <a:r>
              <a:rPr lang="fi-FI" dirty="0"/>
              <a:t>Planeetta</a:t>
            </a:r>
          </a:p>
          <a:p>
            <a:r>
              <a:rPr lang="fi-FI" dirty="0"/>
              <a:t>Sähköpatteri</a:t>
            </a:r>
          </a:p>
          <a:p>
            <a:r>
              <a:rPr lang="fi-FI" dirty="0"/>
              <a:t>3: eristetty systeemi (ei vaihda ainetta eikä energiaa)</a:t>
            </a:r>
          </a:p>
          <a:p>
            <a:r>
              <a:rPr lang="fi-FI" dirty="0"/>
              <a:t>Termospullo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8068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9D24CB-DCFE-4152-BF74-9BAA09F58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6533"/>
            <a:ext cx="10515600" cy="5550430"/>
          </a:xfrm>
        </p:spPr>
        <p:txBody>
          <a:bodyPr/>
          <a:lstStyle/>
          <a:p>
            <a:r>
              <a:rPr lang="fi-FI" dirty="0"/>
              <a:t>Termodynaamista tilaa kuvaavat suureet?</a:t>
            </a:r>
          </a:p>
          <a:p>
            <a:r>
              <a:rPr lang="fi-FI" dirty="0"/>
              <a:t>Lämpötila, paine, tilavuus, massa/ainemäärä</a:t>
            </a:r>
          </a:p>
        </p:txBody>
      </p:sp>
    </p:spTree>
    <p:extLst>
      <p:ext uri="{BB962C8B-B14F-4D97-AF65-F5344CB8AC3E}">
        <p14:creationId xmlns:p14="http://schemas.microsoft.com/office/powerpoint/2010/main" val="2334128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51237E-2765-42FB-A99E-B7AB1CB1E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800"/>
            <a:ext cx="10515600" cy="5618163"/>
          </a:xfrm>
        </p:spPr>
        <p:txBody>
          <a:bodyPr/>
          <a:lstStyle/>
          <a:p>
            <a:r>
              <a:rPr lang="fi-FI" dirty="0"/>
              <a:t>Erilaisia termodynaamisia systeemejä</a:t>
            </a:r>
          </a:p>
        </p:txBody>
      </p:sp>
    </p:spTree>
    <p:extLst>
      <p:ext uri="{BB962C8B-B14F-4D97-AF65-F5344CB8AC3E}">
        <p14:creationId xmlns:p14="http://schemas.microsoft.com/office/powerpoint/2010/main" val="540548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464</Words>
  <Application>Microsoft Office PowerPoint</Application>
  <PresentationFormat>Laajakuva</PresentationFormat>
  <Paragraphs>70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FY2</vt:lpstr>
      <vt:lpstr>Kurssin arviointi</vt:lpstr>
      <vt:lpstr>Kokeellinen kotitehtävä</vt:lpstr>
      <vt:lpstr>Fysiikan opiskelu</vt:lpstr>
      <vt:lpstr>Termodynaaminen systeemi</vt:lpstr>
      <vt:lpstr>Olomuodot mikrotasolla</vt:lpstr>
      <vt:lpstr>PowerPoint-esitys</vt:lpstr>
      <vt:lpstr>PowerPoint-esitys</vt:lpstr>
      <vt:lpstr>PowerPoint-esitys</vt:lpstr>
      <vt:lpstr>Lämpötila</vt:lpstr>
      <vt:lpstr>Lämpötila asteikot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</dc:title>
  <dc:creator>User</dc:creator>
  <cp:lastModifiedBy>Leppänen Riku Joonatan</cp:lastModifiedBy>
  <cp:revision>24</cp:revision>
  <dcterms:created xsi:type="dcterms:W3CDTF">2018-02-04T12:16:13Z</dcterms:created>
  <dcterms:modified xsi:type="dcterms:W3CDTF">2026-02-03T09:30:08Z</dcterms:modified>
</cp:coreProperties>
</file>