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5" r:id="rId7"/>
    <p:sldId id="261" r:id="rId8"/>
    <p:sldId id="263" r:id="rId9"/>
    <p:sldId id="266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7EAD89-1543-4ABB-8BED-DC9B0F9D7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70700D-13D0-4630-9BDF-86E6CD39E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ACC45C-F606-4059-9618-C18E29C86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E30336-AE1C-4B6E-B639-96F5323F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5A7BEE-ACE6-473D-9CB5-587ADC697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272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6DE9C5-035B-41D1-B006-054F6E31D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7634E6-3D58-4816-9E02-11E59B259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D817C3-F641-4803-8548-05D81A818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5C9A06-2888-4DFE-9799-3A8B78C6A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955854-EEEB-41AA-98D4-A41810ABD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7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2D7C20E-9EC6-4B52-B845-F0118D69C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29468A-E2CC-4CE8-AD99-A7E6BB367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5DE0DB-F465-4ED4-A9C7-D9FEE5A9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1D9DE5-66C8-428B-9699-CA1CB342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DE6094-53FA-4141-BB88-32635FE1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13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0C8FB0-5268-4582-B1EC-AB92E824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6BD6FA-CD7D-4737-AFA9-99FE76525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D947A1-1384-4464-95BA-2F2D4884F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29EC52-A6B7-420F-ADA9-D3154CCD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06FB92-BE14-4133-9402-FC81E179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52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BFA81-FAB4-47E3-BDD5-849C7DA2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B3D086-4491-4041-A200-5AA16A93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3A30C8-D58F-4033-9C0E-C2BD7D24E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7F5A39-C2A7-4C1B-96D9-A2A7234B6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6B2303-78C3-4F0F-897C-6981A7FB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3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AF694-CA04-443F-ABA2-078F69DB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459A74-D62D-41CA-81AD-6B1FFD997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56A3C5-7192-4065-AC3C-4CCEA24C2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D11C62-C4D5-4294-B26E-104D10E7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471D02-412E-4FEE-A4A4-A0964F74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4A350C-6C4B-42D7-8400-36DF173DF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43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6F4F52-A2CC-47DF-BCC7-03757CF1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FBA66D-06A4-48B1-B945-593DDD3C1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CA3A1A-0A63-4D52-AFF2-8D91B805F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E4E858-64F3-4EFC-B6F0-082D8686A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D77E117-0B4F-4A01-A608-26FE8F361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0027C83-5B23-4E39-971F-11A5793AA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E797440-7C64-4A93-99B7-22B676DE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745A3B2-95D0-46A3-9FA1-868E7979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1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11A1E-F801-4902-A031-5F196421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6DEC567-C603-414A-9FE8-1D81BB3F0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4FA7CD0-BF84-4300-AE0E-3B80E79E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9EDBEE-CFBA-4759-A123-6285E33E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80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0E372B8-516F-4624-9B4D-8EE73F7F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E09ED82-BC3B-474E-BFDE-B668E3FB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808F07C-B492-46EA-867B-9293EEAFF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14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5CCB38-2E49-4604-9D64-20F900F98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005306-18D3-4208-91E7-8CC971F82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DDA089-5BDC-4FB2-B178-B91F3490D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1DC0D1-1B35-4292-84A0-7C67EF7C3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9F595B-D778-483B-ADD7-503E56559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E6638E-9158-44AA-AE7A-5EC33616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39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C34B47-AB69-4270-B4B6-9F85530F0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06CEF77-0CEF-46B0-846D-DAC53DEFDF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D233E8-CDAB-41DB-A5DF-1FFFF64DC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4D239C-EFB8-4022-A0A6-E98571FB4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AD400B-2441-463C-BD80-A8DAC292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486B43-C0EE-40A3-81CB-B8D0A357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860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6D205AD-285C-49B7-8FDE-E64C17338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1BCA79-D1E1-425B-80FF-B340123EB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3C0BC7-1876-461D-988E-3E8DCAFBD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C6DD-0B54-4F7D-8608-424C13B129A5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A9B0C3-E5EC-4617-8430-20CD55703F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2E3E73-4596-4BEE-85C6-26011E8D3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6DFF0-5CF2-44BF-BCE1-ABE141BB1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62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9EDE09-6B1E-497E-A846-4D81774B9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Kaasujen tilanmuutokset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62C09E-0297-4EC0-A5C6-A63000A416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771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40BC16-76E7-4EE7-B87D-E6E52E2E3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2692F-F701-4982-B572-2504CBEA0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14-5, 14-6, 14-7, 14-10</a:t>
            </a:r>
          </a:p>
          <a:p>
            <a:r>
              <a:rPr lang="fi-FI" dirty="0"/>
              <a:t>Bonus F4-24</a:t>
            </a:r>
          </a:p>
          <a:p>
            <a:endParaRPr lang="fi-FI" dirty="0"/>
          </a:p>
          <a:p>
            <a:r>
              <a:rPr lang="fi-FI" dirty="0"/>
              <a:t>Sukelluksen alkaessa laitesukeltajan ilmasäiliön paine oli 80 </a:t>
            </a:r>
            <a:r>
              <a:rPr lang="fi-FI" dirty="0" err="1"/>
              <a:t>bar</a:t>
            </a:r>
            <a:r>
              <a:rPr lang="fi-FI" dirty="0"/>
              <a:t> ja lämpötila 29 °C, jolloin säiliö painoi 10,505 kg. Sukelluksen jälkeen säiliön lämpötila oli 15 °C, paine 41 </a:t>
            </a:r>
            <a:r>
              <a:rPr lang="fi-FI" dirty="0" err="1"/>
              <a:t>bar</a:t>
            </a:r>
            <a:r>
              <a:rPr lang="fi-FI" dirty="0"/>
              <a:t> ja massa 9,999 kg. Kuinka suuri oli säiliön tilavuus? Ideaalikaasuksi oletettavan ilman moolimassa on 29 g/mol.</a:t>
            </a:r>
          </a:p>
        </p:txBody>
      </p:sp>
    </p:spTree>
    <p:extLst>
      <p:ext uri="{BB962C8B-B14F-4D97-AF65-F5344CB8AC3E}">
        <p14:creationId xmlns:p14="http://schemas.microsoft.com/office/powerpoint/2010/main" val="155751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4A1F52-B0DE-4866-BAC8-3EABE2D0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CB9AD0-FF88-4BAB-83BB-025B5EA0E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muistatte</a:t>
            </a:r>
          </a:p>
          <a:p>
            <a:r>
              <a:rPr lang="fi-FI" dirty="0"/>
              <a:t>Lämpötila ja paine ovat suoraan verrannolliset</a:t>
            </a:r>
          </a:p>
          <a:p>
            <a:r>
              <a:rPr lang="fi-FI" dirty="0"/>
              <a:t>Lämpötila ja tilavuus ovat suoraan verrannolliset</a:t>
            </a:r>
          </a:p>
          <a:p>
            <a:r>
              <a:rPr lang="fi-FI" dirty="0"/>
              <a:t>Kun paine kasvaa -&gt; tilavuus pienenee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6767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7FC855-D949-4643-9C78-17D5DD522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BDAD8FC-E422-4168-82E0-2B465FD911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Eli siis </a:t>
                </a:r>
                <a:r>
                  <a:rPr lang="fi-FI" i="1" dirty="0" err="1"/>
                  <a:t>pV</a:t>
                </a:r>
                <a:r>
                  <a:rPr lang="fi-FI" dirty="0"/>
                  <a:t>=vakio, samoin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𝑣𝑎𝑘𝑖𝑜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𝑗𝑎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𝑣𝑎𝑘𝑖𝑜</m:t>
                    </m:r>
                  </m:oMath>
                </a14:m>
                <a:endParaRPr lang="fi-FI" dirty="0"/>
              </a:p>
              <a:p>
                <a:r>
                  <a:rPr lang="fi-FI" dirty="0"/>
                  <a:t>Näitä kolmea lakia sanotaan järjestyksessä painetilavuuslaiksi, painelämpötilalaiksi ja tilavuuslämpötilalaiksi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BDAD8FC-E422-4168-82E0-2B465FD911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10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C0372D-7D17-45F0-AAD0-012076B9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Yleinen kaasun tilanyhtälö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A20D013-F7F2-401D-9DB1-AA7EBB6469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𝑣𝑎𝑘𝑖𝑜</m:t>
                    </m:r>
                  </m:oMath>
                </a14:m>
                <a:endParaRPr lang="fi-FI" dirty="0"/>
              </a:p>
              <a:p>
                <a:r>
                  <a:rPr lang="fi-FI" dirty="0"/>
                  <a:t>Pidettiinkö jotain suuretta vakiona kaikissa kokeissa?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A20D013-F7F2-401D-9DB1-AA7EBB6469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76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D2CD1D-CC02-4222-86FF-EDF7887B6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F6D5DC2-A73A-4A25-93B9-F31B32A406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Tunnus </a:t>
                </a:r>
                <a:r>
                  <a:rPr lang="fi-FI" i="1" dirty="0"/>
                  <a:t>n</a:t>
                </a:r>
              </a:p>
              <a:p>
                <a:r>
                  <a:rPr lang="fi-FI" dirty="0"/>
                  <a:t>Yksikkö mol</a:t>
                </a:r>
              </a:p>
              <a:p>
                <a:r>
                  <a:rPr lang="fi-FI" dirty="0"/>
                  <a:t>1 mol atomeja sisältää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6,022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fi-FI" dirty="0"/>
                  <a:t>kpl atomeja</a:t>
                </a:r>
              </a:p>
              <a:p>
                <a:r>
                  <a:rPr lang="fi-FI" dirty="0"/>
                  <a:t>(12g hiili-12 sisältää tasan 1 moolin hiili-12 atomeja)</a:t>
                </a:r>
              </a:p>
              <a:p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i="1" dirty="0"/>
                  <a:t>m</a:t>
                </a:r>
                <a:r>
                  <a:rPr lang="fi-FI" dirty="0"/>
                  <a:t> on aineen massa</a:t>
                </a:r>
              </a:p>
              <a:p>
                <a:r>
                  <a:rPr lang="fi-FI" i="1" dirty="0"/>
                  <a:t>M</a:t>
                </a:r>
                <a:r>
                  <a:rPr lang="fi-FI" dirty="0"/>
                  <a:t> on aineen moolimassa (jaksollinen järjestelmä)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F6D5DC2-A73A-4A25-93B9-F31B32A406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15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B7AD4B-587C-264A-4AB5-8B33F59E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Ideaalikaasun tilanyhtälö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706EB3E-9522-6192-D13D-28E1949580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pV=</a:t>
                </a:r>
                <a:r>
                  <a:rPr lang="fi-FI" dirty="0" err="1"/>
                  <a:t>nRT</a:t>
                </a:r>
                <a:r>
                  <a:rPr lang="fi-FI" dirty="0"/>
                  <a:t>, missä</a:t>
                </a:r>
              </a:p>
              <a:p>
                <a:r>
                  <a:rPr lang="fi-FI" dirty="0"/>
                  <a:t>p on paine (Pa tai bar)</a:t>
                </a:r>
              </a:p>
              <a:p>
                <a:r>
                  <a:rPr lang="fi-FI" dirty="0"/>
                  <a:t>V on tilavuus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𝑡𝑎𝑖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dirty="0"/>
              </a:p>
              <a:p>
                <a:r>
                  <a:rPr lang="fi-FI" dirty="0"/>
                  <a:t>n on ainemäärä (mol)</a:t>
                </a:r>
              </a:p>
              <a:p>
                <a:r>
                  <a:rPr lang="fi-FI" dirty="0"/>
                  <a:t>R on moolinen kaasuvakio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i-FI" dirty="0"/>
                      <m:t>8,314463</m:t>
                    </m:r>
                    <m:r>
                      <m:rPr>
                        <m:nor/>
                      </m:rPr>
                      <a:rPr lang="fi-FI" b="0" i="0" dirty="0" smtClean="0"/>
                      <m:t> </m:t>
                    </m:r>
                    <m:f>
                      <m:f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𝑃𝑎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=0,0</m:t>
                    </m:r>
                    <m:r>
                      <m:rPr>
                        <m:nor/>
                      </m:rPr>
                      <a:rPr lang="fi-FI" dirty="0"/>
                      <m:t>8314463</m:t>
                    </m:r>
                    <m:r>
                      <m:rPr>
                        <m:nor/>
                      </m:rPr>
                      <a:rPr lang="fi-FI" b="0" i="0" dirty="0" smtClean="0"/>
                      <m:t> </m:t>
                    </m:r>
                    <m:f>
                      <m:f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𝑏𝑎𝑟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fi-FI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fi-FI" dirty="0"/>
                  <a:t>)</a:t>
                </a:r>
              </a:p>
              <a:p>
                <a:r>
                  <a:rPr lang="fi-FI" dirty="0"/>
                  <a:t>T on lämpötila (K)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706EB3E-9522-6192-D13D-28E1949580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660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1BD79F-879C-46A3-B111-F9104B43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Ideaalikaasu </a:t>
            </a:r>
            <a:r>
              <a:rPr lang="fi-FI" dirty="0" err="1"/>
              <a:t>vs</a:t>
            </a:r>
            <a:r>
              <a:rPr lang="fi-FI" dirty="0"/>
              <a:t> todellinen kaasu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9CFB7-4813-46CE-9988-FC248DDE1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ne eroavat toisistaan?</a:t>
            </a:r>
          </a:p>
          <a:p>
            <a:r>
              <a:rPr lang="fi-FI" dirty="0"/>
              <a:t>Ideaalikaasussa kaasumolekyylit ovat pistemäisiä, oikeassa kaasussa molekyylit vievät tilaa</a:t>
            </a:r>
          </a:p>
          <a:p>
            <a:r>
              <a:rPr lang="fi-FI" dirty="0"/>
              <a:t>Molekyylit vuorovaikuttavat vain törmäyksin, molekyylien välille syntyy hetkellisiä sidoksia</a:t>
            </a:r>
          </a:p>
          <a:p>
            <a:r>
              <a:rPr lang="fi-FI" dirty="0"/>
              <a:t>Ei nesteydy, nesteytyy kun paine kasvaa tai lämpötila laskee</a:t>
            </a:r>
          </a:p>
        </p:txBody>
      </p:sp>
    </p:spTree>
    <p:extLst>
      <p:ext uri="{BB962C8B-B14F-4D97-AF65-F5344CB8AC3E}">
        <p14:creationId xmlns:p14="http://schemas.microsoft.com/office/powerpoint/2010/main" val="579093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93AF3D-EE9A-402B-A654-077BFBD31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A3DFC5-8270-42AF-98E9-79096F719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Heliumilmapallon tilavuus 21°C lämpötilassa, normaalipaineessa on 11l. Mount Everestin huipulla ilmanpaine on noin 1/3 merenpinnan tasosta ja lämpötila sen huipulla on -36°C. Mikä on heliumilmapallon tilavuus Everestin huipulla?</a:t>
            </a:r>
          </a:p>
        </p:txBody>
      </p:sp>
    </p:spTree>
    <p:extLst>
      <p:ext uri="{BB962C8B-B14F-4D97-AF65-F5344CB8AC3E}">
        <p14:creationId xmlns:p14="http://schemas.microsoft.com/office/powerpoint/2010/main" val="1256022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6FC570-FBA6-6CE7-58C3-A571E8835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EABDBCD-1E46-13E3-6969-08DE68413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5710" y="329731"/>
            <a:ext cx="6501272" cy="616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320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286</Words>
  <Application>Microsoft Office PowerPoint</Application>
  <PresentationFormat>Laajakuva</PresentationFormat>
  <Paragraphs>37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Kaasujen tilanmuutokset</vt:lpstr>
      <vt:lpstr>Labrat</vt:lpstr>
      <vt:lpstr>PowerPoint-esitys</vt:lpstr>
      <vt:lpstr>Yleinen kaasun tilanyhtälö</vt:lpstr>
      <vt:lpstr>Ainemäärä</vt:lpstr>
      <vt:lpstr>Ideaalikaasun tilanyhtälö</vt:lpstr>
      <vt:lpstr>Ideaalikaasu vs todellinen kaasu</vt:lpstr>
      <vt:lpstr>Esimerkki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Kaasujen tilanmuutokset</dc:title>
  <dc:creator>User</dc:creator>
  <cp:lastModifiedBy>Leppänen Riku Joonatan</cp:lastModifiedBy>
  <cp:revision>28</cp:revision>
  <dcterms:created xsi:type="dcterms:W3CDTF">2018-02-18T14:43:18Z</dcterms:created>
  <dcterms:modified xsi:type="dcterms:W3CDTF">2026-03-18T12:39:31Z</dcterms:modified>
</cp:coreProperties>
</file>