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7" r:id="rId4"/>
    <p:sldId id="265" r:id="rId5"/>
    <p:sldId id="269" r:id="rId6"/>
    <p:sldId id="271" r:id="rId7"/>
    <p:sldId id="272" r:id="rId8"/>
    <p:sldId id="266" r:id="rId9"/>
    <p:sldId id="273" r:id="rId10"/>
    <p:sldId id="274" r:id="rId11"/>
    <p:sldId id="275" r:id="rId12"/>
    <p:sldId id="277" r:id="rId13"/>
    <p:sldId id="282" r:id="rId14"/>
    <p:sldId id="278" r:id="rId15"/>
    <p:sldId id="270" r:id="rId16"/>
    <p:sldId id="279" r:id="rId17"/>
    <p:sldId id="280" r:id="rId18"/>
    <p:sldId id="276" r:id="rId19"/>
    <p:sldId id="281" r:id="rId2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6D0C82-51BD-3527-ADB2-1A337B078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7883B6-3437-415D-9261-20007F6A6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F1E4470-3614-7425-8FD5-DCE294AF8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A3CF-D59E-4677-BF60-54D0AAB4A187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6871BB3-817B-88A4-8858-2A7E0B0C3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685E643-3A4A-3D7F-A9F0-634365C65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C129-45A3-46E4-9D99-FC353A7C3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3643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384A68-E4CD-8B1B-8577-AA60671E4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51CBA16-3B98-7F86-7B29-9BD039F99B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849B02F-D04E-40FC-5FCA-A49D2C814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A3CF-D59E-4677-BF60-54D0AAB4A187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395A7C-E969-65C7-B645-77842E2A5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4057EE5-BC0B-068B-CF74-2B7AC23DD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C129-45A3-46E4-9D99-FC353A7C3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1218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D42F179-B50B-2575-4E93-ACB3AD0A7B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26D061C-1758-67AA-4E34-1315FEFB03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5C78A5E-2DE0-0D73-F070-BB61F857E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A3CF-D59E-4677-BF60-54D0AAB4A187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6641BF8-649F-50AE-5016-F3EADC4F3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611D9A0-D27C-EFA3-5C0D-66AAC74A3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C129-45A3-46E4-9D99-FC353A7C3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2175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BB48F8-D142-DF48-1B59-CE378A4EA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C4E52C-402F-051B-77D7-B4B880C76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79406AD-1582-32C8-69F8-379CF177F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A3CF-D59E-4677-BF60-54D0AAB4A187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B3C9BF-FF3D-273B-94EB-E9E1C09E4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62431F8-B073-C5C7-2BCC-8BDB22042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C129-45A3-46E4-9D99-FC353A7C3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265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06B5B5-535A-D809-4B26-1558C3397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632A741-D6C3-0E92-F933-BC35A5FDCC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46E2C22-8272-C418-6F89-366D327B2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A3CF-D59E-4677-BF60-54D0AAB4A187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41ECF0E-B895-B293-B16B-083C22ECA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DA5503F-D00A-1293-484C-2FE91DBA4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C129-45A3-46E4-9D99-FC353A7C3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817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F6F789-F6A9-CB41-5136-818D46AE3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3ED1F9-5AA8-A0CD-FCA4-C71E55210F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901889B-B020-EB65-3DEA-52F9544500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0414FD5-EDF3-0C71-84A0-FB8B3221F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A3CF-D59E-4677-BF60-54D0AAB4A187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6C73777-70D3-4B66-DE80-6A0424892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2BE9495-7C9D-EF5C-4BCE-0342F8AA5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C129-45A3-46E4-9D99-FC353A7C3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9428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65AB91-1A94-D266-E7B5-C3B8A4E73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5D6D954-B80C-34B8-2A21-B19B5E80F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C0D4754-067F-C89D-6DB9-93F5771352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AB07BB1-9B5F-C9FB-37A6-841AB2F788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D22649E-01C3-328E-0241-B587E410BA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2E231DA-6777-0630-64E2-2A2080636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A3CF-D59E-4677-BF60-54D0AAB4A187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10F12C4-2F7C-0B02-D38A-E5CAFCB73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EE83546-70FB-A335-EEEA-FE0701D35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C129-45A3-46E4-9D99-FC353A7C3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2000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B4BD66-0389-E43C-941D-165A10D53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F0093D1-B0AD-7B99-088D-AFFEA6910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A3CF-D59E-4677-BF60-54D0AAB4A187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B627FA8-AB2D-46DA-EBC2-364BA9108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A45BAC3-ED16-AE2E-3F50-D6A6EDB95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C129-45A3-46E4-9D99-FC353A7C3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502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A3132B8-DDEF-9568-E8FF-16FD6C961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A3CF-D59E-4677-BF60-54D0AAB4A187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64F8C8D-0714-B56D-4D4A-72E54FB19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7910A7E-545F-FCEE-AF05-4A7E1B94D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C129-45A3-46E4-9D99-FC353A7C3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2666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00A3E9-F76E-D377-7F02-1EBC6733E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B69E57-5775-BAF5-5B05-CF9631F5B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655552E-7B75-2DE7-B757-3814C28B00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F51F3C5-2E30-E3C3-8643-B8E61CD28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A3CF-D59E-4677-BF60-54D0AAB4A187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61097BC-2B16-CF53-F3D3-45F3019B1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977BDB4-8F19-6BAB-3BD3-4DA9C523E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C129-45A3-46E4-9D99-FC353A7C3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520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832D8E-AAC9-F506-175B-58833E1C4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53F9A73-8C64-FE7C-7659-50644C3CF1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D66FB5A-488A-65AD-A3F4-2323367D63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4DEB582-16A2-1B08-F807-31B0BE046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A3CF-D59E-4677-BF60-54D0AAB4A187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F40FDB0-1FE5-BE4C-7BF3-FD2ABD5EE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CCDC3E9-9705-908C-F027-28B688488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C129-45A3-46E4-9D99-FC353A7C3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007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7064160-6CFD-E2DF-4AA5-7A10252E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AFB0318-0F10-CB5D-25FA-F4C42BCEAA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28AE4A-9E94-2955-0178-0B721AC85D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3A3CF-D59E-4677-BF60-54D0AAB4A187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E98DC79-7E34-8A8E-9559-FFD320427A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6FD1928-E485-CB8E-911E-852B65CF86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8C129-45A3-46E4-9D99-FC353A7C30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602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8DEE9C-F77B-DF32-8DC6-2834C2472E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Hydrostaattinen paine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A92E040-BA25-0F15-56D5-1A451DF511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3854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2CF17F-9193-4A7F-8790-3416A9113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Liike-energia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40D1521-31EC-49DB-BCDA-4BDF8AA65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6004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E3CEF1-DC17-4347-B975-9AFCAC43E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Liike-energia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578A1BFF-4289-4561-B716-13FE45D84EA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fi-FI" dirty="0"/>
              </a:p>
              <a:p>
                <a:r>
                  <a:rPr lang="fi-FI" dirty="0"/>
                  <a:t>m= kappaleen massa</a:t>
                </a:r>
              </a:p>
              <a:p>
                <a:r>
                  <a:rPr lang="fi-FI" dirty="0"/>
                  <a:t>v=kappaleen nopeus (m/s)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578A1BFF-4289-4561-B716-13FE45D84EA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3417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929FEA-A74E-E94C-5150-B5D01E9B5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D56314-31CE-6BB5-8C6E-659F760436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Esim. Mikko ajaa autoa nopeudella 85 km/h. Auton massa on 1400kg. Kuinka suuri liike-energia autolla on?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Taneli haluaa saavuttaa yhtä suuren liike-energian moottoripyörällään joka painaa 180kg. Kuinka kovaa Tanelin pitää ajaa?</a:t>
            </a:r>
          </a:p>
        </p:txBody>
      </p:sp>
      <p:pic>
        <p:nvPicPr>
          <p:cNvPr id="5" name="Kuva 4" descr="Kuva, joka sisältää kohteen teksti, Fontti, kuvakaappaus, viiva&#10;&#10;Tekoälyllä luotu sisältö voi olla virheellistä.">
            <a:extLst>
              <a:ext uri="{FF2B5EF4-FFF2-40B4-BE49-F238E27FC236}">
                <a16:creationId xmlns:a16="http://schemas.microsoft.com/office/drawing/2014/main" id="{7FBECA8F-D572-52D7-B94C-10AE9BA1E7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8314" y="2647512"/>
            <a:ext cx="5947224" cy="2678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1842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6D1AFA-F1E0-5E04-9F70-70C31D2B4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 descr="Kuva, joka sisältää kohteen teksti, Fontti, kuvakaappaus, käsiala&#10;&#10;Tekoälyllä luotu sisältö voi olla virheellistä.">
            <a:extLst>
              <a:ext uri="{FF2B5EF4-FFF2-40B4-BE49-F238E27FC236}">
                <a16:creationId xmlns:a16="http://schemas.microsoft.com/office/drawing/2014/main" id="{39829DDD-79FE-D363-23C6-38AE0BBB52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1310" y="1034143"/>
            <a:ext cx="9003705" cy="514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329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5946A5-6D4B-43CE-9411-83D05C0F2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Potentiaalienergia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4CF69B-ECBC-4323-ACFA-5BC1D383D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552568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996F4B-9017-435A-83C0-D4FCC7831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Potentiaalienergia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50DFB0C8-9E8D-4EBA-9ECC-400A645A294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Kappaleen potentiaalienergia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𝑚𝑔h</m:t>
                    </m:r>
                  </m:oMath>
                </a14:m>
                <a:r>
                  <a:rPr lang="fi-FI" dirty="0"/>
                  <a:t>, missä</a:t>
                </a:r>
              </a:p>
              <a:p>
                <a:r>
                  <a:rPr lang="fi-FI" dirty="0"/>
                  <a:t>m=kappaleen massa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fi-FI" dirty="0"/>
                  <a:t>=putoamiskiihtyvyys</a:t>
                </a:r>
              </a:p>
              <a:p>
                <a:r>
                  <a:rPr lang="fi-FI" dirty="0"/>
                  <a:t>h=kappaleen korkeus</a:t>
                </a:r>
              </a:p>
              <a:p>
                <a:r>
                  <a:rPr lang="fi-FI" dirty="0"/>
                  <a:t>Korkeus mitataan valittuun nollatasoon nähden. Valinta pitää kirjoittaa!</a:t>
                </a:r>
              </a:p>
              <a:p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50DFB0C8-9E8D-4EBA-9ECC-400A645A294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196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3405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20EAE9-116D-4DBD-A011-3266D7CB2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Mekaaninen energia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6444FD-A3F0-4983-ADE3-EEC9090E9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Kappaleen potentiaalienergian ja liike-energian summaa kutsutaan kappaleen mekaaniseksi energiaksi</a:t>
            </a:r>
          </a:p>
          <a:p>
            <a:r>
              <a:rPr lang="fi-FI" dirty="0"/>
              <a:t>Monessa tilanteessa voidaan olettaa, että kappaleen mekaaninen energia säilyy. </a:t>
            </a:r>
          </a:p>
          <a:p>
            <a:r>
              <a:rPr lang="fi-FI" dirty="0"/>
              <a:t>Tällainen tilanne on esimerkiksi vapaapudotus kun ilmanvastusta ei huomioida.</a:t>
            </a:r>
          </a:p>
        </p:txBody>
      </p:sp>
    </p:spTree>
    <p:extLst>
      <p:ext uri="{BB962C8B-B14F-4D97-AF65-F5344CB8AC3E}">
        <p14:creationId xmlns:p14="http://schemas.microsoft.com/office/powerpoint/2010/main" val="880685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C3B3C2-46ED-159F-2F5D-A460833E4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BADBAA-D5C6-FB7A-39BB-7CC8DC2FC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15496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11CDF5-C825-0BB8-5929-1A93F7C08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Joulen koe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33CC6B-A0A5-0959-505E-5A07CADF0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93519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1AA068-E818-4F91-A96E-4854A64ED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CA633F-0817-4266-9A42-19094E2B6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Tehtäviä: 8-1, 8-2, 8-4, 8-6, 8-7,</a:t>
            </a:r>
          </a:p>
          <a:p>
            <a:r>
              <a:rPr lang="fi-FI" dirty="0"/>
              <a:t>T: 9-3 9-6, 9-7, 9-16.</a:t>
            </a:r>
          </a:p>
        </p:txBody>
      </p:sp>
    </p:spTree>
    <p:extLst>
      <p:ext uri="{BB962C8B-B14F-4D97-AF65-F5344CB8AC3E}">
        <p14:creationId xmlns:p14="http://schemas.microsoft.com/office/powerpoint/2010/main" val="2607037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151EEA-DEEA-4FD5-A47F-202E3D273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Hydrostaattinen paine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B4C5D2-927C-43D2-8520-9C65C1081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Nesteen paino aiheuttaa myös paineen</a:t>
            </a:r>
          </a:p>
        </p:txBody>
      </p:sp>
    </p:spTree>
    <p:extLst>
      <p:ext uri="{BB962C8B-B14F-4D97-AF65-F5344CB8AC3E}">
        <p14:creationId xmlns:p14="http://schemas.microsoft.com/office/powerpoint/2010/main" val="2918013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21D88A-7FE0-4C58-9ADA-ACABD56A9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7867"/>
            <a:ext cx="10515600" cy="5889096"/>
          </a:xfrm>
        </p:spPr>
        <p:txBody>
          <a:bodyPr/>
          <a:lstStyle/>
          <a:p>
            <a:r>
              <a:rPr lang="fi-FI" dirty="0"/>
              <a:t>Paineanturilla mitattiin paineen riippuvuutta syvyydestä etanoliliuoksessa. Tuloksena saatiin seuraavat tulokset. Piirrä tulokset sopivaan koordinaatistoon.</a:t>
            </a:r>
          </a:p>
          <a:p>
            <a:endParaRPr lang="fi-FI" dirty="0"/>
          </a:p>
        </p:txBody>
      </p:sp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1F07B80A-907E-4BFC-8F74-0F414568CBEA}"/>
              </a:ext>
            </a:extLst>
          </p:cNvPr>
          <p:cNvGraphicFramePr>
            <a:graphicFrameLocks noGrp="1"/>
          </p:cNvGraphicFramePr>
          <p:nvPr/>
        </p:nvGraphicFramePr>
        <p:xfrm>
          <a:off x="999065" y="1879598"/>
          <a:ext cx="4165601" cy="34544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44932">
                  <a:extLst>
                    <a:ext uri="{9D8B030D-6E8A-4147-A177-3AD203B41FA5}">
                      <a16:colId xmlns:a16="http://schemas.microsoft.com/office/drawing/2014/main" val="2372803304"/>
                    </a:ext>
                  </a:extLst>
                </a:gridCol>
                <a:gridCol w="2120669">
                  <a:extLst>
                    <a:ext uri="{9D8B030D-6E8A-4147-A177-3AD203B41FA5}">
                      <a16:colId xmlns:a16="http://schemas.microsoft.com/office/drawing/2014/main" val="3591726447"/>
                    </a:ext>
                  </a:extLst>
                </a:gridCol>
              </a:tblGrid>
              <a:tr h="575734">
                <a:tc>
                  <a:txBody>
                    <a:bodyPr/>
                    <a:lstStyle/>
                    <a:p>
                      <a:pPr algn="l" fontAlgn="b"/>
                      <a:r>
                        <a:rPr lang="fi-FI" sz="2800" u="none" strike="noStrike" dirty="0">
                          <a:effectLst/>
                        </a:rPr>
                        <a:t>Syvyys (m)</a:t>
                      </a:r>
                      <a:endParaRPr lang="fi-FI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2800" u="none" strike="noStrike">
                          <a:effectLst/>
                        </a:rPr>
                        <a:t>Paine(Kpa)</a:t>
                      </a:r>
                      <a:endParaRPr lang="fi-FI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30867239"/>
                  </a:ext>
                </a:extLst>
              </a:tr>
              <a:tr h="575734">
                <a:tc>
                  <a:txBody>
                    <a:bodyPr/>
                    <a:lstStyle/>
                    <a:p>
                      <a:pPr algn="r" fontAlgn="b"/>
                      <a:r>
                        <a:rPr lang="fi-FI" sz="2800" u="none" strike="noStrike" dirty="0">
                          <a:effectLst/>
                        </a:rPr>
                        <a:t>0</a:t>
                      </a:r>
                      <a:endParaRPr lang="fi-FI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2800" u="none" strike="noStrike">
                          <a:effectLst/>
                        </a:rPr>
                        <a:t>100,00</a:t>
                      </a:r>
                      <a:endParaRPr lang="fi-FI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919630"/>
                  </a:ext>
                </a:extLst>
              </a:tr>
              <a:tr h="575734">
                <a:tc>
                  <a:txBody>
                    <a:bodyPr/>
                    <a:lstStyle/>
                    <a:p>
                      <a:pPr algn="r" fontAlgn="b"/>
                      <a:r>
                        <a:rPr lang="fi-FI" sz="2800" u="none" strike="noStrike">
                          <a:effectLst/>
                        </a:rPr>
                        <a:t>0,1</a:t>
                      </a:r>
                      <a:endParaRPr lang="fi-FI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2800" u="none" strike="noStrike">
                          <a:effectLst/>
                        </a:rPr>
                        <a:t>100,78</a:t>
                      </a:r>
                      <a:endParaRPr lang="fi-FI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92169701"/>
                  </a:ext>
                </a:extLst>
              </a:tr>
              <a:tr h="575734">
                <a:tc>
                  <a:txBody>
                    <a:bodyPr/>
                    <a:lstStyle/>
                    <a:p>
                      <a:pPr algn="r" fontAlgn="b"/>
                      <a:r>
                        <a:rPr lang="fi-FI" sz="2800" u="none" strike="noStrike">
                          <a:effectLst/>
                        </a:rPr>
                        <a:t>0,2</a:t>
                      </a:r>
                      <a:endParaRPr lang="fi-FI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2800" u="none" strike="noStrike">
                          <a:effectLst/>
                        </a:rPr>
                        <a:t>101,56</a:t>
                      </a:r>
                      <a:endParaRPr lang="fi-FI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46651923"/>
                  </a:ext>
                </a:extLst>
              </a:tr>
              <a:tr h="575734">
                <a:tc>
                  <a:txBody>
                    <a:bodyPr/>
                    <a:lstStyle/>
                    <a:p>
                      <a:pPr algn="r" fontAlgn="b"/>
                      <a:r>
                        <a:rPr lang="fi-FI" sz="2800" u="none" strike="noStrike">
                          <a:effectLst/>
                        </a:rPr>
                        <a:t>0,3</a:t>
                      </a:r>
                      <a:endParaRPr lang="fi-FI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2800" u="none" strike="noStrike">
                          <a:effectLst/>
                        </a:rPr>
                        <a:t>102,36</a:t>
                      </a:r>
                      <a:endParaRPr lang="fi-FI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79907616"/>
                  </a:ext>
                </a:extLst>
              </a:tr>
              <a:tr h="575734">
                <a:tc>
                  <a:txBody>
                    <a:bodyPr/>
                    <a:lstStyle/>
                    <a:p>
                      <a:pPr algn="r" fontAlgn="b"/>
                      <a:r>
                        <a:rPr lang="fi-FI" sz="2800" u="none" strike="noStrike">
                          <a:effectLst/>
                        </a:rPr>
                        <a:t>0,4</a:t>
                      </a:r>
                      <a:endParaRPr lang="fi-FI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2800" u="none" strike="noStrike" dirty="0">
                          <a:effectLst/>
                        </a:rPr>
                        <a:t>103,15</a:t>
                      </a:r>
                      <a:endParaRPr lang="fi-FI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96997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7034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33D434-907F-4001-A31B-2B53BE581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Hydrostaattinen paine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137CC288-5FF0-4C65-A30C-728FB45F39C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Hydrostaattinen paine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 panose="02040503050406030204" pitchFamily="18" charset="0"/>
                      </a:rPr>
                      <m:t>ρ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𝑔h</m:t>
                    </m:r>
                  </m:oMath>
                </a14:m>
                <a:endParaRPr lang="fi-FI" dirty="0"/>
              </a:p>
              <a:p>
                <a:r>
                  <a:rPr lang="fi-FI" dirty="0"/>
                  <a:t> </a:t>
                </a:r>
                <a:r>
                  <a:rPr lang="el-GR" dirty="0"/>
                  <a:t>ρ</a:t>
                </a:r>
                <a:r>
                  <a:rPr lang="fi-FI" dirty="0"/>
                  <a:t>=nesteen tiheys (</a:t>
                </a:r>
                <a:r>
                  <a:rPr lang="fi-FI" dirty="0" err="1"/>
                  <a:t>maol</a:t>
                </a:r>
                <a:r>
                  <a:rPr lang="fi-FI" dirty="0"/>
                  <a:t>) 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fi-FI" dirty="0"/>
                  <a:t>=putoamiskiihtyvyys</a:t>
                </a:r>
              </a:p>
              <a:p>
                <a:r>
                  <a:rPr lang="fi-FI" dirty="0"/>
                  <a:t>h=nestepatsaan korkeus (syvyys)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137CC288-5FF0-4C65-A30C-728FB45F39C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9868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1C8884-F6A3-2646-9092-4632311F5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kysymys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0DE256-15B5-929F-FAB7-8F29B7CF96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Kumman lasin pohjalla on suurempi paine</a:t>
            </a:r>
          </a:p>
          <a:p>
            <a:r>
              <a:rPr lang="fi-FI" dirty="0"/>
              <a:t>A) a</a:t>
            </a:r>
          </a:p>
          <a:p>
            <a:r>
              <a:rPr lang="fi-FI" dirty="0"/>
              <a:t>B) b</a:t>
            </a:r>
          </a:p>
          <a:p>
            <a:r>
              <a:rPr lang="fi-FI" dirty="0"/>
              <a:t>C) yhtä suuri</a:t>
            </a:r>
          </a:p>
          <a:p>
            <a:r>
              <a:rPr lang="fi-FI" dirty="0"/>
              <a:t>D)???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F4B52574-330D-CB46-F070-80CAC7567A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4903" y="2499800"/>
            <a:ext cx="5506218" cy="367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649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70FD57-DB18-574A-C3E1-54FE851BA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Noste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4A2F7B-405A-1A0D-C6A4-FB6BA8D5E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Noste on yhtä suuri kuin kappaleen syrjäyttämän nestemäärän paino</a:t>
            </a:r>
          </a:p>
        </p:txBody>
      </p:sp>
    </p:spTree>
    <p:extLst>
      <p:ext uri="{BB962C8B-B14F-4D97-AF65-F5344CB8AC3E}">
        <p14:creationId xmlns:p14="http://schemas.microsoft.com/office/powerpoint/2010/main" val="1210531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4E518A-E93C-42F2-A4DB-3BA73612DC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Energia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4A21CC3-F859-490F-AA96-7B2D53A76E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6349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A2B61B-2945-478B-B5FF-4575C5F5D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8534B2-0D97-4A48-AFFE-BE162A47E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Energiajuomat</a:t>
            </a:r>
          </a:p>
          <a:p>
            <a:r>
              <a:rPr lang="fi-FI" dirty="0"/>
              <a:t>Ei katoa vaan muuttuu (energian säilymislaki)</a:t>
            </a:r>
          </a:p>
          <a:p>
            <a:r>
              <a:rPr lang="fi-FI" dirty="0"/>
              <a:t>Tunnus E</a:t>
            </a:r>
          </a:p>
          <a:p>
            <a:r>
              <a:rPr lang="fi-FI" dirty="0"/>
              <a:t>Yksikkö J (cal)</a:t>
            </a:r>
          </a:p>
        </p:txBody>
      </p:sp>
    </p:spTree>
    <p:extLst>
      <p:ext uri="{BB962C8B-B14F-4D97-AF65-F5344CB8AC3E}">
        <p14:creationId xmlns:p14="http://schemas.microsoft.com/office/powerpoint/2010/main" val="3712232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14CB35-54B4-434C-80E6-DD03B729A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Energian säilymislaki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25AF1F-EEC9-4610-8B6D-66A2D570D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066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267</Words>
  <Application>Microsoft Office PowerPoint</Application>
  <PresentationFormat>Laajakuva</PresentationFormat>
  <Paragraphs>64</Paragraphs>
  <Slides>19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Office-teema</vt:lpstr>
      <vt:lpstr>Hydrostaattinen paine</vt:lpstr>
      <vt:lpstr>Hydrostaattinen paine</vt:lpstr>
      <vt:lpstr>PowerPoint-esitys</vt:lpstr>
      <vt:lpstr>Hydrostaattinen paine</vt:lpstr>
      <vt:lpstr>kysymys</vt:lpstr>
      <vt:lpstr>Noste</vt:lpstr>
      <vt:lpstr>Energia</vt:lpstr>
      <vt:lpstr>Energia</vt:lpstr>
      <vt:lpstr>Energian säilymislaki</vt:lpstr>
      <vt:lpstr>Liike-energia</vt:lpstr>
      <vt:lpstr>Liike-energia</vt:lpstr>
      <vt:lpstr>PowerPoint-esitys</vt:lpstr>
      <vt:lpstr>PowerPoint-esitys</vt:lpstr>
      <vt:lpstr>Potentiaalienergia</vt:lpstr>
      <vt:lpstr>Potentiaalienergia</vt:lpstr>
      <vt:lpstr>Mekaaninen energia</vt:lpstr>
      <vt:lpstr>työ</vt:lpstr>
      <vt:lpstr>Joulen koe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Hydrostaattinen paine</dc:title>
  <dc:creator>Leppänen Riku Joonatan</dc:creator>
  <cp:lastModifiedBy>Leppänen Riku Joonatan</cp:lastModifiedBy>
  <cp:revision>4</cp:revision>
  <dcterms:created xsi:type="dcterms:W3CDTF">2023-02-24T08:47:54Z</dcterms:created>
  <dcterms:modified xsi:type="dcterms:W3CDTF">2026-03-10T09:22:55Z</dcterms:modified>
</cp:coreProperties>
</file>