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69" r:id="rId8"/>
    <p:sldId id="258" r:id="rId9"/>
    <p:sldId id="259" r:id="rId10"/>
    <p:sldId id="260" r:id="rId11"/>
    <p:sldId id="261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F3B58-BE9A-EE59-72B3-565309181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6E29B2-A2F0-F3CE-7966-E6B48848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65DE1C-24A5-AB0B-C1FE-FD56A8D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2D02E0-475C-A8AE-6F91-50CC61B4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030D09-F9C7-6440-6A59-AB359822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64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9CA3E-2E92-2830-84C4-71ADA45E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9335BE3-2E15-44B3-FCF8-8E2A08A0F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7FE94D-06BE-1BC1-F5D7-8C62692E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71A8E1-9C67-93B2-072B-22DBE6BF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52A920-2254-90E7-5F5D-D09090E2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809D916-A55B-6F6E-EB11-C134118B2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EA4C52-1772-B5C0-8EE5-00B4C277C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6EE899-C7E6-F7F6-B76C-1D542C32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7AAC27-9ED5-1EB6-856E-A5D0D5ED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A1618C-3A84-1EE6-9699-24917AD2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52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D2BA08-6BAD-6B8C-71A5-99E7DDCF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F8659A-44CB-C79B-C6FC-61C5D658F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AD7298-1B9F-E9F9-0EF5-5BC2B566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F318-9CEF-CB3D-E84A-D190E5AE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858345-5B13-DA39-A544-CCA51330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73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B3DB1-5128-6591-3323-54C55868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E95FFF-5180-9BC6-6B38-6BCC484D2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23DE62-83A2-C4A1-302B-28B1764A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79446F-F39C-E4E8-EF74-FF44251B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25E07E-B320-E69E-E2BC-F23FA0B8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7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AAC813-4998-CA22-E82E-23A7C6DC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DE11A1-6F7A-FD2B-4068-59AC18903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853525-DCF7-989A-1AFE-9A21AC8BD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D2F0A5-AB46-BE91-6414-7BF9FC0B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84F8F5-8667-D585-9B07-222CF979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4B4CD7-8C29-9E2D-21E5-FE3E6AD3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83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E79CF-B09E-6283-12E7-6B7BAA7C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B81AC5-E98C-398E-C335-B6A24563C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D2FA53-B80A-861D-7B42-E1FFB4A57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2054F49-9424-8FBB-AF54-BEAE59982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345CBD-4F7F-6B0D-400C-F29976833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FA7908B-E96B-D128-7528-803C0136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49BC8F3-9074-D913-0769-FFA68786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9A56BF2-DA61-6437-2253-EBE9565B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95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A2F7F0-EF65-4241-72A8-6F94F548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9F1E57D-6D73-C0AB-3BB9-9645F8C4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9DD10DB-D00F-E38D-BBCC-5A9EF097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36FD5B-E372-C79A-8315-FB45E825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45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E2F71F2-83F3-C777-CC16-5FDAF0F8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CC9A0A5-4D30-66BB-B548-C80F17A1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B85137-76D1-612B-CC36-BE3C2B02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00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F4CBD-ED9E-AC9A-C5D7-70024C8B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EF303-7ABB-F52C-00FB-E5C56637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A6B83FA-2362-0F2E-E50C-DD713949F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6FDC76-FF5C-CCCB-2048-81FDE238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E1D207A-4883-F5AE-CB9F-F30B3B2B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629B1F-6753-4D80-45C6-93256555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57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D71E2-ED5A-2C37-8580-033486D5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A668A2-5926-26CB-AB26-9DEFC77A2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7CA327-E4AF-A526-9ABF-B462FB648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2021CE-2724-D043-AB1C-256E40BD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EC49D3-81F1-D30F-6C60-FDD68627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6234FC-3B2A-BB7D-C1F0-5667649C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4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E328433-31AC-4A9D-4DA2-4CA489EF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733CFD-4E7B-22F3-8A3E-FFB587FB3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B7A0F-91FB-1DE0-DECC-E9094AD8F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5C1C79-ABCA-4950-9595-28621D295A8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A65807-944E-6052-F49D-D79456287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844F5F-EE21-B4FA-F24A-1A713BF4A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D605C1-6919-407E-85F7-00C784A72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0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E9B226-FCF5-1A41-7521-BA4FBB4B5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Maailmankaikkeuden kehitys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6C66D8-8067-33FC-0C83-3331D7188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75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61A17F-B23B-FF2A-9A6C-3DC67573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ratkaisuehdotuksia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65B01E-3C69-2224-6BF4-0635EAD62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718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CBD9F2-06F6-D39C-E33C-669075BB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ratkaisuehdotuksia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172E96-937E-3E16-D016-3E5E8365A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Neutriinot (liian vähän massaa)</a:t>
            </a:r>
          </a:p>
          <a:p>
            <a:r>
              <a:rPr lang="fi-FI" dirty="0"/>
              <a:t>MOND (</a:t>
            </a:r>
            <a:r>
              <a:rPr lang="fi-FI" dirty="0" err="1"/>
              <a:t>modified</a:t>
            </a:r>
            <a:r>
              <a:rPr lang="fi-FI" dirty="0"/>
              <a:t> </a:t>
            </a:r>
            <a:r>
              <a:rPr lang="fi-FI" dirty="0" err="1"/>
              <a:t>newtonian</a:t>
            </a:r>
            <a:r>
              <a:rPr lang="fi-FI" dirty="0"/>
              <a:t> </a:t>
            </a:r>
            <a:r>
              <a:rPr lang="fi-FI" dirty="0" err="1"/>
              <a:t>dynamics</a:t>
            </a:r>
            <a:r>
              <a:rPr lang="fi-FI" dirty="0"/>
              <a:t>)</a:t>
            </a:r>
          </a:p>
          <a:p>
            <a:r>
              <a:rPr lang="fi-FI" dirty="0"/>
              <a:t>WIMP (</a:t>
            </a:r>
            <a:r>
              <a:rPr lang="fi-FI" dirty="0" err="1"/>
              <a:t>weakly</a:t>
            </a:r>
            <a:r>
              <a:rPr lang="fi-FI" dirty="0"/>
              <a:t> </a:t>
            </a:r>
            <a:r>
              <a:rPr lang="fi-FI" dirty="0" err="1"/>
              <a:t>interating</a:t>
            </a:r>
            <a:r>
              <a:rPr lang="fi-FI" dirty="0"/>
              <a:t> </a:t>
            </a:r>
            <a:r>
              <a:rPr lang="fi-FI" dirty="0" err="1"/>
              <a:t>massive</a:t>
            </a:r>
            <a:r>
              <a:rPr lang="fi-FI" dirty="0"/>
              <a:t> </a:t>
            </a:r>
            <a:r>
              <a:rPr lang="fi-FI" dirty="0" err="1"/>
              <a:t>particle</a:t>
            </a:r>
            <a:r>
              <a:rPr lang="fi-FI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6463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386777-A48D-AB02-DBEC-C3FCF83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Suppea suhteellisuusteoria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EE3181-27AA-11A0-32E5-4BAEC823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Kuvaa hyvin nopeiden kappaleiden liikettä</a:t>
            </a:r>
          </a:p>
          <a:p>
            <a:r>
              <a:rPr lang="fi-FI" dirty="0"/>
              <a:t>Lähtökohtana: Valon nopeus vakio jokaiselle havaitsijalle</a:t>
            </a:r>
          </a:p>
          <a:p>
            <a:r>
              <a:rPr lang="fi-FI" dirty="0"/>
              <a:t>Nopeasti liikkuvan kappaleen sisäinen kello kulkee hitaammin</a:t>
            </a:r>
          </a:p>
        </p:txBody>
      </p:sp>
    </p:spTree>
    <p:extLst>
      <p:ext uri="{BB962C8B-B14F-4D97-AF65-F5344CB8AC3E}">
        <p14:creationId xmlns:p14="http://schemas.microsoft.com/office/powerpoint/2010/main" val="198970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412DAC-DC6D-B5B5-48B4-6FA71BD2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Yleinen suhteellisuusteoria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4A453A9-2DC5-CFC2-F7EB-5ED7A543B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2668" y="365125"/>
            <a:ext cx="2476846" cy="104789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42E6C94-2B6A-D688-8ACA-A9A64AF13787}"/>
              </a:ext>
            </a:extLst>
          </p:cNvPr>
          <p:cNvSpPr txBox="1"/>
          <p:nvPr/>
        </p:nvSpPr>
        <p:spPr>
          <a:xfrm>
            <a:off x="838200" y="1603169"/>
            <a:ext cx="1051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Kuvaa gravitaation aika-avaruuden kaareutumisena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Lähtökohtana ajatuskoe: Fysikaalisesti et voi tietää oletko maan pinnalla suljetussa huoneessa vai raketin sisällä joka kiihdyttää samalla kiihtyvyydellä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9A1DF35-B880-9D52-C4A0-4634628B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790" y="3639976"/>
            <a:ext cx="4195453" cy="117330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BE5887E-470B-5421-9FCE-EEE89752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456" y="5515297"/>
            <a:ext cx="5326115" cy="9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1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8BBADD-AB0C-782D-38EE-F29F9994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7678FD-71DB-A86A-4FF9-10996DCE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16-3, 16-5</a:t>
            </a:r>
            <a:r>
              <a:rPr lang="fi-FI"/>
              <a:t>, 16-7, 16-9,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1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DAE41-CE6E-3880-0A0D-E85ED8C8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Alkuaineiden synty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BBF02-BFBA-E0C7-B281-1112B439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Vety -&gt; alkuräjähdyksessä lisäksi myös heliumia ja litiumia</a:t>
            </a:r>
          </a:p>
          <a:p>
            <a:r>
              <a:rPr lang="fi-FI" dirty="0"/>
              <a:t>Tähtien fuusiossa rautaan asti</a:t>
            </a:r>
          </a:p>
          <a:p>
            <a:r>
              <a:rPr lang="fi-FI" dirty="0"/>
              <a:t>Raskaammat alkuaineet supernovissa, tai neutronitähtien törmäyksissä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360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BAF64-DFD7-F3A2-40C6-162FAFB6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Galaksien punasiirtymä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681BF0-9A43-2BB4-9CC1-0DC7AEAA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Dopplerin ilmiö, Jos kappale liikkuu poispäin vastanottajasta sen lähettämä valo kokee punasiirtymän</a:t>
            </a:r>
          </a:p>
          <a:p>
            <a:r>
              <a:rPr lang="fi-FI" dirty="0"/>
              <a:t>Havainto: Mitä kauempana galaksi on sitä enemmän se lähettämä valo on punasiirtynyt</a:t>
            </a:r>
          </a:p>
          <a:p>
            <a:r>
              <a:rPr lang="fi-FI" dirty="0"/>
              <a:t>Kauempana olevat galaksit liikkuvat meistä poispäin nopeammin</a:t>
            </a:r>
          </a:p>
          <a:p>
            <a:r>
              <a:rPr lang="fi-FI" dirty="0"/>
              <a:t>Myöhempi havainto: Galaksien loittoneminen kiihtyy</a:t>
            </a:r>
          </a:p>
          <a:p>
            <a:r>
              <a:rPr lang="fi-FI" dirty="0"/>
              <a:t>Ilmiölle annettiin nimi Pimeä energia (kosmologinen vakio)</a:t>
            </a:r>
          </a:p>
        </p:txBody>
      </p:sp>
    </p:spTree>
    <p:extLst>
      <p:ext uri="{BB962C8B-B14F-4D97-AF65-F5344CB8AC3E}">
        <p14:creationId xmlns:p14="http://schemas.microsoft.com/office/powerpoint/2010/main" val="232454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EE7D21-55B4-B4E0-C02F-81E2F704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Galaksien etäisyyden määritys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F0BC8A16-89E3-23F4-9211-2237F859D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i-FI" dirty="0" err="1"/>
                  <a:t>Parallax</a:t>
                </a:r>
                <a:r>
                  <a:rPr lang="fi-FI" dirty="0"/>
                  <a:t> (vuotuinen paikan muutos maan paikan vaihtumisen johdosta)</a:t>
                </a:r>
              </a:p>
              <a:p>
                <a:r>
                  <a:rPr lang="fi-FI" dirty="0" err="1"/>
                  <a:t>Kefeidit</a:t>
                </a:r>
                <a:r>
                  <a:rPr lang="fi-FI" dirty="0"/>
                  <a:t> (heliumin ionisaation vaihtelu saa tähden sykkimään – kirkkaalla tähdellä sykkimisjakso on pitkä)</a:t>
                </a:r>
              </a:p>
              <a:p>
                <a:r>
                  <a:rPr lang="fi-FI" dirty="0"/>
                  <a:t>Tyypin 1a supernova (valkoinen kääpiö imee viereisen tähden materiaalia kunnes räjähtää)</a:t>
                </a:r>
              </a:p>
              <a:p>
                <a:endParaRPr lang="fi-FI" dirty="0"/>
              </a:p>
              <a:p>
                <a:r>
                  <a:rPr lang="fi-FI" dirty="0"/>
                  <a:t>Hubblen vakio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i-FI" dirty="0"/>
                  <a:t>, missä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dirty="0"/>
                  <a:t>on </a:t>
                </a:r>
                <a:r>
                  <a:rPr lang="fi-FI" dirty="0" err="1"/>
                  <a:t>hubblen</a:t>
                </a:r>
                <a:r>
                  <a:rPr lang="fi-FI" dirty="0"/>
                  <a:t> vakio 22km/s/</a:t>
                </a:r>
                <a:r>
                  <a:rPr lang="fi-FI" dirty="0" err="1"/>
                  <a:t>Mly</a:t>
                </a:r>
                <a:endParaRPr lang="fi-FI" dirty="0"/>
              </a:p>
              <a:p>
                <a:r>
                  <a:rPr lang="fi-FI" dirty="0"/>
                  <a:t>d on etäisyys tähdestä</a:t>
                </a:r>
              </a:p>
              <a:p>
                <a:endParaRPr lang="fi-FI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F0BC8A16-89E3-23F4-9211-2237F859D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22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87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85C0A2-53ED-F27D-22A1-95E6FE0A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Pimeä energia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D859E3-2298-EEDB-91BB-771F7897E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75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D4AB3-3214-440D-B706-2F4430F1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Pimeä aine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86AE4C2C-B0DF-19E2-811E-25AFB5EEA0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fi-FI" dirty="0"/>
                  <a:t>, missä M on galaksin kokonaismassa</a:t>
                </a:r>
              </a:p>
              <a:p>
                <a:r>
                  <a:rPr lang="fi-FI" dirty="0"/>
                  <a:t>v on tähtien keskimääräinen nopeus</a:t>
                </a:r>
              </a:p>
              <a:p>
                <a:r>
                  <a:rPr lang="fi-FI" dirty="0"/>
                  <a:t>r on galaksin koko</a:t>
                </a:r>
              </a:p>
              <a:p>
                <a:r>
                  <a:rPr lang="fi-FI" dirty="0"/>
                  <a:t>G on gravitaatiovakio</a:t>
                </a:r>
              </a:p>
              <a:p>
                <a:r>
                  <a:rPr lang="fi-FI" dirty="0"/>
                  <a:t>Vedyn spektrin avulla saadaan määritettyä galaksin pyörimisnopeus</a:t>
                </a:r>
              </a:p>
              <a:p>
                <a:r>
                  <a:rPr lang="fi-FI" dirty="0"/>
                  <a:t>Tulos: Nopeuksien avulla laskettu massa on 400 kertaa suurempi kuin valon avulla laskettu massa</a:t>
                </a:r>
              </a:p>
              <a:p>
                <a:r>
                  <a:rPr lang="fi-FI" dirty="0"/>
                  <a:t>Jokaiselle galaksille saadaan eri tulos</a:t>
                </a: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86AE4C2C-B0DF-19E2-811E-25AFB5EEA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40" r="-5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70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E3C345-6F6F-83F2-B350-B14C9974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alkuräjähdys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8B5880-F178-FB91-E5E9-3A5BA251E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Alkutila erittäin korkea lämpötila ja erittäin tiheä aine</a:t>
            </a:r>
          </a:p>
          <a:p>
            <a:r>
              <a:rPr lang="fi-FI" dirty="0"/>
              <a:t>Laajentuessa lämpötila laskee</a:t>
            </a:r>
          </a:p>
          <a:p>
            <a:r>
              <a:rPr lang="fi-FI" dirty="0"/>
              <a:t>Kun lämpötila on laskenut riittävästi, että vety voi muodostua valo pääsee liikkumaan vapaasti</a:t>
            </a:r>
          </a:p>
          <a:p>
            <a:r>
              <a:rPr lang="fi-FI" dirty="0"/>
              <a:t>Tämä valo havaitaan kosmisena </a:t>
            </a:r>
            <a:r>
              <a:rPr lang="fi-FI" dirty="0" err="1"/>
              <a:t>tautasäteilynä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837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1FB176-D4C3-BCDC-0349-396F0995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Kosminen taustasäteily ja pimeä aine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7D627F-3122-7E82-182F-13EDE51C0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Alkuräjähdys-&gt; taustasäteily, aine (energiatiheys, aika, valo T^4 aine T^3, pimeä energia T)</a:t>
            </a:r>
          </a:p>
          <a:p>
            <a:r>
              <a:rPr lang="fi-FI" dirty="0"/>
              <a:t>Pimeä aine ei tunne sähkömagneettista vuorovaikutusta -&gt; Gravitaatio oli hallitseva alku maailmankaikkeudessa -&gt; Syntyi pimeän aineen klimppejä jotka mahdollistivat galaksien synnyn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6C4E277-26F4-6FFF-03B5-01F2344E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522" y="-912926"/>
            <a:ext cx="5079971" cy="27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C2A59-E462-0DDF-6299-161846B1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Pimeä aine ja </a:t>
            </a:r>
            <a:r>
              <a:rPr lang="fi-FI" dirty="0" err="1"/>
              <a:t>Bullet</a:t>
            </a:r>
            <a:r>
              <a:rPr lang="fi-FI" dirty="0"/>
              <a:t> Cluster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63C57-F0D6-EBD6-7D1A-EAD80CF2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Kaksi galaksijoukkoa törmäsi</a:t>
            </a:r>
          </a:p>
          <a:p>
            <a:r>
              <a:rPr lang="fi-FI" dirty="0"/>
              <a:t>Pimeä aine menee käytännössä suoraan läpi</a:t>
            </a:r>
          </a:p>
          <a:p>
            <a:r>
              <a:rPr lang="fi-FI" dirty="0"/>
              <a:t>Tähdet samoin (etäisyys on valtava Pingispallot ja 800 mailia)</a:t>
            </a:r>
          </a:p>
          <a:p>
            <a:r>
              <a:rPr lang="fi-FI" dirty="0"/>
              <a:t>Kaasu törmää ja tämä törmäys havaitaan</a:t>
            </a:r>
          </a:p>
          <a:p>
            <a:r>
              <a:rPr lang="fi-FI" dirty="0"/>
              <a:t>Massa keskittymä on kaukana pinkistä kaasusta (havaitaan gravitaatiolinssillä)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6C79FF1-9768-2A95-BB75-D2F4DAA6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712" y="-759733"/>
            <a:ext cx="4734576" cy="35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76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383</Words>
  <Application>Microsoft Office PowerPoint</Application>
  <PresentationFormat>Laajakuva</PresentationFormat>
  <Paragraphs>55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Cambria Math</vt:lpstr>
      <vt:lpstr>Office-teema</vt:lpstr>
      <vt:lpstr>Maailmankaikkeuden kehitys</vt:lpstr>
      <vt:lpstr>Alkuaineiden synty</vt:lpstr>
      <vt:lpstr>Galaksien punasiirtymä</vt:lpstr>
      <vt:lpstr>Galaksien etäisyyden määritys</vt:lpstr>
      <vt:lpstr>Pimeä energia</vt:lpstr>
      <vt:lpstr>Pimeä aine</vt:lpstr>
      <vt:lpstr>alkuräjähdys</vt:lpstr>
      <vt:lpstr>Kosminen taustasäteily ja pimeä aine</vt:lpstr>
      <vt:lpstr>Pimeä aine ja Bullet Cluster</vt:lpstr>
      <vt:lpstr>ratkaisuehdotuksia</vt:lpstr>
      <vt:lpstr>ratkaisuehdotuksia</vt:lpstr>
      <vt:lpstr>Suppea suhteellisuusteoria</vt:lpstr>
      <vt:lpstr>Yleinen suhteellisuusteoria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Leppänen Riku Joonatan</dc:creator>
  <cp:lastModifiedBy>Leppänen Riku Joonatan</cp:lastModifiedBy>
  <cp:revision>2</cp:revision>
  <dcterms:created xsi:type="dcterms:W3CDTF">2025-11-11T14:51:18Z</dcterms:created>
  <dcterms:modified xsi:type="dcterms:W3CDTF">2025-11-12T11:35:37Z</dcterms:modified>
</cp:coreProperties>
</file>